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heme/themeOverride3.xml" ContentType="application/vnd.openxmlformats-officedocument.themeOverride+xml"/>
  <Override PartName="/ppt/tags/tag12.xml" ContentType="application/vnd.openxmlformats-officedocument.presentationml.tags+xml"/>
  <Override PartName="/ppt/theme/themeOverride4.xml" ContentType="application/vnd.openxmlformats-officedocument.themeOverride+xml"/>
  <Override PartName="/ppt/tags/tag13.xml" ContentType="application/vnd.openxmlformats-officedocument.presentationml.tags+xml"/>
  <Override PartName="/ppt/theme/themeOverride5.xml" ContentType="application/vnd.openxmlformats-officedocument.themeOverride+xml"/>
  <Override PartName="/ppt/tags/tag14.xml" ContentType="application/vnd.openxmlformats-officedocument.presentationml.tags+xml"/>
  <Override PartName="/ppt/theme/themeOverride6.xml" ContentType="application/vnd.openxmlformats-officedocument.themeOverride+xml"/>
  <Override PartName="/ppt/tags/tag15.xml" ContentType="application/vnd.openxmlformats-officedocument.presentationml.tags+xml"/>
  <Override PartName="/ppt/theme/themeOverride7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8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Override9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10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11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Override12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13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14.xml" ContentType="application/vnd.openxmlformats-officedocument.themeOverride+xml"/>
  <Override PartName="/ppt/tags/tag41.xml" ContentType="application/vnd.openxmlformats-officedocument.presentationml.tags+xml"/>
  <Override PartName="/ppt/theme/themeOverride15.xml" ContentType="application/vnd.openxmlformats-officedocument.themeOverride+xml"/>
  <Override PartName="/ppt/tags/tag42.xml" ContentType="application/vnd.openxmlformats-officedocument.presentationml.tags+xml"/>
  <Override PartName="/ppt/theme/themeOverride16.xml" ContentType="application/vnd.openxmlformats-officedocument.themeOverride+xml"/>
  <Override PartName="/ppt/tags/tag43.xml" ContentType="application/vnd.openxmlformats-officedocument.presentationml.tags+xml"/>
  <Override PartName="/ppt/theme/themeOverride17.xml" ContentType="application/vnd.openxmlformats-officedocument.themeOverride+xml"/>
  <Override PartName="/ppt/tags/tag44.xml" ContentType="application/vnd.openxmlformats-officedocument.presentationml.tags+xml"/>
  <Override PartName="/ppt/theme/themeOverride18.xml" ContentType="application/vnd.openxmlformats-officedocument.themeOverride+xml"/>
  <Override PartName="/ppt/tags/tag45.xml" ContentType="application/vnd.openxmlformats-officedocument.presentationml.tags+xml"/>
  <Override PartName="/ppt/theme/themeOverride19.xml" ContentType="application/vnd.openxmlformats-officedocument.themeOverride+xml"/>
  <Override PartName="/ppt/tags/tag46.xml" ContentType="application/vnd.openxmlformats-officedocument.presentationml.tags+xml"/>
  <Override PartName="/ppt/theme/themeOverride20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Override21.xml" ContentType="application/vnd.openxmlformats-officedocument.themeOverr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Override22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Override23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Override24.xml" ContentType="application/vnd.openxmlformats-officedocument.themeOverr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Override25.xml" ContentType="application/vnd.openxmlformats-officedocument.themeOverride+xml"/>
  <Override PartName="/ppt/tags/tag59.xml" ContentType="application/vnd.openxmlformats-officedocument.presentationml.tags+xml"/>
  <Override PartName="/ppt/theme/themeOverride26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27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Override28.xml" ContentType="application/vnd.openxmlformats-officedocument.themeOverride+xml"/>
  <Override PartName="/ppt/tags/tag67.xml" ContentType="application/vnd.openxmlformats-officedocument.presentationml.tags+xml"/>
  <Override PartName="/ppt/theme/themeOverride29.xml" ContentType="application/vnd.openxmlformats-officedocument.themeOverride+xml"/>
  <Override PartName="/ppt/tags/tag68.xml" ContentType="application/vnd.openxmlformats-officedocument.presentationml.tags+xml"/>
  <Override PartName="/ppt/theme/themeOverride30.xml" ContentType="application/vnd.openxmlformats-officedocument.themeOverr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Override31.xml" ContentType="application/vnd.openxmlformats-officedocument.themeOverride+xml"/>
  <Override PartName="/ppt/tags/tag74.xml" ContentType="application/vnd.openxmlformats-officedocument.presentationml.tags+xml"/>
  <Override PartName="/ppt/theme/themeOverride32.xml" ContentType="application/vnd.openxmlformats-officedocument.themeOverride+xml"/>
  <Override PartName="/ppt/tags/tag7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.xml" ContentType="application/vnd.openxmlformats-officedocument.presentationml.notesSlide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2">
  <p:sldMasterIdLst>
    <p:sldMasterId id="2147485185" r:id="rId5"/>
  </p:sldMasterIdLst>
  <p:notesMasterIdLst>
    <p:notesMasterId r:id="rId15"/>
  </p:notesMasterIdLst>
  <p:handoutMasterIdLst>
    <p:handoutMasterId r:id="rId16"/>
  </p:handoutMasterIdLst>
  <p:sldIdLst>
    <p:sldId id="277" r:id="rId6"/>
    <p:sldId id="256" r:id="rId7"/>
    <p:sldId id="257" r:id="rId8"/>
    <p:sldId id="266" r:id="rId9"/>
    <p:sldId id="264" r:id="rId10"/>
    <p:sldId id="258" r:id="rId11"/>
    <p:sldId id="2147481867" r:id="rId12"/>
    <p:sldId id="272" r:id="rId13"/>
    <p:sldId id="306" r:id="rId14"/>
  </p:sldIdLst>
  <p:sldSz cx="12192000" cy="6858000"/>
  <p:notesSz cx="6950075" cy="9236075"/>
  <p:custShowLst>
    <p:custShow name="Format Guide Workshop" id="0">
      <p:sldLst/>
    </p:custShow>
  </p:custShow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748B"/>
    <a:srgbClr val="67748B"/>
    <a:srgbClr val="00B050"/>
    <a:srgbClr val="FDEFE6"/>
    <a:srgbClr val="F0CBB9"/>
    <a:srgbClr val="FFE491"/>
    <a:srgbClr val="AB5555"/>
    <a:srgbClr val="1A5BA7"/>
    <a:srgbClr val="CD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9B5D6-2295-CBE4-80F4-8694050611B2}" v="1" dt="2025-04-01T16:46:38.721"/>
    <p1510:client id="{DB1D97DC-8E03-462C-B420-D9068755B743}" v="633" dt="2025-04-01T17:08:30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>
                <a:latin typeface="Arial" panose="020B0604020202020204" pitchFamily="34" charset="0"/>
              </a:rPr>
              <a:t>4/1/2025</a:t>
            </a:fld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>
                <a:latin typeface="Arial" panose="020B0604020202020204" pitchFamily="34" charset="0"/>
              </a:rPr>
              <a:t>‹#›</a:t>
            </a:fld>
            <a:endParaRPr lang="en-US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/>
            </a:lvl1pPr>
          </a:lstStyle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CF5F-7CF3-4DF3-838A-EE34544862CC}" type="datetimeFigureOut">
              <a:rPr lang="en-US" smtClean="0">
                <a:latin typeface="Arial" panose="020B0604020202020204" pitchFamily="34" charset="0"/>
              </a:rPr>
              <a:t>4/1/2025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0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5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9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B2E7D-3D94-4DB0-8311-00B35AC21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6E8C0-649C-4D38-90F5-9EBED4F694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1C6EB-5284-B1CA-90AC-F4F0F6FC8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C6198-4070-E0DD-DF34-4FC4E3373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325B6-9839-343D-CFB8-F35193143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5FE1-8CD4-BA3A-8688-18F41469F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57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65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6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4" Type="http://schemas.openxmlformats.org/officeDocument/2006/relationships/image" Target="../media/image6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4" Type="http://schemas.openxmlformats.org/officeDocument/2006/relationships/image" Target="../media/image6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4" Type="http://schemas.openxmlformats.org/officeDocument/2006/relationships/image" Target="../media/image6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2.xml"/><Relationship Id="rId4" Type="http://schemas.openxmlformats.org/officeDocument/2006/relationships/image" Target="../media/image6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3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Relationship Id="rId4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8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2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3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7767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84FA7B-BB3A-4400-8381-22397327358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36181" y="5570643"/>
            <a:ext cx="1528693" cy="8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ACDA7A5-734A-4440-865C-448E07B4B3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098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CDA7A5-734A-4440-865C-448E07B4B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9492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358EC2D-857F-4211-8D7D-41AD1B9B84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7048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58EC2D-857F-4211-8D7D-41AD1B9B8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0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78BA5F8-B7D0-42DA-A36E-E71424DED0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000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8BA5F8-B7D0-42DA-A36E-E71424DED0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25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FBA628A-55F1-429E-8ED9-3B7392AA4A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1400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BA628A-55F1-429E-8ED9-3B7392AA4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68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2187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9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2CD81A-F4A8-41C3-A748-46E26F397A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5830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2CD81A-F4A8-41C3-A748-46E26F397A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7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E0F0817-3C69-441A-AC5E-EFB3B53A75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1026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0F0817-3C69-441A-AC5E-EFB3B53A7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9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80D785F-4DFA-47EB-8CA6-4B6FDB9057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1882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0D785F-4DFA-47EB-8CA6-4B6FDB905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35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96B768F-1B9D-4E7F-AB5B-6D7F4C4ED6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8658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6B768F-1B9D-4E7F-AB5B-6D7F4C4ED6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4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754A443-EC10-4175-895D-C34ABC927E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3644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54A443-EC10-4175-895D-C34ABC927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A5B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22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3D1F182-580F-4E5A-909A-F301DEF6C6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8369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D1F182-580F-4E5A-909A-F301DEF6C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28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2910130-5364-4AA3-953F-13C86918F5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1748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910130-5364-4AA3-953F-13C86918F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6854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E09DC58-AD39-47B0-AB3A-D769CAC326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9781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09DC58-AD39-47B0-AB3A-D769CAC326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1A5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1A5BA7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741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0D2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4520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8064C93-0A6F-40CA-9574-9E4003178C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3126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064C93-0A6F-40CA-9574-9E4003178C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 vert="horz"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1853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53AACBD-5029-4945-A144-9F0E86D559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9898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3AACBD-5029-4945-A144-9F0E86D55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7174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6AA18A0-1F45-4E0E-9BA0-98F2950BD7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6780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AA18A0-1F45-4E0E-9BA0-98F2950BD7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7348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567DD0B-23EE-4E57-81D2-CF60130294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5766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67DD0B-23EE-4E57-81D2-CF6013029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0A72C-E960-47BC-AF0F-3925417CF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88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54317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CD4ED79-BA57-4033-89B7-80C384FDCA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8924" y="2362985"/>
            <a:ext cx="3634154" cy="2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5264DAB-C821-4819-900D-BEB623B959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4365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264DAB-C821-4819-900D-BEB623B95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12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1911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73ED30-80C5-469D-A022-E5823542CF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36181" y="5570643"/>
            <a:ext cx="1528693" cy="8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317CD1E-9836-4DC3-A2D6-76D6130A20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2154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17CD1E-9836-4DC3-A2D6-76D6130A2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 vert="horz"/>
          <a:lstStyle>
            <a:lvl1pPr>
              <a:defRPr sz="3400">
                <a:solidFill>
                  <a:srgbClr val="1A5BA7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081212"/>
            <a:ext cx="10934700" cy="40798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1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8E0D74F-4AD4-4D6B-89F0-588A99442D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4109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E0D74F-4AD4-4D6B-89F0-588A99442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510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9CD0CC2-801F-4DD2-B2FD-072D742F51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3406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CD0CC2-801F-4DD2-B2FD-072D742F5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rgbClr val="1A5BA7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081212"/>
            <a:ext cx="10934700" cy="40798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4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C64BCB2-E075-4877-A5A1-5C69582C8B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2025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64BCB2-E075-4877-A5A1-5C69582C8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02010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98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11282E4-C304-4F65-8964-B88953219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6034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1282E4-C304-4F65-8964-B88953219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1A5BA7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B7EEDCD-1BA1-4A95-A4B8-DBA4379A88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9907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7EEDCD-1BA1-4A95-A4B8-DBA4379A8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1A5BA7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7082E18-7BF0-4427-8A62-B93B98AB56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6294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082E18-7BF0-4427-8A62-B93B98AB5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379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E23520A-6BE4-438C-9093-419D575DD6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2058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23520A-6BE4-438C-9093-419D575DD6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486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0809427-03CB-4ECA-8C54-F4A2919AB5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0788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809427-03CB-4ECA-8C54-F4A2919AB5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3767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63B1E7F-5A58-4867-AC64-EAC294514F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0530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3B1E7F-5A58-4867-AC64-EAC294514F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2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093E522-D196-48C7-848D-C07840BB3B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940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93E522-D196-48C7-848D-C07840BB3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23950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77BE46-38FE-4634-84BE-DA6B5C0822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89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77BE46-38FE-4634-84BE-DA6B5C082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rgbClr val="1A5BA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15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4013BA7-1671-4489-BF20-6DF71E6A1B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0963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013BA7-1671-4489-BF20-6DF71E6A1B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51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18409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3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A481284-5BDC-458E-8CA0-4FC0716BF7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766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481284-5BDC-458E-8CA0-4FC0716BF7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8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FD7CFA-77A6-45DF-9CFF-73709C42F1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3002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FD7CFA-77A6-45DF-9CFF-73709C42F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7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50A355E-39BE-4268-B8D3-B3630E8A94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3382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0A355E-39BE-4268-B8D3-B3630E8A9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33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B82202B-6C40-444B-99F7-8C195574F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2405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82202B-6C40-444B-99F7-8C195574F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36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B57E206-B6E1-4D22-9BF8-4FAC24A0A1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690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57E206-B6E1-4D22-9BF8-4FAC24A0A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99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4F6BAF1-6D8D-4604-9D3A-F7259DE3F0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164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F6BAF1-6D8D-4604-9D3A-F7259DE3F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6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4038837-BD26-4E1F-9348-503D6CE197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599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038837-BD26-4E1F-9348-503D6CE197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A5B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40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0B7405F-A5CC-4C5A-88C5-44E4443552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709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B7405F-A5CC-4C5A-88C5-44E4443552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21925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AE667EF-7E6B-4EEF-8700-1CBA837881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4166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7EF-7E6B-4EEF-8700-1CBA83788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896E83A-2433-4E68-9C43-00A3D3DAB5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3832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96E83A-2433-4E68-9C43-00A3D3DAB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1A5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1A5BA7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365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0D2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31357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2BB318E-EEEF-421B-B4B6-431A2B5BF0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9838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B318E-EEEF-421B-B4B6-431A2B5BF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660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DC3EAE9-D72D-4DBE-861A-EA1BA8EA67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1684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C3EAE9-D72D-4DBE-861A-EA1BA8EA6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48118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1A5BA7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8D9C0E4-294D-4483-9FFB-27D58A4894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3059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D9C0E4-294D-4483-9FFB-27D58A489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88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8E8FB14-A2EC-46B4-9540-921A65E2F8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95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E8FB14-A2EC-46B4-9540-921A65E2F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325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4CCBA48-CB2E-406F-900E-28CA930D57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8349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CCBA48-CB2E-406F-900E-28CA930D57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B611CD-2C50-42B9-BAED-13E0027D5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5CC28EA9-0211-480F-8A0C-F7FF15710B14}"/>
              </a:ext>
            </a:extLst>
          </p:cNvPr>
          <p:cNvSpPr txBox="1">
            <a:spLocks/>
          </p:cNvSpPr>
          <p:nvPr userDrawn="1"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5FFB64-2090-40B3-A1D8-916569694D2D}"/>
              </a:ext>
            </a:extLst>
          </p:cNvPr>
          <p:cNvCxnSpPr/>
          <p:nvPr userDrawn="1"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66221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3CE1EC0-8B8D-49B8-9569-8189D9E921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8924" y="2362985"/>
            <a:ext cx="3634154" cy="2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823D3E8-DE9C-4133-B3C4-3BF4467A1D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3443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23D3E8-DE9C-4133-B3C4-3BF4467A1D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796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3554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7952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CF0CDD1-AA43-4B95-96AE-157AEDF561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852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CF0CDD1-AA43-4B95-96AE-157AEDF56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2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4352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9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0123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9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08001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40269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17349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1A5BA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47288"/>
          </a:xfrm>
          <a:prstGeom prst="rect">
            <a:avLst/>
          </a:prstGeom>
          <a:noFill/>
          <a:ln>
            <a:solidFill>
              <a:srgbClr val="1A5BA7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rgbClr val="1A5BA7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822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1492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736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rgbClr val="1A5BA7"/>
                </a:solidFill>
                <a:latin typeface="Arial" panose="020B060402020202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1A5BA7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4621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346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02822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35571D-5A9E-4EC5-9451-2934D26C337F}"/>
              </a:ext>
            </a:extLst>
          </p:cNvPr>
          <p:cNvSpPr txBox="1"/>
          <p:nvPr userDrawn="1"/>
        </p:nvSpPr>
        <p:spPr>
          <a:xfrm>
            <a:off x="630000" y="2548118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1A5BA7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9844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DEF85E5-E4AB-42D5-9819-CCF0CD4332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5251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EF85E5-E4AB-42D5-9819-CCF0CD433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4896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0A7AEB6-FEC2-4F0E-99DE-C878DFED7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95670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A7AEB6-FEC2-4F0E-99DE-C878DFED7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9458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2FDB510-EF43-4247-8261-00FBB5410C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973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FDB510-EF43-4247-8261-00FBB5410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21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32804251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2081212"/>
            <a:ext cx="10934700" cy="4079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8755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  <p:sldLayoutId id="2147485204" r:id="rId19"/>
    <p:sldLayoutId id="2147485205" r:id="rId20"/>
    <p:sldLayoutId id="2147485206" r:id="rId21"/>
    <p:sldLayoutId id="2147485207" r:id="rId22"/>
    <p:sldLayoutId id="2147485208" r:id="rId23"/>
    <p:sldLayoutId id="2147485209" r:id="rId24"/>
    <p:sldLayoutId id="2147485210" r:id="rId25"/>
    <p:sldLayoutId id="2147485211" r:id="rId26"/>
    <p:sldLayoutId id="2147485212" r:id="rId27"/>
    <p:sldLayoutId id="2147485213" r:id="rId28"/>
    <p:sldLayoutId id="2147485214" r:id="rId29"/>
    <p:sldLayoutId id="2147485215" r:id="rId30"/>
    <p:sldLayoutId id="2147485216" r:id="rId31"/>
    <p:sldLayoutId id="2147485217" r:id="rId32"/>
    <p:sldLayoutId id="2147485218" r:id="rId33"/>
    <p:sldLayoutId id="2147485219" r:id="rId34"/>
    <p:sldLayoutId id="2147485220" r:id="rId35"/>
    <p:sldLayoutId id="2147485221" r:id="rId36"/>
    <p:sldLayoutId id="2147485222" r:id="rId37"/>
    <p:sldLayoutId id="2147485223" r:id="rId38"/>
    <p:sldLayoutId id="2147485224" r:id="rId39"/>
    <p:sldLayoutId id="2147485225" r:id="rId40"/>
    <p:sldLayoutId id="2147485226" r:id="rId41"/>
    <p:sldLayoutId id="2147485227" r:id="rId42"/>
    <p:sldLayoutId id="2147485228" r:id="rId43"/>
    <p:sldLayoutId id="2147485229" r:id="rId44"/>
    <p:sldLayoutId id="2147485230" r:id="rId45"/>
    <p:sldLayoutId id="2147485231" r:id="rId46"/>
    <p:sldLayoutId id="2147485232" r:id="rId47"/>
    <p:sldLayoutId id="2147485233" r:id="rId48"/>
    <p:sldLayoutId id="2147485234" r:id="rId49"/>
    <p:sldLayoutId id="2147485235" r:id="rId50"/>
    <p:sldLayoutId id="2147485236" r:id="rId51"/>
    <p:sldLayoutId id="2147485237" r:id="rId52"/>
    <p:sldLayoutId id="2147485238" r:id="rId53"/>
    <p:sldLayoutId id="2147485239" r:id="rId54"/>
    <p:sldLayoutId id="2147485240" r:id="rId55"/>
    <p:sldLayoutId id="2147485241" r:id="rId56"/>
    <p:sldLayoutId id="2147485242" r:id="rId57"/>
    <p:sldLayoutId id="2147485243" r:id="rId58"/>
    <p:sldLayoutId id="2147485244" r:id="rId59"/>
    <p:sldLayoutId id="2147485245" r:id="rId60"/>
    <p:sldLayoutId id="2147485246" r:id="rId61"/>
    <p:sldLayoutId id="2147485247" r:id="rId62"/>
    <p:sldLayoutId id="2147485248" r:id="rId63"/>
    <p:sldLayoutId id="2147485249" r:id="rId64"/>
    <p:sldLayoutId id="2147485250" r:id="rId65"/>
    <p:sldLayoutId id="2147485251" r:id="rId66"/>
    <p:sldLayoutId id="2147485252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1A5BA7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​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320040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•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649224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–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​"/>
        <a:defRPr lang="en-US" sz="1600" kern="1200">
          <a:solidFill>
            <a:srgbClr val="1A5BA7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​"/>
        <a:defRPr lang="en-US" sz="1600" b="1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320040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1A5BA7"/>
        </a:buClr>
        <a:buFont typeface="Arial" panose="020B0604020202020204" pitchFamily="34" charset="0"/>
        <a:buChar char="•"/>
        <a:defRPr lang="en-US" sz="1600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1A5BA7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1A5BA7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1A5BA7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1A5BA7"/>
        </a:buClr>
        <a:buFont typeface="Arial" panose="020B0604020202020204" pitchFamily="34" charset="0"/>
        <a:buChar char="​"/>
        <a:defRPr lang="en-US" sz="2400" kern="1200" baseline="0" dirty="0">
          <a:solidFill>
            <a:srgbClr val="1A5BA7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70.bin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9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8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9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4.png"/><Relationship Id="rId2" Type="http://schemas.openxmlformats.org/officeDocument/2006/relationships/tags" Target="../tags/tag80.xml"/><Relationship Id="rId1" Type="http://schemas.openxmlformats.org/officeDocument/2006/relationships/customXml" Target="../../customXml/item3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3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1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30.xml"/><Relationship Id="rId7" Type="http://schemas.openxmlformats.org/officeDocument/2006/relationships/oleObject" Target="../embeddings/oleObject70.bin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5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4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5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6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E3673E9-A138-4CD1-AA06-8E5F318A8E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9" imgH="396" progId="TCLayout.ActiveDocument.1">
                  <p:embed/>
                </p:oleObj>
              </mc:Choice>
              <mc:Fallback>
                <p:oleObj name="think-cell Slide" r:id="rId5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3673E9-A138-4CD1-AA06-8E5F318A8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20A33-A5FA-4CAB-BD6E-99A125F86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Wednesday, April 2, 2025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1DC923-2309-431F-B6F5-213D3AC361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Wednesday Webinar - Technical Assistance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755B69-E715-4728-B9D3-C4640AA1A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044" y="1886242"/>
            <a:ext cx="9366498" cy="3138423"/>
          </a:xfrm>
        </p:spPr>
        <p:txBody>
          <a:bodyPr vert="horz">
            <a:normAutofit/>
          </a:bodyPr>
          <a:lstStyle/>
          <a:p>
            <a:r>
              <a:rPr lang="en-US" sz="4400" dirty="0"/>
              <a:t>The Arkansas BEAD Program</a:t>
            </a:r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5AEBCBC-A0E7-EED4-72C9-875365A74C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7100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9" imgH="396" progId="TCLayout.ActiveDocument.1">
                  <p:embed/>
                </p:oleObj>
              </mc:Choice>
              <mc:Fallback>
                <p:oleObj name="think-cell Slide" r:id="rId7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AEBCBC-A0E7-EED4-72C9-875365A74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6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C44872B-9E46-3CFB-20BC-4A106E8C57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1443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44872B-9E46-3CFB-20BC-4A106E8C5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2414B15-72FF-32F2-3B97-0292B4B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Accessing Tranche-2 Results</a:t>
            </a:r>
          </a:p>
        </p:txBody>
      </p:sp>
    </p:spTree>
    <p:extLst>
      <p:ext uri="{BB962C8B-B14F-4D97-AF65-F5344CB8AC3E}">
        <p14:creationId xmlns:p14="http://schemas.microsoft.com/office/powerpoint/2010/main" val="39087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E73BF-82AB-6218-7B9D-3D77C5A86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A9B5B80-9243-6842-7E45-792C559CED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687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9B5B80-9243-6842-7E45-792C559CE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30C8B50E-DD2C-47B7-571D-FA446ECF9BEA}"/>
              </a:ext>
            </a:extLst>
          </p:cNvPr>
          <p:cNvSpPr/>
          <p:nvPr/>
        </p:nvSpPr>
        <p:spPr>
          <a:xfrm flipH="1">
            <a:off x="5442012" y="1520062"/>
            <a:ext cx="146906" cy="542954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520F28C-A3DF-55E5-CB82-83EF42584DDB}"/>
              </a:ext>
            </a:extLst>
          </p:cNvPr>
          <p:cNvSpPr/>
          <p:nvPr/>
        </p:nvSpPr>
        <p:spPr>
          <a:xfrm flipH="1" flipV="1">
            <a:off x="5442012" y="5596618"/>
            <a:ext cx="146906" cy="307522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E9C4C-BE8D-5395-D69C-2BA04B7C6377}"/>
              </a:ext>
            </a:extLst>
          </p:cNvPr>
          <p:cNvSpPr/>
          <p:nvPr/>
        </p:nvSpPr>
        <p:spPr>
          <a:xfrm>
            <a:off x="1101468" y="2072288"/>
            <a:ext cx="104980" cy="3524329"/>
          </a:xfrm>
          <a:prstGeom prst="rect">
            <a:avLst/>
          </a:prstGeom>
          <a:solidFill>
            <a:srgbClr val="CDCFD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6B7F81F8-7250-AC92-B756-BF68F56FFE6D}"/>
              </a:ext>
            </a:extLst>
          </p:cNvPr>
          <p:cNvSpPr/>
          <p:nvPr/>
        </p:nvSpPr>
        <p:spPr>
          <a:xfrm rot="16200000">
            <a:off x="1496887" y="1493981"/>
            <a:ext cx="3524327" cy="4680943"/>
          </a:xfrm>
          <a:prstGeom prst="round2SameRect">
            <a:avLst>
              <a:gd name="adj1" fmla="val 1460"/>
              <a:gd name="adj2" fmla="val 0"/>
            </a:avLst>
          </a:pr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575757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A8306CE-08DC-3E2F-8DDA-2E0E8E1AF512}"/>
              </a:ext>
            </a:extLst>
          </p:cNvPr>
          <p:cNvSpPr/>
          <p:nvPr/>
        </p:nvSpPr>
        <p:spPr>
          <a:xfrm>
            <a:off x="5588950" y="1510536"/>
            <a:ext cx="5974400" cy="443691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rgbClr val="57575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EB0C9-B37F-12A8-1FC4-BAC6E116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622300"/>
            <a:ext cx="10933112" cy="664797"/>
          </a:xfrm>
        </p:spPr>
        <p:txBody>
          <a:bodyPr vert="horz"/>
          <a:lstStyle/>
          <a:p>
            <a:r>
              <a:rPr lang="en-US"/>
              <a:t>Applicants should have received an email on Tuesday, April 1 that Tranche-2 bid results were published in the Grantor Portal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AC0649-6F01-2FED-776E-51D8F4A61683}"/>
              </a:ext>
            </a:extLst>
          </p:cNvPr>
          <p:cNvGrpSpPr>
            <a:grpSpLocks noChangeAspect="1"/>
          </p:cNvGrpSpPr>
          <p:nvPr/>
        </p:nvGrpSpPr>
        <p:grpSpPr>
          <a:xfrm>
            <a:off x="992520" y="2429777"/>
            <a:ext cx="359264" cy="307533"/>
            <a:chOff x="4721658" y="2368066"/>
            <a:chExt cx="434350" cy="3718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50931F-F33E-7093-6E74-7A27E991D62A}"/>
                </a:ext>
              </a:extLst>
            </p:cNvPr>
            <p:cNvSpPr/>
            <p:nvPr/>
          </p:nvSpPr>
          <p:spPr>
            <a:xfrm>
              <a:off x="4964634" y="2464257"/>
              <a:ext cx="191374" cy="179415"/>
            </a:xfrm>
            <a:custGeom>
              <a:avLst/>
              <a:gdLst>
                <a:gd name="connsiteX0" fmla="*/ 328604 w 522514"/>
                <a:gd name="connsiteY0" fmla="*/ 10886 h 377371"/>
                <a:gd name="connsiteX1" fmla="*/ 10886 w 522514"/>
                <a:gd name="connsiteY1" fmla="*/ 10886 h 377371"/>
                <a:gd name="connsiteX2" fmla="*/ 10886 w 522514"/>
                <a:gd name="connsiteY2" fmla="*/ 368082 h 377371"/>
                <a:gd name="connsiteX3" fmla="*/ 328604 w 522514"/>
                <a:gd name="connsiteY3" fmla="*/ 368082 h 377371"/>
                <a:gd name="connsiteX4" fmla="*/ 521789 w 522514"/>
                <a:gd name="connsiteY4" fmla="*/ 194346 h 3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514" h="377371">
                  <a:moveTo>
                    <a:pt x="328604" y="10886"/>
                  </a:moveTo>
                  <a:lnTo>
                    <a:pt x="10886" y="10886"/>
                  </a:lnTo>
                  <a:lnTo>
                    <a:pt x="10886" y="368082"/>
                  </a:lnTo>
                  <a:lnTo>
                    <a:pt x="328604" y="368082"/>
                  </a:lnTo>
                  <a:lnTo>
                    <a:pt x="521789" y="19434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6A91B4B-624C-8133-4C61-969126959E65}"/>
                </a:ext>
              </a:extLst>
            </p:cNvPr>
            <p:cNvSpPr/>
            <p:nvPr/>
          </p:nvSpPr>
          <p:spPr>
            <a:xfrm>
              <a:off x="4721658" y="2368066"/>
              <a:ext cx="371806" cy="371803"/>
            </a:xfrm>
            <a:custGeom>
              <a:avLst/>
              <a:gdLst>
                <a:gd name="connsiteX0" fmla="*/ 1607893 w 1785257"/>
                <a:gd name="connsiteY0" fmla="*/ 727970 h 1785257"/>
                <a:gd name="connsiteX1" fmla="*/ 1057987 w 1785257"/>
                <a:gd name="connsiteY1" fmla="*/ 1607893 h 1785257"/>
                <a:gd name="connsiteX2" fmla="*/ 178064 w 1785257"/>
                <a:gd name="connsiteY2" fmla="*/ 1057987 h 1785257"/>
                <a:gd name="connsiteX3" fmla="*/ 727970 w 1785257"/>
                <a:gd name="connsiteY3" fmla="*/ 178064 h 1785257"/>
                <a:gd name="connsiteX4" fmla="*/ 1607893 w 1785257"/>
                <a:gd name="connsiteY4" fmla="*/ 727970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257" h="1785257">
                  <a:moveTo>
                    <a:pt x="1607893" y="727970"/>
                  </a:moveTo>
                  <a:cubicBezTo>
                    <a:pt x="1699025" y="1122806"/>
                    <a:pt x="1452823" y="1516761"/>
                    <a:pt x="1057987" y="1607893"/>
                  </a:cubicBezTo>
                  <a:cubicBezTo>
                    <a:pt x="663150" y="1699025"/>
                    <a:pt x="269195" y="1452823"/>
                    <a:pt x="178064" y="1057987"/>
                  </a:cubicBezTo>
                  <a:cubicBezTo>
                    <a:pt x="86932" y="663150"/>
                    <a:pt x="333133" y="269195"/>
                    <a:pt x="727970" y="178064"/>
                  </a:cubicBezTo>
                  <a:cubicBezTo>
                    <a:pt x="1122806" y="86932"/>
                    <a:pt x="1516762" y="333133"/>
                    <a:pt x="1607893" y="72797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73554B-70BD-CEAF-2D11-96A1C225359F}"/>
                </a:ext>
              </a:extLst>
            </p:cNvPr>
            <p:cNvSpPr/>
            <p:nvPr/>
          </p:nvSpPr>
          <p:spPr>
            <a:xfrm>
              <a:off x="4795695" y="2442096"/>
              <a:ext cx="223753" cy="223752"/>
            </a:xfrm>
            <a:custGeom>
              <a:avLst/>
              <a:gdLst>
                <a:gd name="connsiteX0" fmla="*/ 1607893 w 1785257"/>
                <a:gd name="connsiteY0" fmla="*/ 727970 h 1785257"/>
                <a:gd name="connsiteX1" fmla="*/ 1057987 w 1785257"/>
                <a:gd name="connsiteY1" fmla="*/ 1607893 h 1785257"/>
                <a:gd name="connsiteX2" fmla="*/ 178064 w 1785257"/>
                <a:gd name="connsiteY2" fmla="*/ 1057987 h 1785257"/>
                <a:gd name="connsiteX3" fmla="*/ 727970 w 1785257"/>
                <a:gd name="connsiteY3" fmla="*/ 178064 h 1785257"/>
                <a:gd name="connsiteX4" fmla="*/ 1607893 w 1785257"/>
                <a:gd name="connsiteY4" fmla="*/ 727970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257" h="1785257">
                  <a:moveTo>
                    <a:pt x="1607893" y="727970"/>
                  </a:moveTo>
                  <a:cubicBezTo>
                    <a:pt x="1699025" y="1122806"/>
                    <a:pt x="1452823" y="1516761"/>
                    <a:pt x="1057987" y="1607893"/>
                  </a:cubicBezTo>
                  <a:cubicBezTo>
                    <a:pt x="663150" y="1699025"/>
                    <a:pt x="269195" y="1452823"/>
                    <a:pt x="178064" y="1057987"/>
                  </a:cubicBezTo>
                  <a:cubicBezTo>
                    <a:pt x="86932" y="663150"/>
                    <a:pt x="333133" y="269195"/>
                    <a:pt x="727970" y="178064"/>
                  </a:cubicBezTo>
                  <a:cubicBezTo>
                    <a:pt x="1122806" y="86932"/>
                    <a:pt x="1516762" y="333133"/>
                    <a:pt x="1607893" y="727970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A852657-009A-FAC0-4C4A-A325D09BB490}"/>
              </a:ext>
            </a:extLst>
          </p:cNvPr>
          <p:cNvSpPr txBox="1"/>
          <p:nvPr/>
        </p:nvSpPr>
        <p:spPr>
          <a:xfrm>
            <a:off x="1598469" y="3109294"/>
            <a:ext cx="3921550" cy="7386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Each of your Tranche-2 applications will be classified as one of 3 possible outcomes: Preliminarily Selected, Partial Award Eligible, or Not Selected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23E2F3-7552-EAB2-9463-85914131B5F8}"/>
              </a:ext>
            </a:extLst>
          </p:cNvPr>
          <p:cNvSpPr txBox="1"/>
          <p:nvPr/>
        </p:nvSpPr>
        <p:spPr>
          <a:xfrm>
            <a:off x="1591042" y="4004377"/>
            <a:ext cx="3921550" cy="7386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An explanation of each classification can be found in the email notification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BA9C93-4789-E1CC-C0D5-996DBC01EF98}"/>
              </a:ext>
            </a:extLst>
          </p:cNvPr>
          <p:cNvSpPr txBox="1"/>
          <p:nvPr/>
        </p:nvSpPr>
        <p:spPr>
          <a:xfrm>
            <a:off x="1591042" y="4899459"/>
            <a:ext cx="3921550" cy="7386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Additionally, applicants were provided with important reminders and disclaimers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2AD0CC9-AA47-A24B-EE4C-1B9711614A7A}"/>
              </a:ext>
            </a:extLst>
          </p:cNvPr>
          <p:cNvCxnSpPr/>
          <p:nvPr/>
        </p:nvCxnSpPr>
        <p:spPr>
          <a:xfrm>
            <a:off x="1534267" y="3048085"/>
            <a:ext cx="3921551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FD220C0-D4FA-1428-722F-613D19393A15}"/>
              </a:ext>
            </a:extLst>
          </p:cNvPr>
          <p:cNvCxnSpPr/>
          <p:nvPr/>
        </p:nvCxnSpPr>
        <p:spPr>
          <a:xfrm>
            <a:off x="1591042" y="3926168"/>
            <a:ext cx="3921551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E4A01B-BC47-0F1A-0976-AC8A0FD2940C}"/>
              </a:ext>
            </a:extLst>
          </p:cNvPr>
          <p:cNvCxnSpPr/>
          <p:nvPr/>
        </p:nvCxnSpPr>
        <p:spPr>
          <a:xfrm>
            <a:off x="1534267" y="4870045"/>
            <a:ext cx="3921551" cy="0"/>
          </a:xfrm>
          <a:prstGeom prst="line">
            <a:avLst/>
          </a:prstGeom>
          <a:ln w="9525" cap="rnd">
            <a:solidFill>
              <a:srgbClr val="9A9A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C416191-54D4-C247-97A3-28BE223F9B15}"/>
              </a:ext>
            </a:extLst>
          </p:cNvPr>
          <p:cNvGrpSpPr>
            <a:grpSpLocks noChangeAspect="1"/>
          </p:cNvGrpSpPr>
          <p:nvPr/>
        </p:nvGrpSpPr>
        <p:grpSpPr>
          <a:xfrm>
            <a:off x="992523" y="4219943"/>
            <a:ext cx="359261" cy="307533"/>
            <a:chOff x="4721669" y="2368064"/>
            <a:chExt cx="434347" cy="371803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F2363FA-84E5-FA18-BB38-F070964AF5AB}"/>
                </a:ext>
              </a:extLst>
            </p:cNvPr>
            <p:cNvSpPr/>
            <p:nvPr/>
          </p:nvSpPr>
          <p:spPr>
            <a:xfrm>
              <a:off x="4964642" y="2464256"/>
              <a:ext cx="191374" cy="179415"/>
            </a:xfrm>
            <a:custGeom>
              <a:avLst/>
              <a:gdLst>
                <a:gd name="connsiteX0" fmla="*/ 328604 w 522514"/>
                <a:gd name="connsiteY0" fmla="*/ 10886 h 377371"/>
                <a:gd name="connsiteX1" fmla="*/ 10886 w 522514"/>
                <a:gd name="connsiteY1" fmla="*/ 10886 h 377371"/>
                <a:gd name="connsiteX2" fmla="*/ 10886 w 522514"/>
                <a:gd name="connsiteY2" fmla="*/ 368082 h 377371"/>
                <a:gd name="connsiteX3" fmla="*/ 328604 w 522514"/>
                <a:gd name="connsiteY3" fmla="*/ 368082 h 377371"/>
                <a:gd name="connsiteX4" fmla="*/ 521789 w 522514"/>
                <a:gd name="connsiteY4" fmla="*/ 194346 h 3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514" h="377371">
                  <a:moveTo>
                    <a:pt x="328604" y="10886"/>
                  </a:moveTo>
                  <a:lnTo>
                    <a:pt x="10886" y="10886"/>
                  </a:lnTo>
                  <a:lnTo>
                    <a:pt x="10886" y="368082"/>
                  </a:lnTo>
                  <a:lnTo>
                    <a:pt x="328604" y="368082"/>
                  </a:lnTo>
                  <a:lnTo>
                    <a:pt x="521789" y="19434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3900341-66C8-8489-608F-411AD9F49053}"/>
                </a:ext>
              </a:extLst>
            </p:cNvPr>
            <p:cNvSpPr/>
            <p:nvPr/>
          </p:nvSpPr>
          <p:spPr>
            <a:xfrm>
              <a:off x="4721669" y="2368064"/>
              <a:ext cx="371807" cy="371803"/>
            </a:xfrm>
            <a:custGeom>
              <a:avLst/>
              <a:gdLst>
                <a:gd name="connsiteX0" fmla="*/ 1607893 w 1785257"/>
                <a:gd name="connsiteY0" fmla="*/ 727970 h 1785257"/>
                <a:gd name="connsiteX1" fmla="*/ 1057987 w 1785257"/>
                <a:gd name="connsiteY1" fmla="*/ 1607893 h 1785257"/>
                <a:gd name="connsiteX2" fmla="*/ 178064 w 1785257"/>
                <a:gd name="connsiteY2" fmla="*/ 1057987 h 1785257"/>
                <a:gd name="connsiteX3" fmla="*/ 727970 w 1785257"/>
                <a:gd name="connsiteY3" fmla="*/ 178064 h 1785257"/>
                <a:gd name="connsiteX4" fmla="*/ 1607893 w 1785257"/>
                <a:gd name="connsiteY4" fmla="*/ 727970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257" h="1785257">
                  <a:moveTo>
                    <a:pt x="1607893" y="727970"/>
                  </a:moveTo>
                  <a:cubicBezTo>
                    <a:pt x="1699025" y="1122806"/>
                    <a:pt x="1452823" y="1516761"/>
                    <a:pt x="1057987" y="1607893"/>
                  </a:cubicBezTo>
                  <a:cubicBezTo>
                    <a:pt x="663150" y="1699025"/>
                    <a:pt x="269195" y="1452823"/>
                    <a:pt x="178064" y="1057987"/>
                  </a:cubicBezTo>
                  <a:cubicBezTo>
                    <a:pt x="86932" y="663150"/>
                    <a:pt x="333133" y="269195"/>
                    <a:pt x="727970" y="178064"/>
                  </a:cubicBezTo>
                  <a:cubicBezTo>
                    <a:pt x="1122806" y="86932"/>
                    <a:pt x="1516762" y="333133"/>
                    <a:pt x="1607893" y="727970"/>
                  </a:cubicBezTo>
                  <a:close/>
                </a:path>
              </a:pathLst>
            </a:custGeom>
            <a:solidFill>
              <a:schemeClr val="tx2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E0C7F6-E967-73A3-88DB-3DCCD5CEC158}"/>
                </a:ext>
              </a:extLst>
            </p:cNvPr>
            <p:cNvSpPr/>
            <p:nvPr/>
          </p:nvSpPr>
          <p:spPr>
            <a:xfrm>
              <a:off x="4795695" y="2442096"/>
              <a:ext cx="223754" cy="223752"/>
            </a:xfrm>
            <a:custGeom>
              <a:avLst/>
              <a:gdLst>
                <a:gd name="connsiteX0" fmla="*/ 1607893 w 1785257"/>
                <a:gd name="connsiteY0" fmla="*/ 727970 h 1785257"/>
                <a:gd name="connsiteX1" fmla="*/ 1057987 w 1785257"/>
                <a:gd name="connsiteY1" fmla="*/ 1607893 h 1785257"/>
                <a:gd name="connsiteX2" fmla="*/ 178064 w 1785257"/>
                <a:gd name="connsiteY2" fmla="*/ 1057987 h 1785257"/>
                <a:gd name="connsiteX3" fmla="*/ 727970 w 1785257"/>
                <a:gd name="connsiteY3" fmla="*/ 178064 h 1785257"/>
                <a:gd name="connsiteX4" fmla="*/ 1607893 w 1785257"/>
                <a:gd name="connsiteY4" fmla="*/ 727970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257" h="1785257">
                  <a:moveTo>
                    <a:pt x="1607893" y="727970"/>
                  </a:moveTo>
                  <a:cubicBezTo>
                    <a:pt x="1699025" y="1122806"/>
                    <a:pt x="1452823" y="1516761"/>
                    <a:pt x="1057987" y="1607893"/>
                  </a:cubicBezTo>
                  <a:cubicBezTo>
                    <a:pt x="663150" y="1699025"/>
                    <a:pt x="269195" y="1452823"/>
                    <a:pt x="178064" y="1057987"/>
                  </a:cubicBezTo>
                  <a:cubicBezTo>
                    <a:pt x="86932" y="663150"/>
                    <a:pt x="333133" y="269195"/>
                    <a:pt x="727970" y="178064"/>
                  </a:cubicBezTo>
                  <a:cubicBezTo>
                    <a:pt x="1122806" y="86932"/>
                    <a:pt x="1516762" y="333133"/>
                    <a:pt x="1607893" y="727970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34684E-6583-4C32-503E-E56B3E1CE84D}"/>
              </a:ext>
            </a:extLst>
          </p:cNvPr>
          <p:cNvGrpSpPr>
            <a:grpSpLocks noChangeAspect="1"/>
          </p:cNvGrpSpPr>
          <p:nvPr/>
        </p:nvGrpSpPr>
        <p:grpSpPr>
          <a:xfrm>
            <a:off x="992523" y="5115024"/>
            <a:ext cx="359261" cy="307533"/>
            <a:chOff x="4721669" y="2368064"/>
            <a:chExt cx="434347" cy="37180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039F04-3D05-A70C-C5CB-EE0870CB4EAA}"/>
                </a:ext>
              </a:extLst>
            </p:cNvPr>
            <p:cNvSpPr/>
            <p:nvPr/>
          </p:nvSpPr>
          <p:spPr>
            <a:xfrm>
              <a:off x="4964642" y="2464256"/>
              <a:ext cx="191374" cy="179415"/>
            </a:xfrm>
            <a:custGeom>
              <a:avLst/>
              <a:gdLst>
                <a:gd name="connsiteX0" fmla="*/ 328604 w 522514"/>
                <a:gd name="connsiteY0" fmla="*/ 10886 h 377371"/>
                <a:gd name="connsiteX1" fmla="*/ 10886 w 522514"/>
                <a:gd name="connsiteY1" fmla="*/ 10886 h 377371"/>
                <a:gd name="connsiteX2" fmla="*/ 10886 w 522514"/>
                <a:gd name="connsiteY2" fmla="*/ 368082 h 377371"/>
                <a:gd name="connsiteX3" fmla="*/ 328604 w 522514"/>
                <a:gd name="connsiteY3" fmla="*/ 368082 h 377371"/>
                <a:gd name="connsiteX4" fmla="*/ 521789 w 522514"/>
                <a:gd name="connsiteY4" fmla="*/ 194346 h 3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514" h="377371">
                  <a:moveTo>
                    <a:pt x="328604" y="10886"/>
                  </a:moveTo>
                  <a:lnTo>
                    <a:pt x="10886" y="10886"/>
                  </a:lnTo>
                  <a:lnTo>
                    <a:pt x="10886" y="368082"/>
                  </a:lnTo>
                  <a:lnTo>
                    <a:pt x="328604" y="368082"/>
                  </a:lnTo>
                  <a:lnTo>
                    <a:pt x="521789" y="19434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642BD0E-A644-B418-AC29-A0C00312E44F}"/>
                </a:ext>
              </a:extLst>
            </p:cNvPr>
            <p:cNvSpPr/>
            <p:nvPr/>
          </p:nvSpPr>
          <p:spPr>
            <a:xfrm>
              <a:off x="4721669" y="2368064"/>
              <a:ext cx="371807" cy="371803"/>
            </a:xfrm>
            <a:custGeom>
              <a:avLst/>
              <a:gdLst>
                <a:gd name="connsiteX0" fmla="*/ 1607893 w 1785257"/>
                <a:gd name="connsiteY0" fmla="*/ 727970 h 1785257"/>
                <a:gd name="connsiteX1" fmla="*/ 1057987 w 1785257"/>
                <a:gd name="connsiteY1" fmla="*/ 1607893 h 1785257"/>
                <a:gd name="connsiteX2" fmla="*/ 178064 w 1785257"/>
                <a:gd name="connsiteY2" fmla="*/ 1057987 h 1785257"/>
                <a:gd name="connsiteX3" fmla="*/ 727970 w 1785257"/>
                <a:gd name="connsiteY3" fmla="*/ 178064 h 1785257"/>
                <a:gd name="connsiteX4" fmla="*/ 1607893 w 1785257"/>
                <a:gd name="connsiteY4" fmla="*/ 727970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257" h="1785257">
                  <a:moveTo>
                    <a:pt x="1607893" y="727970"/>
                  </a:moveTo>
                  <a:cubicBezTo>
                    <a:pt x="1699025" y="1122806"/>
                    <a:pt x="1452823" y="1516761"/>
                    <a:pt x="1057987" y="1607893"/>
                  </a:cubicBezTo>
                  <a:cubicBezTo>
                    <a:pt x="663150" y="1699025"/>
                    <a:pt x="269195" y="1452823"/>
                    <a:pt x="178064" y="1057987"/>
                  </a:cubicBezTo>
                  <a:cubicBezTo>
                    <a:pt x="86932" y="663150"/>
                    <a:pt x="333133" y="269195"/>
                    <a:pt x="727970" y="178064"/>
                  </a:cubicBezTo>
                  <a:cubicBezTo>
                    <a:pt x="1122806" y="86932"/>
                    <a:pt x="1516762" y="333133"/>
                    <a:pt x="1607893" y="727970"/>
                  </a:cubicBezTo>
                  <a:close/>
                </a:path>
              </a:pathLst>
            </a:custGeom>
            <a:solidFill>
              <a:schemeClr val="tx2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DD87C7-ACF8-B2A7-FA68-B88CDFB1CA88}"/>
                </a:ext>
              </a:extLst>
            </p:cNvPr>
            <p:cNvSpPr/>
            <p:nvPr/>
          </p:nvSpPr>
          <p:spPr>
            <a:xfrm>
              <a:off x="4795695" y="2442096"/>
              <a:ext cx="223754" cy="223752"/>
            </a:xfrm>
            <a:custGeom>
              <a:avLst/>
              <a:gdLst>
                <a:gd name="connsiteX0" fmla="*/ 1607893 w 1785257"/>
                <a:gd name="connsiteY0" fmla="*/ 727970 h 1785257"/>
                <a:gd name="connsiteX1" fmla="*/ 1057987 w 1785257"/>
                <a:gd name="connsiteY1" fmla="*/ 1607893 h 1785257"/>
                <a:gd name="connsiteX2" fmla="*/ 178064 w 1785257"/>
                <a:gd name="connsiteY2" fmla="*/ 1057987 h 1785257"/>
                <a:gd name="connsiteX3" fmla="*/ 727970 w 1785257"/>
                <a:gd name="connsiteY3" fmla="*/ 178064 h 1785257"/>
                <a:gd name="connsiteX4" fmla="*/ 1607893 w 1785257"/>
                <a:gd name="connsiteY4" fmla="*/ 727970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257" h="1785257">
                  <a:moveTo>
                    <a:pt x="1607893" y="727970"/>
                  </a:moveTo>
                  <a:cubicBezTo>
                    <a:pt x="1699025" y="1122806"/>
                    <a:pt x="1452823" y="1516761"/>
                    <a:pt x="1057987" y="1607893"/>
                  </a:cubicBezTo>
                  <a:cubicBezTo>
                    <a:pt x="663150" y="1699025"/>
                    <a:pt x="269195" y="1452823"/>
                    <a:pt x="178064" y="1057987"/>
                  </a:cubicBezTo>
                  <a:cubicBezTo>
                    <a:pt x="86932" y="663150"/>
                    <a:pt x="333133" y="269195"/>
                    <a:pt x="727970" y="178064"/>
                  </a:cubicBezTo>
                  <a:cubicBezTo>
                    <a:pt x="1122806" y="86932"/>
                    <a:pt x="1516762" y="333133"/>
                    <a:pt x="1607893" y="727970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F2B0A02-E13A-B974-B3E7-3578E5CCCBFA}"/>
              </a:ext>
            </a:extLst>
          </p:cNvPr>
          <p:cNvGrpSpPr/>
          <p:nvPr/>
        </p:nvGrpSpPr>
        <p:grpSpPr>
          <a:xfrm>
            <a:off x="918578" y="5798844"/>
            <a:ext cx="3432389" cy="307533"/>
            <a:chOff x="628650" y="6162194"/>
            <a:chExt cx="3432389" cy="30753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EE79962-344E-DD8D-7F06-E33AC25E75F9}"/>
                </a:ext>
              </a:extLst>
            </p:cNvPr>
            <p:cNvGrpSpPr/>
            <p:nvPr/>
          </p:nvGrpSpPr>
          <p:grpSpPr>
            <a:xfrm>
              <a:off x="628650" y="6162194"/>
              <a:ext cx="1515042" cy="307533"/>
              <a:chOff x="510248" y="6162194"/>
              <a:chExt cx="1515042" cy="30753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0F26235-4941-2831-D70B-3F70D49FC86D}"/>
                  </a:ext>
                </a:extLst>
              </p:cNvPr>
              <p:cNvSpPr txBox="1"/>
              <p:nvPr/>
            </p:nvSpPr>
            <p:spPr>
              <a:xfrm>
                <a:off x="968911" y="6223628"/>
                <a:ext cx="1056379" cy="184666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Applicant portal</a:t>
                </a: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EDC9999-1355-C15B-DC0B-C1869E7DFB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0248" y="6162194"/>
                <a:ext cx="359261" cy="307533"/>
                <a:chOff x="4721669" y="2368064"/>
                <a:chExt cx="434347" cy="371803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E7E90E9-A53D-CDAB-FB9B-6821BCC876A4}"/>
                    </a:ext>
                  </a:extLst>
                </p:cNvPr>
                <p:cNvSpPr/>
                <p:nvPr/>
              </p:nvSpPr>
              <p:spPr>
                <a:xfrm>
                  <a:off x="4964642" y="2464256"/>
                  <a:ext cx="191374" cy="179415"/>
                </a:xfrm>
                <a:custGeom>
                  <a:avLst/>
                  <a:gdLst>
                    <a:gd name="connsiteX0" fmla="*/ 328604 w 522514"/>
                    <a:gd name="connsiteY0" fmla="*/ 10886 h 377371"/>
                    <a:gd name="connsiteX1" fmla="*/ 10886 w 522514"/>
                    <a:gd name="connsiteY1" fmla="*/ 10886 h 377371"/>
                    <a:gd name="connsiteX2" fmla="*/ 10886 w 522514"/>
                    <a:gd name="connsiteY2" fmla="*/ 368082 h 377371"/>
                    <a:gd name="connsiteX3" fmla="*/ 328604 w 522514"/>
                    <a:gd name="connsiteY3" fmla="*/ 368082 h 377371"/>
                    <a:gd name="connsiteX4" fmla="*/ 521789 w 522514"/>
                    <a:gd name="connsiteY4" fmla="*/ 194346 h 37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2514" h="377371">
                      <a:moveTo>
                        <a:pt x="328604" y="10886"/>
                      </a:moveTo>
                      <a:lnTo>
                        <a:pt x="10886" y="10886"/>
                      </a:lnTo>
                      <a:lnTo>
                        <a:pt x="10886" y="368082"/>
                      </a:lnTo>
                      <a:lnTo>
                        <a:pt x="328604" y="368082"/>
                      </a:lnTo>
                      <a:lnTo>
                        <a:pt x="521789" y="194346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defTabSz="1218072">
                    <a:defRPr/>
                  </a:pPr>
                  <a:endParaRPr lang="en-US" sz="2398" kern="0">
                    <a:solidFill>
                      <a:srgbClr val="2C308A"/>
                    </a:solidFill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683FFB4D-65B7-1101-060F-4A60A247AECB}"/>
                    </a:ext>
                  </a:extLst>
                </p:cNvPr>
                <p:cNvSpPr/>
                <p:nvPr/>
              </p:nvSpPr>
              <p:spPr>
                <a:xfrm>
                  <a:off x="4721669" y="2368064"/>
                  <a:ext cx="371807" cy="371803"/>
                </a:xfrm>
                <a:custGeom>
                  <a:avLst/>
                  <a:gdLst>
                    <a:gd name="connsiteX0" fmla="*/ 1607893 w 1785257"/>
                    <a:gd name="connsiteY0" fmla="*/ 727970 h 1785257"/>
                    <a:gd name="connsiteX1" fmla="*/ 1057987 w 1785257"/>
                    <a:gd name="connsiteY1" fmla="*/ 1607893 h 1785257"/>
                    <a:gd name="connsiteX2" fmla="*/ 178064 w 1785257"/>
                    <a:gd name="connsiteY2" fmla="*/ 1057987 h 1785257"/>
                    <a:gd name="connsiteX3" fmla="*/ 727970 w 1785257"/>
                    <a:gd name="connsiteY3" fmla="*/ 178064 h 1785257"/>
                    <a:gd name="connsiteX4" fmla="*/ 1607893 w 1785257"/>
                    <a:gd name="connsiteY4" fmla="*/ 727970 h 178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257" h="1785257">
                      <a:moveTo>
                        <a:pt x="1607893" y="727970"/>
                      </a:moveTo>
                      <a:cubicBezTo>
                        <a:pt x="1699025" y="1122806"/>
                        <a:pt x="1452823" y="1516761"/>
                        <a:pt x="1057987" y="1607893"/>
                      </a:cubicBezTo>
                      <a:cubicBezTo>
                        <a:pt x="663150" y="1699025"/>
                        <a:pt x="269195" y="1452823"/>
                        <a:pt x="178064" y="1057987"/>
                      </a:cubicBezTo>
                      <a:cubicBezTo>
                        <a:pt x="86932" y="663150"/>
                        <a:pt x="333133" y="269195"/>
                        <a:pt x="727970" y="178064"/>
                      </a:cubicBezTo>
                      <a:cubicBezTo>
                        <a:pt x="1122806" y="86932"/>
                        <a:pt x="1516762" y="333133"/>
                        <a:pt x="1607893" y="7279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8072">
                    <a:defRPr/>
                  </a:pPr>
                  <a:endParaRPr lang="en-US" sz="2398" kern="0">
                    <a:solidFill>
                      <a:srgbClr val="2C308A"/>
                    </a:solidFill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6E4070E4-54B8-902B-77AD-2B005FC34FB3}"/>
                    </a:ext>
                  </a:extLst>
                </p:cNvPr>
                <p:cNvSpPr/>
                <p:nvPr/>
              </p:nvSpPr>
              <p:spPr>
                <a:xfrm>
                  <a:off x="4795695" y="2442096"/>
                  <a:ext cx="223754" cy="223752"/>
                </a:xfrm>
                <a:custGeom>
                  <a:avLst/>
                  <a:gdLst>
                    <a:gd name="connsiteX0" fmla="*/ 1607893 w 1785257"/>
                    <a:gd name="connsiteY0" fmla="*/ 727970 h 1785257"/>
                    <a:gd name="connsiteX1" fmla="*/ 1057987 w 1785257"/>
                    <a:gd name="connsiteY1" fmla="*/ 1607893 h 1785257"/>
                    <a:gd name="connsiteX2" fmla="*/ 178064 w 1785257"/>
                    <a:gd name="connsiteY2" fmla="*/ 1057987 h 1785257"/>
                    <a:gd name="connsiteX3" fmla="*/ 727970 w 1785257"/>
                    <a:gd name="connsiteY3" fmla="*/ 178064 h 1785257"/>
                    <a:gd name="connsiteX4" fmla="*/ 1607893 w 1785257"/>
                    <a:gd name="connsiteY4" fmla="*/ 727970 h 178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257" h="1785257">
                      <a:moveTo>
                        <a:pt x="1607893" y="727970"/>
                      </a:moveTo>
                      <a:cubicBezTo>
                        <a:pt x="1699025" y="1122806"/>
                        <a:pt x="1452823" y="1516761"/>
                        <a:pt x="1057987" y="1607893"/>
                      </a:cubicBezTo>
                      <a:cubicBezTo>
                        <a:pt x="663150" y="1699025"/>
                        <a:pt x="269195" y="1452823"/>
                        <a:pt x="178064" y="1057987"/>
                      </a:cubicBezTo>
                      <a:cubicBezTo>
                        <a:pt x="86932" y="663150"/>
                        <a:pt x="333133" y="269195"/>
                        <a:pt x="727970" y="178064"/>
                      </a:cubicBezTo>
                      <a:cubicBezTo>
                        <a:pt x="1122806" y="86932"/>
                        <a:pt x="1516762" y="333133"/>
                        <a:pt x="1607893" y="727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defTabSz="1218072">
                    <a:defRPr/>
                  </a:pPr>
                  <a:endParaRPr lang="en-US" sz="2398" kern="0">
                    <a:solidFill>
                      <a:srgbClr val="2C308A"/>
                    </a:solidFill>
                  </a:endParaRPr>
                </a:p>
              </p:txBody>
            </p: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581C33A-21D7-66CE-D653-44946A454772}"/>
                </a:ext>
              </a:extLst>
            </p:cNvPr>
            <p:cNvGrpSpPr/>
            <p:nvPr/>
          </p:nvGrpSpPr>
          <p:grpSpPr>
            <a:xfrm>
              <a:off x="2417751" y="6162194"/>
              <a:ext cx="1643288" cy="307533"/>
              <a:chOff x="2124688" y="6162194"/>
              <a:chExt cx="1643288" cy="307533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063C960-BC91-432C-1E9A-F3E2741BD24C}"/>
                  </a:ext>
                </a:extLst>
              </p:cNvPr>
              <p:cNvSpPr txBox="1"/>
              <p:nvPr/>
            </p:nvSpPr>
            <p:spPr>
              <a:xfrm>
                <a:off x="2609004" y="6223627"/>
                <a:ext cx="1158972" cy="184666"/>
              </a:xfrm>
              <a:prstGeom prst="rect">
                <a:avLst/>
              </a:prstGeom>
              <a:noFill/>
              <a:ln w="9525" cap="rnd">
                <a:noFill/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Email notification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4802748-5E85-21C4-C8A4-D7D02698C15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124688" y="6162194"/>
                <a:ext cx="359261" cy="307533"/>
                <a:chOff x="4721669" y="2368064"/>
                <a:chExt cx="434347" cy="371803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752BEE2-114B-0879-EC90-20D7194920EC}"/>
                    </a:ext>
                  </a:extLst>
                </p:cNvPr>
                <p:cNvSpPr/>
                <p:nvPr/>
              </p:nvSpPr>
              <p:spPr>
                <a:xfrm>
                  <a:off x="4964642" y="2464256"/>
                  <a:ext cx="191374" cy="179415"/>
                </a:xfrm>
                <a:custGeom>
                  <a:avLst/>
                  <a:gdLst>
                    <a:gd name="connsiteX0" fmla="*/ 328604 w 522514"/>
                    <a:gd name="connsiteY0" fmla="*/ 10886 h 377371"/>
                    <a:gd name="connsiteX1" fmla="*/ 10886 w 522514"/>
                    <a:gd name="connsiteY1" fmla="*/ 10886 h 377371"/>
                    <a:gd name="connsiteX2" fmla="*/ 10886 w 522514"/>
                    <a:gd name="connsiteY2" fmla="*/ 368082 h 377371"/>
                    <a:gd name="connsiteX3" fmla="*/ 328604 w 522514"/>
                    <a:gd name="connsiteY3" fmla="*/ 368082 h 377371"/>
                    <a:gd name="connsiteX4" fmla="*/ 521789 w 522514"/>
                    <a:gd name="connsiteY4" fmla="*/ 194346 h 377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2514" h="377371">
                      <a:moveTo>
                        <a:pt x="328604" y="10886"/>
                      </a:moveTo>
                      <a:lnTo>
                        <a:pt x="10886" y="10886"/>
                      </a:lnTo>
                      <a:lnTo>
                        <a:pt x="10886" y="368082"/>
                      </a:lnTo>
                      <a:lnTo>
                        <a:pt x="328604" y="368082"/>
                      </a:lnTo>
                      <a:lnTo>
                        <a:pt x="521789" y="1943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defTabSz="1218072">
                    <a:defRPr/>
                  </a:pPr>
                  <a:endParaRPr lang="en-US" sz="2398" kern="0">
                    <a:solidFill>
                      <a:srgbClr val="2C308A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505DB10F-F06A-DE93-0F97-E41AC591FE06}"/>
                    </a:ext>
                  </a:extLst>
                </p:cNvPr>
                <p:cNvSpPr/>
                <p:nvPr/>
              </p:nvSpPr>
              <p:spPr>
                <a:xfrm>
                  <a:off x="4721669" y="2368064"/>
                  <a:ext cx="371807" cy="371803"/>
                </a:xfrm>
                <a:custGeom>
                  <a:avLst/>
                  <a:gdLst>
                    <a:gd name="connsiteX0" fmla="*/ 1607893 w 1785257"/>
                    <a:gd name="connsiteY0" fmla="*/ 727970 h 1785257"/>
                    <a:gd name="connsiteX1" fmla="*/ 1057987 w 1785257"/>
                    <a:gd name="connsiteY1" fmla="*/ 1607893 h 1785257"/>
                    <a:gd name="connsiteX2" fmla="*/ 178064 w 1785257"/>
                    <a:gd name="connsiteY2" fmla="*/ 1057987 h 1785257"/>
                    <a:gd name="connsiteX3" fmla="*/ 727970 w 1785257"/>
                    <a:gd name="connsiteY3" fmla="*/ 178064 h 1785257"/>
                    <a:gd name="connsiteX4" fmla="*/ 1607893 w 1785257"/>
                    <a:gd name="connsiteY4" fmla="*/ 727970 h 178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257" h="1785257">
                      <a:moveTo>
                        <a:pt x="1607893" y="727970"/>
                      </a:moveTo>
                      <a:cubicBezTo>
                        <a:pt x="1699025" y="1122806"/>
                        <a:pt x="1452823" y="1516761"/>
                        <a:pt x="1057987" y="1607893"/>
                      </a:cubicBezTo>
                      <a:cubicBezTo>
                        <a:pt x="663150" y="1699025"/>
                        <a:pt x="269195" y="1452823"/>
                        <a:pt x="178064" y="1057987"/>
                      </a:cubicBezTo>
                      <a:cubicBezTo>
                        <a:pt x="86932" y="663150"/>
                        <a:pt x="333133" y="269195"/>
                        <a:pt x="727970" y="178064"/>
                      </a:cubicBezTo>
                      <a:cubicBezTo>
                        <a:pt x="1122806" y="86932"/>
                        <a:pt x="1516762" y="333133"/>
                        <a:pt x="1607893" y="72797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285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8072">
                    <a:defRPr/>
                  </a:pPr>
                  <a:endParaRPr lang="en-US" sz="2398" kern="0">
                    <a:solidFill>
                      <a:srgbClr val="2C308A"/>
                    </a:solidFill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7F90C059-C269-7EE9-3EA2-F47413D17696}"/>
                    </a:ext>
                  </a:extLst>
                </p:cNvPr>
                <p:cNvSpPr/>
                <p:nvPr/>
              </p:nvSpPr>
              <p:spPr>
                <a:xfrm>
                  <a:off x="4795695" y="2442096"/>
                  <a:ext cx="223754" cy="223752"/>
                </a:xfrm>
                <a:custGeom>
                  <a:avLst/>
                  <a:gdLst>
                    <a:gd name="connsiteX0" fmla="*/ 1607893 w 1785257"/>
                    <a:gd name="connsiteY0" fmla="*/ 727970 h 1785257"/>
                    <a:gd name="connsiteX1" fmla="*/ 1057987 w 1785257"/>
                    <a:gd name="connsiteY1" fmla="*/ 1607893 h 1785257"/>
                    <a:gd name="connsiteX2" fmla="*/ 178064 w 1785257"/>
                    <a:gd name="connsiteY2" fmla="*/ 1057987 h 1785257"/>
                    <a:gd name="connsiteX3" fmla="*/ 727970 w 1785257"/>
                    <a:gd name="connsiteY3" fmla="*/ 178064 h 1785257"/>
                    <a:gd name="connsiteX4" fmla="*/ 1607893 w 1785257"/>
                    <a:gd name="connsiteY4" fmla="*/ 727970 h 1785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257" h="1785257">
                      <a:moveTo>
                        <a:pt x="1607893" y="727970"/>
                      </a:moveTo>
                      <a:cubicBezTo>
                        <a:pt x="1699025" y="1122806"/>
                        <a:pt x="1452823" y="1516761"/>
                        <a:pt x="1057987" y="1607893"/>
                      </a:cubicBezTo>
                      <a:cubicBezTo>
                        <a:pt x="663150" y="1699025"/>
                        <a:pt x="269195" y="1452823"/>
                        <a:pt x="178064" y="1057987"/>
                      </a:cubicBezTo>
                      <a:cubicBezTo>
                        <a:pt x="86932" y="663150"/>
                        <a:pt x="333133" y="269195"/>
                        <a:pt x="727970" y="178064"/>
                      </a:cubicBezTo>
                      <a:cubicBezTo>
                        <a:pt x="1122806" y="86932"/>
                        <a:pt x="1516762" y="333133"/>
                        <a:pt x="1607893" y="727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>
                  <a:noFill/>
                  <a:prstDash val="solid"/>
                  <a:miter/>
                </a:ln>
                <a:effectLst/>
              </p:spPr>
              <p:txBody>
                <a:bodyPr rtlCol="0" anchor="ctr"/>
                <a:lstStyle/>
                <a:p>
                  <a:pPr defTabSz="1218072">
                    <a:defRPr/>
                  </a:pPr>
                  <a:endParaRPr lang="en-US" sz="2398" kern="0">
                    <a:solidFill>
                      <a:srgbClr val="2C308A"/>
                    </a:solidFill>
                  </a:endParaRPr>
                </a:p>
              </p:txBody>
            </p:sp>
          </p:grpSp>
        </p:grpSp>
      </p:grp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E6DC600C-85BA-1771-2CF5-552B2A079E94}"/>
              </a:ext>
            </a:extLst>
          </p:cNvPr>
          <p:cNvSpPr/>
          <p:nvPr/>
        </p:nvSpPr>
        <p:spPr>
          <a:xfrm>
            <a:off x="5665275" y="1639879"/>
            <a:ext cx="5769204" cy="478024"/>
          </a:xfrm>
          <a:prstGeom prst="round2SameRect">
            <a:avLst>
              <a:gd name="adj1" fmla="val 15791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rgbClr val="1A5B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</a:rPr>
              <a:t>Explanation of Tranche-2 bid results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127FB9C-2F6E-8180-9684-B2DBEFF444D5}"/>
              </a:ext>
            </a:extLst>
          </p:cNvPr>
          <p:cNvCxnSpPr/>
          <p:nvPr/>
        </p:nvCxnSpPr>
        <p:spPr>
          <a:xfrm>
            <a:off x="5691548" y="2204660"/>
            <a:ext cx="5769204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C83B24-33BE-0612-9EF5-77A5C9C704E7}"/>
              </a:ext>
            </a:extLst>
          </p:cNvPr>
          <p:cNvSpPr txBox="1"/>
          <p:nvPr/>
        </p:nvSpPr>
        <p:spPr>
          <a:xfrm>
            <a:off x="1551279" y="2214211"/>
            <a:ext cx="3985146" cy="7386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0128C5-0909-4006-08CB-1C024DE8855B}"/>
              </a:ext>
            </a:extLst>
          </p:cNvPr>
          <p:cNvGrpSpPr>
            <a:grpSpLocks noChangeAspect="1"/>
          </p:cNvGrpSpPr>
          <p:nvPr/>
        </p:nvGrpSpPr>
        <p:grpSpPr>
          <a:xfrm>
            <a:off x="992520" y="3324860"/>
            <a:ext cx="359264" cy="307533"/>
            <a:chOff x="4721658" y="2368066"/>
            <a:chExt cx="434350" cy="37180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DD2C956-B917-8296-25C2-9CC046FDED39}"/>
                </a:ext>
              </a:extLst>
            </p:cNvPr>
            <p:cNvSpPr/>
            <p:nvPr/>
          </p:nvSpPr>
          <p:spPr>
            <a:xfrm>
              <a:off x="4964634" y="2464257"/>
              <a:ext cx="191374" cy="179415"/>
            </a:xfrm>
            <a:custGeom>
              <a:avLst/>
              <a:gdLst>
                <a:gd name="connsiteX0" fmla="*/ 328604 w 522514"/>
                <a:gd name="connsiteY0" fmla="*/ 10886 h 377371"/>
                <a:gd name="connsiteX1" fmla="*/ 10886 w 522514"/>
                <a:gd name="connsiteY1" fmla="*/ 10886 h 377371"/>
                <a:gd name="connsiteX2" fmla="*/ 10886 w 522514"/>
                <a:gd name="connsiteY2" fmla="*/ 368082 h 377371"/>
                <a:gd name="connsiteX3" fmla="*/ 328604 w 522514"/>
                <a:gd name="connsiteY3" fmla="*/ 368082 h 377371"/>
                <a:gd name="connsiteX4" fmla="*/ 521789 w 522514"/>
                <a:gd name="connsiteY4" fmla="*/ 194346 h 3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514" h="377371">
                  <a:moveTo>
                    <a:pt x="328604" y="10886"/>
                  </a:moveTo>
                  <a:lnTo>
                    <a:pt x="10886" y="10886"/>
                  </a:lnTo>
                  <a:lnTo>
                    <a:pt x="10886" y="368082"/>
                  </a:lnTo>
                  <a:lnTo>
                    <a:pt x="328604" y="368082"/>
                  </a:lnTo>
                  <a:lnTo>
                    <a:pt x="521789" y="19434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E52DBD-B6E1-7EFB-C068-344C889BAC33}"/>
                </a:ext>
              </a:extLst>
            </p:cNvPr>
            <p:cNvSpPr/>
            <p:nvPr/>
          </p:nvSpPr>
          <p:spPr>
            <a:xfrm>
              <a:off x="4721658" y="2368066"/>
              <a:ext cx="371806" cy="371803"/>
            </a:xfrm>
            <a:custGeom>
              <a:avLst/>
              <a:gdLst>
                <a:gd name="connsiteX0" fmla="*/ 1607893 w 1785257"/>
                <a:gd name="connsiteY0" fmla="*/ 727970 h 1785257"/>
                <a:gd name="connsiteX1" fmla="*/ 1057987 w 1785257"/>
                <a:gd name="connsiteY1" fmla="*/ 1607893 h 1785257"/>
                <a:gd name="connsiteX2" fmla="*/ 178064 w 1785257"/>
                <a:gd name="connsiteY2" fmla="*/ 1057987 h 1785257"/>
                <a:gd name="connsiteX3" fmla="*/ 727970 w 1785257"/>
                <a:gd name="connsiteY3" fmla="*/ 178064 h 1785257"/>
                <a:gd name="connsiteX4" fmla="*/ 1607893 w 1785257"/>
                <a:gd name="connsiteY4" fmla="*/ 727970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257" h="1785257">
                  <a:moveTo>
                    <a:pt x="1607893" y="727970"/>
                  </a:moveTo>
                  <a:cubicBezTo>
                    <a:pt x="1699025" y="1122806"/>
                    <a:pt x="1452823" y="1516761"/>
                    <a:pt x="1057987" y="1607893"/>
                  </a:cubicBezTo>
                  <a:cubicBezTo>
                    <a:pt x="663150" y="1699025"/>
                    <a:pt x="269195" y="1452823"/>
                    <a:pt x="178064" y="1057987"/>
                  </a:cubicBezTo>
                  <a:cubicBezTo>
                    <a:pt x="86932" y="663150"/>
                    <a:pt x="333133" y="269195"/>
                    <a:pt x="727970" y="178064"/>
                  </a:cubicBezTo>
                  <a:cubicBezTo>
                    <a:pt x="1122806" y="86932"/>
                    <a:pt x="1516762" y="333133"/>
                    <a:pt x="1607893" y="72797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247DD38-5A49-B08D-DE70-06B7BD505FDD}"/>
                </a:ext>
              </a:extLst>
            </p:cNvPr>
            <p:cNvSpPr/>
            <p:nvPr/>
          </p:nvSpPr>
          <p:spPr>
            <a:xfrm>
              <a:off x="4795695" y="2442096"/>
              <a:ext cx="223753" cy="223752"/>
            </a:xfrm>
            <a:custGeom>
              <a:avLst/>
              <a:gdLst>
                <a:gd name="connsiteX0" fmla="*/ 1607893 w 1785257"/>
                <a:gd name="connsiteY0" fmla="*/ 727970 h 1785257"/>
                <a:gd name="connsiteX1" fmla="*/ 1057987 w 1785257"/>
                <a:gd name="connsiteY1" fmla="*/ 1607893 h 1785257"/>
                <a:gd name="connsiteX2" fmla="*/ 178064 w 1785257"/>
                <a:gd name="connsiteY2" fmla="*/ 1057987 h 1785257"/>
                <a:gd name="connsiteX3" fmla="*/ 727970 w 1785257"/>
                <a:gd name="connsiteY3" fmla="*/ 178064 h 1785257"/>
                <a:gd name="connsiteX4" fmla="*/ 1607893 w 1785257"/>
                <a:gd name="connsiteY4" fmla="*/ 727970 h 178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257" h="1785257">
                  <a:moveTo>
                    <a:pt x="1607893" y="727970"/>
                  </a:moveTo>
                  <a:cubicBezTo>
                    <a:pt x="1699025" y="1122806"/>
                    <a:pt x="1452823" y="1516761"/>
                    <a:pt x="1057987" y="1607893"/>
                  </a:cubicBezTo>
                  <a:cubicBezTo>
                    <a:pt x="663150" y="1699025"/>
                    <a:pt x="269195" y="1452823"/>
                    <a:pt x="178064" y="1057987"/>
                  </a:cubicBezTo>
                  <a:cubicBezTo>
                    <a:pt x="86932" y="663150"/>
                    <a:pt x="333133" y="269195"/>
                    <a:pt x="727970" y="178064"/>
                  </a:cubicBezTo>
                  <a:cubicBezTo>
                    <a:pt x="1122806" y="86932"/>
                    <a:pt x="1516762" y="333133"/>
                    <a:pt x="1607893" y="727970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defTabSz="1218072">
                <a:defRPr/>
              </a:pPr>
              <a:endParaRPr lang="en-US" sz="2398" kern="0">
                <a:solidFill>
                  <a:srgbClr val="2C308A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44B8D4-5740-A3DC-68C8-7180F4051724}"/>
              </a:ext>
            </a:extLst>
          </p:cNvPr>
          <p:cNvGrpSpPr/>
          <p:nvPr/>
        </p:nvGrpSpPr>
        <p:grpSpPr>
          <a:xfrm>
            <a:off x="629325" y="6281403"/>
            <a:ext cx="10933349" cy="416287"/>
            <a:chOff x="754666" y="6458285"/>
            <a:chExt cx="7733264" cy="41628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9AD9204-5742-68D8-6F11-81073C0D6B2C}"/>
                </a:ext>
              </a:extLst>
            </p:cNvPr>
            <p:cNvSpPr/>
            <p:nvPr/>
          </p:nvSpPr>
          <p:spPr>
            <a:xfrm>
              <a:off x="796250" y="6506698"/>
              <a:ext cx="7691680" cy="367874"/>
            </a:xfrm>
            <a:prstGeom prst="rect">
              <a:avLst/>
            </a:prstGeom>
            <a:solidFill>
              <a:srgbClr val="1A5BA7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lvl="0" algn="ctr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5D19D8-7E53-B768-B0B9-95BF0678ADA1}"/>
                </a:ext>
              </a:extLst>
            </p:cNvPr>
            <p:cNvSpPr/>
            <p:nvPr/>
          </p:nvSpPr>
          <p:spPr>
            <a:xfrm>
              <a:off x="754666" y="6458285"/>
              <a:ext cx="7691680" cy="367873"/>
            </a:xfrm>
            <a:prstGeom prst="rect">
              <a:avLst/>
            </a:prstGeom>
            <a:solidFill>
              <a:srgbClr val="FFFFFF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tx2"/>
                  </a:solidFill>
                  <a:latin typeface="+mj-lt"/>
                </a:rPr>
                <a:t>Recall |</a:t>
              </a:r>
              <a:r>
                <a:rPr lang="en-US" sz="1600">
                  <a:latin typeface="+mj-lt"/>
                </a:rPr>
                <a:t> All Tranche-2 results are </a:t>
              </a:r>
              <a:r>
                <a:rPr lang="en-US" sz="1600" b="1">
                  <a:solidFill>
                    <a:schemeClr val="tx2"/>
                  </a:solidFill>
                  <a:latin typeface="+mj-lt"/>
                </a:rPr>
                <a:t>preliminary</a:t>
              </a:r>
              <a:r>
                <a:rPr lang="en-US" sz="1600">
                  <a:latin typeface="+mj-lt"/>
                </a:rPr>
                <a:t> and may </a:t>
              </a:r>
              <a:r>
                <a:rPr lang="en-US" sz="1600" b="1">
                  <a:solidFill>
                    <a:schemeClr val="tx2"/>
                  </a:solidFill>
                  <a:latin typeface="+mj-lt"/>
                </a:rPr>
                <a:t>not</a:t>
              </a:r>
              <a:r>
                <a:rPr lang="en-US" sz="1600">
                  <a:latin typeface="+mj-lt"/>
                </a:rPr>
                <a:t> be shared publicly or with other applicants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E88FD3-483D-A10A-EE3E-4E23592E380D}"/>
              </a:ext>
            </a:extLst>
          </p:cNvPr>
          <p:cNvGrpSpPr/>
          <p:nvPr/>
        </p:nvGrpSpPr>
        <p:grpSpPr>
          <a:xfrm>
            <a:off x="1598469" y="2171675"/>
            <a:ext cx="2418618" cy="755417"/>
            <a:chOff x="1598469" y="2153013"/>
            <a:chExt cx="2418618" cy="7554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3867CD-C85D-F96B-5B96-88A59420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8469" y="2153013"/>
              <a:ext cx="2418618" cy="7554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32AF26-47C5-A969-4E8D-823F84AA28F0}"/>
                </a:ext>
              </a:extLst>
            </p:cNvPr>
            <p:cNvSpPr/>
            <p:nvPr/>
          </p:nvSpPr>
          <p:spPr>
            <a:xfrm>
              <a:off x="1739972" y="2465229"/>
              <a:ext cx="1152623" cy="132528"/>
            </a:xfrm>
            <a:prstGeom prst="rect">
              <a:avLst/>
            </a:prstGeom>
            <a:solidFill>
              <a:srgbClr val="FFFFFF"/>
            </a:solidFill>
            <a:ln w="8572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40" b="1">
                  <a:solidFill>
                    <a:schemeClr val="tx1"/>
                  </a:solidFill>
                </a:rPr>
                <a:t>ISP Name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9F6028-498F-E930-1417-B556768F2256}"/>
                </a:ext>
              </a:extLst>
            </p:cNvPr>
            <p:cNvSpPr/>
            <p:nvPr/>
          </p:nvSpPr>
          <p:spPr>
            <a:xfrm>
              <a:off x="1739972" y="2669426"/>
              <a:ext cx="1005236" cy="184492"/>
            </a:xfrm>
            <a:prstGeom prst="rect">
              <a:avLst/>
            </a:prstGeom>
            <a:solidFill>
              <a:srgbClr val="FFFFFF"/>
            </a:solidFill>
            <a:ln w="8572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80">
                  <a:solidFill>
                    <a:schemeClr val="tx1"/>
                  </a:solidFill>
                </a:rPr>
                <a:t>Application #</a:t>
              </a:r>
            </a:p>
          </p:txBody>
        </p:sp>
      </p:grp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53BCDC7E-BE7D-6D91-13DF-A13E132ED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4824"/>
              </p:ext>
            </p:extLst>
          </p:nvPr>
        </p:nvGraphicFramePr>
        <p:xfrm>
          <a:off x="5691547" y="2432656"/>
          <a:ext cx="574293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548">
                  <a:extLst>
                    <a:ext uri="{9D8B030D-6E8A-4147-A177-3AD203B41FA5}">
                      <a16:colId xmlns:a16="http://schemas.microsoft.com/office/drawing/2014/main" val="3314078596"/>
                    </a:ext>
                  </a:extLst>
                </a:gridCol>
                <a:gridCol w="5027384">
                  <a:extLst>
                    <a:ext uri="{9D8B030D-6E8A-4147-A177-3AD203B41FA5}">
                      <a16:colId xmlns:a16="http://schemas.microsoft.com/office/drawing/2014/main" val="1869477334"/>
                    </a:ext>
                  </a:extLst>
                </a:gridCol>
              </a:tblGrid>
              <a:tr h="874484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Preliminarily Selected</a:t>
                      </a:r>
                    </a:p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Winning bids as a result of the Tranche-2 rules of adjudication and NTIA requirements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6630"/>
                  </a:ext>
                </a:extLst>
              </a:tr>
              <a:tr h="1329546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Partial Award Eligible</a:t>
                      </a:r>
                    </a:p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Bids that were not selected as a result of Tranche-2 rules of adjudication and/or federal requirements, but were the sole bidder on a residual 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CBG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68847"/>
                  </a:ext>
                </a:extLst>
              </a:tr>
              <a:tr h="108781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Not Selected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Bids that were not selected as a result of Tranche-2 rules of adjudication and/or federal requirements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44489"/>
                  </a:ext>
                </a:extLst>
              </a:tr>
            </a:tbl>
          </a:graphicData>
        </a:graphic>
      </p:graphicFrame>
      <p:sp>
        <p:nvSpPr>
          <p:cNvPr id="79" name="Oval 78">
            <a:extLst>
              <a:ext uri="{FF2B5EF4-FFF2-40B4-BE49-F238E27FC236}">
                <a16:creationId xmlns:a16="http://schemas.microsoft.com/office/drawing/2014/main" id="{4279ADBA-3490-01F4-2646-0910B127ADA5}"/>
              </a:ext>
            </a:extLst>
          </p:cNvPr>
          <p:cNvSpPr/>
          <p:nvPr/>
        </p:nvSpPr>
        <p:spPr>
          <a:xfrm>
            <a:off x="5758441" y="3681034"/>
            <a:ext cx="581759" cy="581759"/>
          </a:xfrm>
          <a:prstGeom prst="ellipse">
            <a:avLst/>
          </a:prstGeom>
          <a:solidFill>
            <a:sysClr val="window" lastClr="FFFFFF"/>
          </a:solidFill>
          <a:ln w="9525" cap="rnd" cmpd="sng" algn="ctr">
            <a:solidFill>
              <a:srgbClr val="0033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00338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E83283-C034-1130-20E5-946A0457F1D4}"/>
              </a:ext>
            </a:extLst>
          </p:cNvPr>
          <p:cNvSpPr/>
          <p:nvPr/>
        </p:nvSpPr>
        <p:spPr>
          <a:xfrm>
            <a:off x="5758441" y="2579019"/>
            <a:ext cx="581759" cy="581759"/>
          </a:xfrm>
          <a:prstGeom prst="ellipse">
            <a:avLst/>
          </a:prstGeom>
          <a:solidFill>
            <a:sysClr val="window" lastClr="FFFFFF"/>
          </a:solidFill>
          <a:ln w="9525" cap="rnd" cmpd="sng" algn="ctr">
            <a:solidFill>
              <a:srgbClr val="0033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00338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14DEC07-7AAA-ACEA-A94A-0BD3ECCB09F4}"/>
              </a:ext>
            </a:extLst>
          </p:cNvPr>
          <p:cNvSpPr/>
          <p:nvPr/>
        </p:nvSpPr>
        <p:spPr>
          <a:xfrm>
            <a:off x="5758441" y="4889711"/>
            <a:ext cx="581759" cy="581759"/>
          </a:xfrm>
          <a:prstGeom prst="ellipse">
            <a:avLst/>
          </a:prstGeom>
          <a:solidFill>
            <a:sysClr val="window" lastClr="FFFFFF"/>
          </a:solidFill>
          <a:ln w="9525" cap="rnd" cmpd="sng" algn="ctr">
            <a:solidFill>
              <a:srgbClr val="0033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00338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97" name="bcgIcons_Broken Puzzle">
            <a:extLst>
              <a:ext uri="{FF2B5EF4-FFF2-40B4-BE49-F238E27FC236}">
                <a16:creationId xmlns:a16="http://schemas.microsoft.com/office/drawing/2014/main" id="{4AC6D652-786E-8CE7-AC18-BF472884D255}"/>
              </a:ext>
            </a:extLst>
          </p:cNvPr>
          <p:cNvGrpSpPr>
            <a:grpSpLocks noChangeAspect="1"/>
          </p:cNvGrpSpPr>
          <p:nvPr/>
        </p:nvGrpSpPr>
        <p:grpSpPr>
          <a:xfrm>
            <a:off x="5831597" y="3754190"/>
            <a:ext cx="435447" cy="435447"/>
            <a:chOff x="5273675" y="2606675"/>
            <a:chExt cx="1644650" cy="1644650"/>
          </a:xfrm>
        </p:grpSpPr>
        <p:sp>
          <p:nvSpPr>
            <p:cNvPr id="98" name="AutoShape 3">
              <a:extLst>
                <a:ext uri="{FF2B5EF4-FFF2-40B4-BE49-F238E27FC236}">
                  <a16:creationId xmlns:a16="http://schemas.microsoft.com/office/drawing/2014/main" id="{0EB90F99-5C19-9150-B84A-EFA78C5CA4B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FD15BE8-FA80-510E-A65E-1E5A5E03F060}"/>
                </a:ext>
              </a:extLst>
            </p:cNvPr>
            <p:cNvGrpSpPr/>
            <p:nvPr/>
          </p:nvGrpSpPr>
          <p:grpSpPr>
            <a:xfrm>
              <a:off x="5337174" y="2626973"/>
              <a:ext cx="1572528" cy="1549740"/>
              <a:chOff x="5337174" y="2626973"/>
              <a:chExt cx="1572528" cy="1549740"/>
            </a:xfrm>
          </p:grpSpPr>
          <p:sp>
            <p:nvSpPr>
              <p:cNvPr id="100" name="Freeform 27">
                <a:extLst>
                  <a:ext uri="{FF2B5EF4-FFF2-40B4-BE49-F238E27FC236}">
                    <a16:creationId xmlns:a16="http://schemas.microsoft.com/office/drawing/2014/main" id="{0EF3DF48-200C-775A-4114-7141C6AA5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675" y="3125788"/>
                <a:ext cx="989013" cy="989013"/>
              </a:xfrm>
              <a:custGeom>
                <a:avLst/>
                <a:gdLst>
                  <a:gd name="connsiteX0" fmla="*/ 698138 w 989013"/>
                  <a:gd name="connsiteY0" fmla="*/ 479425 h 989013"/>
                  <a:gd name="connsiteX1" fmla="*/ 698851 w 989013"/>
                  <a:gd name="connsiteY1" fmla="*/ 479425 h 989013"/>
                  <a:gd name="connsiteX2" fmla="*/ 705980 w 989013"/>
                  <a:gd name="connsiteY2" fmla="*/ 482284 h 989013"/>
                  <a:gd name="connsiteX3" fmla="*/ 708832 w 989013"/>
                  <a:gd name="connsiteY3" fmla="*/ 488716 h 989013"/>
                  <a:gd name="connsiteX4" fmla="*/ 708832 w 989013"/>
                  <a:gd name="connsiteY4" fmla="*/ 491575 h 989013"/>
                  <a:gd name="connsiteX5" fmla="*/ 709545 w 989013"/>
                  <a:gd name="connsiteY5" fmla="*/ 492290 h 989013"/>
                  <a:gd name="connsiteX6" fmla="*/ 708832 w 989013"/>
                  <a:gd name="connsiteY6" fmla="*/ 493719 h 989013"/>
                  <a:gd name="connsiteX7" fmla="*/ 691009 w 989013"/>
                  <a:gd name="connsiteY7" fmla="*/ 580199 h 989013"/>
                  <a:gd name="connsiteX8" fmla="*/ 790819 w 989013"/>
                  <a:gd name="connsiteY8" fmla="*/ 679544 h 989013"/>
                  <a:gd name="connsiteX9" fmla="*/ 891342 w 989013"/>
                  <a:gd name="connsiteY9" fmla="*/ 580199 h 989013"/>
                  <a:gd name="connsiteX10" fmla="*/ 873519 w 989013"/>
                  <a:gd name="connsiteY10" fmla="*/ 493719 h 989013"/>
                  <a:gd name="connsiteX11" fmla="*/ 872806 w 989013"/>
                  <a:gd name="connsiteY11" fmla="*/ 492290 h 989013"/>
                  <a:gd name="connsiteX12" fmla="*/ 872806 w 989013"/>
                  <a:gd name="connsiteY12" fmla="*/ 491575 h 989013"/>
                  <a:gd name="connsiteX13" fmla="*/ 872806 w 989013"/>
                  <a:gd name="connsiteY13" fmla="*/ 490146 h 989013"/>
                  <a:gd name="connsiteX14" fmla="*/ 883500 w 989013"/>
                  <a:gd name="connsiteY14" fmla="*/ 480140 h 989013"/>
                  <a:gd name="connsiteX15" fmla="*/ 989013 w 989013"/>
                  <a:gd name="connsiteY15" fmla="*/ 487287 h 989013"/>
                  <a:gd name="connsiteX16" fmla="*/ 989013 w 989013"/>
                  <a:gd name="connsiteY16" fmla="*/ 973290 h 989013"/>
                  <a:gd name="connsiteX17" fmla="*/ 974042 w 989013"/>
                  <a:gd name="connsiteY17" fmla="*/ 989013 h 989013"/>
                  <a:gd name="connsiteX18" fmla="*/ 514915 w 989013"/>
                  <a:gd name="connsiteY18" fmla="*/ 989013 h 989013"/>
                  <a:gd name="connsiteX19" fmla="*/ 522758 w 989013"/>
                  <a:gd name="connsiteY19" fmla="*/ 876804 h 989013"/>
                  <a:gd name="connsiteX20" fmla="*/ 484972 w 989013"/>
                  <a:gd name="connsiteY20" fmla="*/ 834636 h 989013"/>
                  <a:gd name="connsiteX21" fmla="*/ 484259 w 989013"/>
                  <a:gd name="connsiteY21" fmla="*/ 834636 h 989013"/>
                  <a:gd name="connsiteX22" fmla="*/ 470001 w 989013"/>
                  <a:gd name="connsiteY22" fmla="*/ 836780 h 989013"/>
                  <a:gd name="connsiteX23" fmla="*/ 392291 w 989013"/>
                  <a:gd name="connsiteY23" fmla="*/ 852504 h 989013"/>
                  <a:gd name="connsiteX24" fmla="*/ 323850 w 989013"/>
                  <a:gd name="connsiteY24" fmla="*/ 783177 h 989013"/>
                  <a:gd name="connsiteX25" fmla="*/ 392291 w 989013"/>
                  <a:gd name="connsiteY25" fmla="*/ 713850 h 989013"/>
                  <a:gd name="connsiteX26" fmla="*/ 469288 w 989013"/>
                  <a:gd name="connsiteY26" fmla="*/ 729574 h 989013"/>
                  <a:gd name="connsiteX27" fmla="*/ 471427 w 989013"/>
                  <a:gd name="connsiteY27" fmla="*/ 730288 h 989013"/>
                  <a:gd name="connsiteX28" fmla="*/ 484259 w 989013"/>
                  <a:gd name="connsiteY28" fmla="*/ 732432 h 989013"/>
                  <a:gd name="connsiteX29" fmla="*/ 484972 w 989013"/>
                  <a:gd name="connsiteY29" fmla="*/ 732432 h 989013"/>
                  <a:gd name="connsiteX30" fmla="*/ 523470 w 989013"/>
                  <a:gd name="connsiteY30" fmla="*/ 689550 h 989013"/>
                  <a:gd name="connsiteX31" fmla="*/ 507073 w 989013"/>
                  <a:gd name="connsiteY31" fmla="*/ 495863 h 989013"/>
                  <a:gd name="connsiteX32" fmla="*/ 698138 w 989013"/>
                  <a:gd name="connsiteY32" fmla="*/ 479425 h 989013"/>
                  <a:gd name="connsiteX33" fmla="*/ 14966 w 989013"/>
                  <a:gd name="connsiteY33" fmla="*/ 0 h 989013"/>
                  <a:gd name="connsiteX34" fmla="*/ 461085 w 989013"/>
                  <a:gd name="connsiteY34" fmla="*/ 0 h 989013"/>
                  <a:gd name="connsiteX35" fmla="*/ 456096 w 989013"/>
                  <a:gd name="connsiteY35" fmla="*/ 87026 h 989013"/>
                  <a:gd name="connsiteX36" fmla="*/ 492441 w 989013"/>
                  <a:gd name="connsiteY36" fmla="*/ 129112 h 989013"/>
                  <a:gd name="connsiteX37" fmla="*/ 508120 w 989013"/>
                  <a:gd name="connsiteY37" fmla="*/ 128399 h 989013"/>
                  <a:gd name="connsiteX38" fmla="*/ 509545 w 989013"/>
                  <a:gd name="connsiteY38" fmla="*/ 127685 h 989013"/>
                  <a:gd name="connsiteX39" fmla="*/ 585799 w 989013"/>
                  <a:gd name="connsiteY39" fmla="*/ 111279 h 989013"/>
                  <a:gd name="connsiteX40" fmla="*/ 655638 w 989013"/>
                  <a:gd name="connsiteY40" fmla="*/ 181185 h 989013"/>
                  <a:gd name="connsiteX41" fmla="*/ 585799 w 989013"/>
                  <a:gd name="connsiteY41" fmla="*/ 251091 h 989013"/>
                  <a:gd name="connsiteX42" fmla="*/ 509545 w 989013"/>
                  <a:gd name="connsiteY42" fmla="*/ 235398 h 989013"/>
                  <a:gd name="connsiteX43" fmla="*/ 508120 w 989013"/>
                  <a:gd name="connsiteY43" fmla="*/ 234684 h 989013"/>
                  <a:gd name="connsiteX44" fmla="*/ 492441 w 989013"/>
                  <a:gd name="connsiteY44" fmla="*/ 233258 h 989013"/>
                  <a:gd name="connsiteX45" fmla="*/ 466073 w 989013"/>
                  <a:gd name="connsiteY45" fmla="*/ 245384 h 989013"/>
                  <a:gd name="connsiteX46" fmla="*/ 455384 w 989013"/>
                  <a:gd name="connsiteY46" fmla="*/ 275344 h 989013"/>
                  <a:gd name="connsiteX47" fmla="*/ 471775 w 989013"/>
                  <a:gd name="connsiteY47" fmla="*/ 469369 h 989013"/>
                  <a:gd name="connsiteX48" fmla="*/ 280784 w 989013"/>
                  <a:gd name="connsiteY48" fmla="*/ 485775 h 989013"/>
                  <a:gd name="connsiteX49" fmla="*/ 270095 w 989013"/>
                  <a:gd name="connsiteY49" fmla="*/ 476502 h 989013"/>
                  <a:gd name="connsiteX50" fmla="*/ 270807 w 989013"/>
                  <a:gd name="connsiteY50" fmla="*/ 470795 h 989013"/>
                  <a:gd name="connsiteX51" fmla="*/ 288623 w 989013"/>
                  <a:gd name="connsiteY51" fmla="*/ 385196 h 989013"/>
                  <a:gd name="connsiteX52" fmla="*/ 188140 w 989013"/>
                  <a:gd name="connsiteY52" fmla="*/ 285331 h 989013"/>
                  <a:gd name="connsiteX53" fmla="*/ 88369 w 989013"/>
                  <a:gd name="connsiteY53" fmla="*/ 385196 h 989013"/>
                  <a:gd name="connsiteX54" fmla="*/ 106185 w 989013"/>
                  <a:gd name="connsiteY54" fmla="*/ 470795 h 989013"/>
                  <a:gd name="connsiteX55" fmla="*/ 106185 w 989013"/>
                  <a:gd name="connsiteY55" fmla="*/ 475075 h 989013"/>
                  <a:gd name="connsiteX56" fmla="*/ 95495 w 989013"/>
                  <a:gd name="connsiteY56" fmla="*/ 484348 h 989013"/>
                  <a:gd name="connsiteX57" fmla="*/ 0 w 989013"/>
                  <a:gd name="connsiteY57" fmla="*/ 478642 h 989013"/>
                  <a:gd name="connsiteX58" fmla="*/ 0 w 989013"/>
                  <a:gd name="connsiteY58" fmla="*/ 15693 h 989013"/>
                  <a:gd name="connsiteX59" fmla="*/ 14966 w 989013"/>
                  <a:gd name="connsiteY59" fmla="*/ 0 h 98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89013" h="989013">
                    <a:moveTo>
                      <a:pt x="698138" y="479425"/>
                    </a:moveTo>
                    <a:cubicBezTo>
                      <a:pt x="698851" y="479425"/>
                      <a:pt x="698851" y="479425"/>
                      <a:pt x="698851" y="479425"/>
                    </a:cubicBezTo>
                    <a:cubicBezTo>
                      <a:pt x="702416" y="479425"/>
                      <a:pt x="704554" y="480855"/>
                      <a:pt x="705980" y="482284"/>
                    </a:cubicBezTo>
                    <a:cubicBezTo>
                      <a:pt x="708119" y="483713"/>
                      <a:pt x="708832" y="486572"/>
                      <a:pt x="708832" y="488716"/>
                    </a:cubicBezTo>
                    <a:cubicBezTo>
                      <a:pt x="708832" y="491575"/>
                      <a:pt x="708832" y="491575"/>
                      <a:pt x="708832" y="491575"/>
                    </a:cubicBezTo>
                    <a:cubicBezTo>
                      <a:pt x="709545" y="492290"/>
                      <a:pt x="709545" y="492290"/>
                      <a:pt x="709545" y="492290"/>
                    </a:cubicBezTo>
                    <a:cubicBezTo>
                      <a:pt x="708832" y="493005"/>
                      <a:pt x="708832" y="493719"/>
                      <a:pt x="708832" y="493719"/>
                    </a:cubicBezTo>
                    <a:cubicBezTo>
                      <a:pt x="698138" y="524452"/>
                      <a:pt x="691009" y="557328"/>
                      <a:pt x="691009" y="580199"/>
                    </a:cubicBezTo>
                    <a:cubicBezTo>
                      <a:pt x="691009" y="634517"/>
                      <a:pt x="735923" y="679544"/>
                      <a:pt x="790819" y="679544"/>
                    </a:cubicBezTo>
                    <a:cubicBezTo>
                      <a:pt x="846427" y="679544"/>
                      <a:pt x="891342" y="634517"/>
                      <a:pt x="891342" y="580199"/>
                    </a:cubicBezTo>
                    <a:cubicBezTo>
                      <a:pt x="891342" y="557328"/>
                      <a:pt x="884213" y="525167"/>
                      <a:pt x="873519" y="493719"/>
                    </a:cubicBezTo>
                    <a:cubicBezTo>
                      <a:pt x="872806" y="493005"/>
                      <a:pt x="872806" y="492290"/>
                      <a:pt x="872806" y="492290"/>
                    </a:cubicBezTo>
                    <a:cubicBezTo>
                      <a:pt x="872806" y="491575"/>
                      <a:pt x="872806" y="491575"/>
                      <a:pt x="872806" y="491575"/>
                    </a:cubicBezTo>
                    <a:cubicBezTo>
                      <a:pt x="872806" y="490146"/>
                      <a:pt x="872806" y="490146"/>
                      <a:pt x="872806" y="490146"/>
                    </a:cubicBezTo>
                    <a:cubicBezTo>
                      <a:pt x="873519" y="485143"/>
                      <a:pt x="877083" y="480140"/>
                      <a:pt x="883500" y="480140"/>
                    </a:cubicBezTo>
                    <a:cubicBezTo>
                      <a:pt x="924137" y="482284"/>
                      <a:pt x="957644" y="484428"/>
                      <a:pt x="989013" y="487287"/>
                    </a:cubicBezTo>
                    <a:cubicBezTo>
                      <a:pt x="989013" y="973290"/>
                      <a:pt x="989013" y="973290"/>
                      <a:pt x="989013" y="973290"/>
                    </a:cubicBezTo>
                    <a:cubicBezTo>
                      <a:pt x="989013" y="981866"/>
                      <a:pt x="981884" y="989013"/>
                      <a:pt x="974042" y="989013"/>
                    </a:cubicBezTo>
                    <a:cubicBezTo>
                      <a:pt x="514915" y="989013"/>
                      <a:pt x="514915" y="989013"/>
                      <a:pt x="514915" y="989013"/>
                    </a:cubicBezTo>
                    <a:cubicBezTo>
                      <a:pt x="519193" y="950419"/>
                      <a:pt x="521332" y="913254"/>
                      <a:pt x="522758" y="876804"/>
                    </a:cubicBezTo>
                    <a:cubicBezTo>
                      <a:pt x="524183" y="854648"/>
                      <a:pt x="507786" y="836065"/>
                      <a:pt x="484972" y="834636"/>
                    </a:cubicBezTo>
                    <a:cubicBezTo>
                      <a:pt x="484259" y="834636"/>
                      <a:pt x="484259" y="834636"/>
                      <a:pt x="484259" y="834636"/>
                    </a:cubicBezTo>
                    <a:cubicBezTo>
                      <a:pt x="479982" y="834636"/>
                      <a:pt x="474991" y="834636"/>
                      <a:pt x="470001" y="836780"/>
                    </a:cubicBezTo>
                    <a:cubicBezTo>
                      <a:pt x="441484" y="846786"/>
                      <a:pt x="412253" y="852504"/>
                      <a:pt x="392291" y="852504"/>
                    </a:cubicBezTo>
                    <a:cubicBezTo>
                      <a:pt x="353793" y="852504"/>
                      <a:pt x="323850" y="821056"/>
                      <a:pt x="323850" y="783177"/>
                    </a:cubicBezTo>
                    <a:cubicBezTo>
                      <a:pt x="323850" y="744582"/>
                      <a:pt x="353793" y="713850"/>
                      <a:pt x="392291" y="713850"/>
                    </a:cubicBezTo>
                    <a:cubicBezTo>
                      <a:pt x="412966" y="713850"/>
                      <a:pt x="442909" y="719568"/>
                      <a:pt x="469288" y="729574"/>
                    </a:cubicBezTo>
                    <a:cubicBezTo>
                      <a:pt x="471427" y="730288"/>
                      <a:pt x="471427" y="730288"/>
                      <a:pt x="471427" y="730288"/>
                    </a:cubicBezTo>
                    <a:cubicBezTo>
                      <a:pt x="474991" y="731003"/>
                      <a:pt x="479982" y="732432"/>
                      <a:pt x="484259" y="732432"/>
                    </a:cubicBezTo>
                    <a:cubicBezTo>
                      <a:pt x="484972" y="732432"/>
                      <a:pt x="484972" y="732432"/>
                      <a:pt x="484972" y="732432"/>
                    </a:cubicBezTo>
                    <a:cubicBezTo>
                      <a:pt x="507786" y="731003"/>
                      <a:pt x="524896" y="711706"/>
                      <a:pt x="523470" y="689550"/>
                    </a:cubicBezTo>
                    <a:cubicBezTo>
                      <a:pt x="520619" y="620938"/>
                      <a:pt x="515628" y="558043"/>
                      <a:pt x="507073" y="495863"/>
                    </a:cubicBezTo>
                    <a:cubicBezTo>
                      <a:pt x="568385" y="487287"/>
                      <a:pt x="631123" y="482284"/>
                      <a:pt x="698138" y="479425"/>
                    </a:cubicBezTo>
                    <a:close/>
                    <a:moveTo>
                      <a:pt x="14966" y="0"/>
                    </a:moveTo>
                    <a:cubicBezTo>
                      <a:pt x="14966" y="0"/>
                      <a:pt x="14966" y="0"/>
                      <a:pt x="461085" y="0"/>
                    </a:cubicBezTo>
                    <a:cubicBezTo>
                      <a:pt x="458234" y="31386"/>
                      <a:pt x="456809" y="59920"/>
                      <a:pt x="456096" y="87026"/>
                    </a:cubicBezTo>
                    <a:cubicBezTo>
                      <a:pt x="454671" y="109139"/>
                      <a:pt x="471062" y="126972"/>
                      <a:pt x="492441" y="129112"/>
                    </a:cubicBezTo>
                    <a:cubicBezTo>
                      <a:pt x="498143" y="130539"/>
                      <a:pt x="503844" y="129112"/>
                      <a:pt x="508120" y="128399"/>
                    </a:cubicBezTo>
                    <a:cubicBezTo>
                      <a:pt x="508120" y="128399"/>
                      <a:pt x="508120" y="128399"/>
                      <a:pt x="509545" y="127685"/>
                    </a:cubicBezTo>
                    <a:cubicBezTo>
                      <a:pt x="536626" y="117699"/>
                      <a:pt x="566557" y="111279"/>
                      <a:pt x="585799" y="111279"/>
                    </a:cubicBezTo>
                    <a:cubicBezTo>
                      <a:pt x="624282" y="111279"/>
                      <a:pt x="655638" y="142665"/>
                      <a:pt x="655638" y="181185"/>
                    </a:cubicBezTo>
                    <a:cubicBezTo>
                      <a:pt x="655638" y="219705"/>
                      <a:pt x="624282" y="251091"/>
                      <a:pt x="585799" y="251091"/>
                    </a:cubicBezTo>
                    <a:cubicBezTo>
                      <a:pt x="566557" y="251091"/>
                      <a:pt x="536626" y="244671"/>
                      <a:pt x="509545" y="235398"/>
                    </a:cubicBezTo>
                    <a:cubicBezTo>
                      <a:pt x="509545" y="235398"/>
                      <a:pt x="509545" y="235398"/>
                      <a:pt x="508120" y="234684"/>
                    </a:cubicBezTo>
                    <a:cubicBezTo>
                      <a:pt x="503844" y="233258"/>
                      <a:pt x="498855" y="232544"/>
                      <a:pt x="492441" y="233258"/>
                    </a:cubicBezTo>
                    <a:cubicBezTo>
                      <a:pt x="482464" y="233971"/>
                      <a:pt x="473200" y="238251"/>
                      <a:pt x="466073" y="245384"/>
                    </a:cubicBezTo>
                    <a:cubicBezTo>
                      <a:pt x="458947" y="253944"/>
                      <a:pt x="454671" y="264644"/>
                      <a:pt x="455384" y="275344"/>
                    </a:cubicBezTo>
                    <a:cubicBezTo>
                      <a:pt x="458234" y="343823"/>
                      <a:pt x="463223" y="407309"/>
                      <a:pt x="471775" y="469369"/>
                    </a:cubicBezTo>
                    <a:cubicBezTo>
                      <a:pt x="410487" y="477215"/>
                      <a:pt x="347773" y="482922"/>
                      <a:pt x="280784" y="485775"/>
                    </a:cubicBezTo>
                    <a:cubicBezTo>
                      <a:pt x="274370" y="485775"/>
                      <a:pt x="270095" y="480069"/>
                      <a:pt x="270095" y="476502"/>
                    </a:cubicBezTo>
                    <a:cubicBezTo>
                      <a:pt x="270095" y="475075"/>
                      <a:pt x="270095" y="472935"/>
                      <a:pt x="270807" y="470795"/>
                    </a:cubicBezTo>
                    <a:cubicBezTo>
                      <a:pt x="281497" y="440836"/>
                      <a:pt x="288623" y="408023"/>
                      <a:pt x="288623" y="385196"/>
                    </a:cubicBezTo>
                    <a:cubicBezTo>
                      <a:pt x="288623" y="330270"/>
                      <a:pt x="243727" y="285331"/>
                      <a:pt x="188140" y="285331"/>
                    </a:cubicBezTo>
                    <a:cubicBezTo>
                      <a:pt x="133266" y="285331"/>
                      <a:pt x="88369" y="330270"/>
                      <a:pt x="88369" y="385196"/>
                    </a:cubicBezTo>
                    <a:cubicBezTo>
                      <a:pt x="88369" y="408023"/>
                      <a:pt x="95495" y="440836"/>
                      <a:pt x="106185" y="470795"/>
                    </a:cubicBezTo>
                    <a:cubicBezTo>
                      <a:pt x="106185" y="472222"/>
                      <a:pt x="106185" y="473649"/>
                      <a:pt x="106185" y="475075"/>
                    </a:cubicBezTo>
                    <a:cubicBezTo>
                      <a:pt x="106185" y="480069"/>
                      <a:pt x="101909" y="485062"/>
                      <a:pt x="95495" y="484348"/>
                    </a:cubicBezTo>
                    <a:cubicBezTo>
                      <a:pt x="62001" y="482922"/>
                      <a:pt x="29219" y="480782"/>
                      <a:pt x="0" y="478642"/>
                    </a:cubicBezTo>
                    <a:cubicBezTo>
                      <a:pt x="0" y="478642"/>
                      <a:pt x="0" y="478642"/>
                      <a:pt x="0" y="15693"/>
                    </a:cubicBezTo>
                    <a:cubicBezTo>
                      <a:pt x="0" y="7133"/>
                      <a:pt x="6414" y="0"/>
                      <a:pt x="1496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1" name="Freeform 28">
                <a:extLst>
                  <a:ext uri="{FF2B5EF4-FFF2-40B4-BE49-F238E27FC236}">
                    <a16:creationId xmlns:a16="http://schemas.microsoft.com/office/drawing/2014/main" id="{B72A23C1-DD58-5018-006A-22BD5F548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174" y="2626973"/>
                <a:ext cx="1572528" cy="1549740"/>
              </a:xfrm>
              <a:custGeom>
                <a:avLst/>
                <a:gdLst>
                  <a:gd name="connsiteX0" fmla="*/ 251519 w 1572528"/>
                  <a:gd name="connsiteY0" fmla="*/ 813140 h 1549740"/>
                  <a:gd name="connsiteX1" fmla="*/ 321313 w 1572528"/>
                  <a:gd name="connsiteY1" fmla="*/ 883822 h 1549740"/>
                  <a:gd name="connsiteX2" fmla="*/ 305645 w 1572528"/>
                  <a:gd name="connsiteY2" fmla="*/ 960215 h 1549740"/>
                  <a:gd name="connsiteX3" fmla="*/ 304933 w 1572528"/>
                  <a:gd name="connsiteY3" fmla="*/ 961643 h 1549740"/>
                  <a:gd name="connsiteX4" fmla="*/ 302796 w 1572528"/>
                  <a:gd name="connsiteY4" fmla="*/ 975922 h 1549740"/>
                  <a:gd name="connsiteX5" fmla="*/ 302796 w 1572528"/>
                  <a:gd name="connsiteY5" fmla="*/ 976636 h 1549740"/>
                  <a:gd name="connsiteX6" fmla="*/ 345528 w 1572528"/>
                  <a:gd name="connsiteY6" fmla="*/ 1014476 h 1549740"/>
                  <a:gd name="connsiteX7" fmla="*/ 539244 w 1572528"/>
                  <a:gd name="connsiteY7" fmla="*/ 998055 h 1549740"/>
                  <a:gd name="connsiteX8" fmla="*/ 555625 w 1572528"/>
                  <a:gd name="connsiteY8" fmla="*/ 1189395 h 1549740"/>
                  <a:gd name="connsiteX9" fmla="*/ 545654 w 1572528"/>
                  <a:gd name="connsiteY9" fmla="*/ 1200104 h 1549740"/>
                  <a:gd name="connsiteX10" fmla="*/ 541381 w 1572528"/>
                  <a:gd name="connsiteY10" fmla="*/ 1199390 h 1549740"/>
                  <a:gd name="connsiteX11" fmla="*/ 455206 w 1572528"/>
                  <a:gd name="connsiteY11" fmla="*/ 1181541 h 1549740"/>
                  <a:gd name="connsiteX12" fmla="*/ 355499 w 1572528"/>
                  <a:gd name="connsiteY12" fmla="*/ 1281495 h 1549740"/>
                  <a:gd name="connsiteX13" fmla="*/ 455206 w 1572528"/>
                  <a:gd name="connsiteY13" fmla="*/ 1381449 h 1549740"/>
                  <a:gd name="connsiteX14" fmla="*/ 541381 w 1572528"/>
                  <a:gd name="connsiteY14" fmla="*/ 1364314 h 1549740"/>
                  <a:gd name="connsiteX15" fmla="*/ 545654 w 1572528"/>
                  <a:gd name="connsiteY15" fmla="*/ 1363600 h 1549740"/>
                  <a:gd name="connsiteX16" fmla="*/ 554913 w 1572528"/>
                  <a:gd name="connsiteY16" fmla="*/ 1374309 h 1549740"/>
                  <a:gd name="connsiteX17" fmla="*/ 547078 w 1572528"/>
                  <a:gd name="connsiteY17" fmla="*/ 1487828 h 1549740"/>
                  <a:gd name="connsiteX18" fmla="*/ 78456 w 1572528"/>
                  <a:gd name="connsiteY18" fmla="*/ 1487828 h 1549740"/>
                  <a:gd name="connsiteX19" fmla="*/ 63500 w 1572528"/>
                  <a:gd name="connsiteY19" fmla="*/ 1472121 h 1549740"/>
                  <a:gd name="connsiteX20" fmla="*/ 63500 w 1572528"/>
                  <a:gd name="connsiteY20" fmla="*/ 1008050 h 1549740"/>
                  <a:gd name="connsiteX21" fmla="*/ 157509 w 1572528"/>
                  <a:gd name="connsiteY21" fmla="*/ 1013762 h 1549740"/>
                  <a:gd name="connsiteX22" fmla="*/ 199529 w 1572528"/>
                  <a:gd name="connsiteY22" fmla="*/ 975922 h 1549740"/>
                  <a:gd name="connsiteX23" fmla="*/ 200241 w 1572528"/>
                  <a:gd name="connsiteY23" fmla="*/ 974494 h 1549740"/>
                  <a:gd name="connsiteX24" fmla="*/ 198816 w 1572528"/>
                  <a:gd name="connsiteY24" fmla="*/ 961643 h 1549740"/>
                  <a:gd name="connsiteX25" fmla="*/ 198104 w 1572528"/>
                  <a:gd name="connsiteY25" fmla="*/ 960215 h 1549740"/>
                  <a:gd name="connsiteX26" fmla="*/ 182436 w 1572528"/>
                  <a:gd name="connsiteY26" fmla="*/ 883822 h 1549740"/>
                  <a:gd name="connsiteX27" fmla="*/ 251519 w 1572528"/>
                  <a:gd name="connsiteY27" fmla="*/ 813140 h 1549740"/>
                  <a:gd name="connsiteX28" fmla="*/ 31750 w 1572528"/>
                  <a:gd name="connsiteY28" fmla="*/ 467065 h 1549740"/>
                  <a:gd name="connsiteX29" fmla="*/ 31750 w 1572528"/>
                  <a:gd name="connsiteY29" fmla="*/ 1517990 h 1549740"/>
                  <a:gd name="connsiteX30" fmla="*/ 1084263 w 1572528"/>
                  <a:gd name="connsiteY30" fmla="*/ 1517990 h 1549740"/>
                  <a:gd name="connsiteX31" fmla="*/ 1084263 w 1572528"/>
                  <a:gd name="connsiteY31" fmla="*/ 958638 h 1549740"/>
                  <a:gd name="connsiteX32" fmla="*/ 949216 w 1572528"/>
                  <a:gd name="connsiteY32" fmla="*/ 950077 h 1549740"/>
                  <a:gd name="connsiteX33" fmla="*/ 905629 w 1572528"/>
                  <a:gd name="connsiteY33" fmla="*/ 986463 h 1549740"/>
                  <a:gd name="connsiteX34" fmla="*/ 907773 w 1572528"/>
                  <a:gd name="connsiteY34" fmla="*/ 1002873 h 1549740"/>
                  <a:gd name="connsiteX35" fmla="*/ 923492 w 1572528"/>
                  <a:gd name="connsiteY35" fmla="*/ 1080640 h 1549740"/>
                  <a:gd name="connsiteX36" fmla="*/ 854182 w 1572528"/>
                  <a:gd name="connsiteY36" fmla="*/ 1149845 h 1549740"/>
                  <a:gd name="connsiteX37" fmla="*/ 784158 w 1572528"/>
                  <a:gd name="connsiteY37" fmla="*/ 1080640 h 1549740"/>
                  <a:gd name="connsiteX38" fmla="*/ 799877 w 1572528"/>
                  <a:gd name="connsiteY38" fmla="*/ 1002873 h 1549740"/>
                  <a:gd name="connsiteX39" fmla="*/ 800592 w 1572528"/>
                  <a:gd name="connsiteY39" fmla="*/ 1001446 h 1549740"/>
                  <a:gd name="connsiteX40" fmla="*/ 802021 w 1572528"/>
                  <a:gd name="connsiteY40" fmla="*/ 986463 h 1549740"/>
                  <a:gd name="connsiteX41" fmla="*/ 789159 w 1572528"/>
                  <a:gd name="connsiteY41" fmla="*/ 960065 h 1549740"/>
                  <a:gd name="connsiteX42" fmla="*/ 759863 w 1572528"/>
                  <a:gd name="connsiteY42" fmla="*/ 949363 h 1549740"/>
                  <a:gd name="connsiteX43" fmla="*/ 564795 w 1572528"/>
                  <a:gd name="connsiteY43" fmla="*/ 965773 h 1549740"/>
                  <a:gd name="connsiteX44" fmla="*/ 549075 w 1572528"/>
                  <a:gd name="connsiteY44" fmla="*/ 773139 h 1549740"/>
                  <a:gd name="connsiteX45" fmla="*/ 548360 w 1572528"/>
                  <a:gd name="connsiteY45" fmla="*/ 773139 h 1549740"/>
                  <a:gd name="connsiteX46" fmla="*/ 551219 w 1572528"/>
                  <a:gd name="connsiteY46" fmla="*/ 766004 h 1549740"/>
                  <a:gd name="connsiteX47" fmla="*/ 557649 w 1572528"/>
                  <a:gd name="connsiteY47" fmla="*/ 762437 h 1549740"/>
                  <a:gd name="connsiteX48" fmla="*/ 559079 w 1572528"/>
                  <a:gd name="connsiteY48" fmla="*/ 762437 h 1549740"/>
                  <a:gd name="connsiteX49" fmla="*/ 560508 w 1572528"/>
                  <a:gd name="connsiteY49" fmla="*/ 762437 h 1549740"/>
                  <a:gd name="connsiteX50" fmla="*/ 563366 w 1572528"/>
                  <a:gd name="connsiteY50" fmla="*/ 763151 h 1549740"/>
                  <a:gd name="connsiteX51" fmla="*/ 649110 w 1572528"/>
                  <a:gd name="connsiteY51" fmla="*/ 780274 h 1549740"/>
                  <a:gd name="connsiteX52" fmla="*/ 749860 w 1572528"/>
                  <a:gd name="connsiteY52" fmla="*/ 680389 h 1549740"/>
                  <a:gd name="connsiteX53" fmla="*/ 649110 w 1572528"/>
                  <a:gd name="connsiteY53" fmla="*/ 579792 h 1549740"/>
                  <a:gd name="connsiteX54" fmla="*/ 563366 w 1572528"/>
                  <a:gd name="connsiteY54" fmla="*/ 598342 h 1549740"/>
                  <a:gd name="connsiteX55" fmla="*/ 561222 w 1572528"/>
                  <a:gd name="connsiteY55" fmla="*/ 598342 h 1549740"/>
                  <a:gd name="connsiteX56" fmla="*/ 559079 w 1572528"/>
                  <a:gd name="connsiteY56" fmla="*/ 598342 h 1549740"/>
                  <a:gd name="connsiteX57" fmla="*/ 549790 w 1572528"/>
                  <a:gd name="connsiteY57" fmla="*/ 587640 h 1549740"/>
                  <a:gd name="connsiteX58" fmla="*/ 549790 w 1572528"/>
                  <a:gd name="connsiteY58" fmla="*/ 586926 h 1549740"/>
                  <a:gd name="connsiteX59" fmla="*/ 556935 w 1572528"/>
                  <a:gd name="connsiteY59" fmla="*/ 467065 h 1549740"/>
                  <a:gd name="connsiteX60" fmla="*/ 31750 w 1572528"/>
                  <a:gd name="connsiteY60" fmla="*/ 467065 h 1549740"/>
                  <a:gd name="connsiteX61" fmla="*/ 20704 w 1572528"/>
                  <a:gd name="connsiteY61" fmla="*/ 435315 h 1549740"/>
                  <a:gd name="connsiteX62" fmla="*/ 558998 w 1572528"/>
                  <a:gd name="connsiteY62" fmla="*/ 435315 h 1549740"/>
                  <a:gd name="connsiteX63" fmla="*/ 591124 w 1572528"/>
                  <a:gd name="connsiteY63" fmla="*/ 435315 h 1549740"/>
                  <a:gd name="connsiteX64" fmla="*/ 588268 w 1572528"/>
                  <a:gd name="connsiteY64" fmla="*/ 466727 h 1549740"/>
                  <a:gd name="connsiteX65" fmla="*/ 583271 w 1572528"/>
                  <a:gd name="connsiteY65" fmla="*/ 529552 h 1549740"/>
                  <a:gd name="connsiteX66" fmla="*/ 582557 w 1572528"/>
                  <a:gd name="connsiteY66" fmla="*/ 529552 h 1549740"/>
                  <a:gd name="connsiteX67" fmla="*/ 581843 w 1572528"/>
                  <a:gd name="connsiteY67" fmla="*/ 546686 h 1549740"/>
                  <a:gd name="connsiteX68" fmla="*/ 581843 w 1572528"/>
                  <a:gd name="connsiteY68" fmla="*/ 547400 h 1549740"/>
                  <a:gd name="connsiteX69" fmla="*/ 581129 w 1572528"/>
                  <a:gd name="connsiteY69" fmla="*/ 558823 h 1549740"/>
                  <a:gd name="connsiteX70" fmla="*/ 648237 w 1572528"/>
                  <a:gd name="connsiteY70" fmla="*/ 548114 h 1549740"/>
                  <a:gd name="connsiteX71" fmla="*/ 780312 w 1572528"/>
                  <a:gd name="connsiteY71" fmla="*/ 680189 h 1549740"/>
                  <a:gd name="connsiteX72" fmla="*/ 648237 w 1572528"/>
                  <a:gd name="connsiteY72" fmla="*/ 811550 h 1549740"/>
                  <a:gd name="connsiteX73" fmla="*/ 580415 w 1572528"/>
                  <a:gd name="connsiteY73" fmla="*/ 801555 h 1549740"/>
                  <a:gd name="connsiteX74" fmla="*/ 591124 w 1572528"/>
                  <a:gd name="connsiteY74" fmla="*/ 930774 h 1549740"/>
                  <a:gd name="connsiteX75" fmla="*/ 757467 w 1572528"/>
                  <a:gd name="connsiteY75" fmla="*/ 917923 h 1549740"/>
                  <a:gd name="connsiteX76" fmla="*/ 761036 w 1572528"/>
                  <a:gd name="connsiteY76" fmla="*/ 917923 h 1549740"/>
                  <a:gd name="connsiteX77" fmla="*/ 809583 w 1572528"/>
                  <a:gd name="connsiteY77" fmla="*/ 937199 h 1549740"/>
                  <a:gd name="connsiteX78" fmla="*/ 832428 w 1572528"/>
                  <a:gd name="connsiteY78" fmla="*/ 983604 h 1549740"/>
                  <a:gd name="connsiteX79" fmla="*/ 830286 w 1572528"/>
                  <a:gd name="connsiteY79" fmla="*/ 1007163 h 1549740"/>
                  <a:gd name="connsiteX80" fmla="*/ 829572 w 1572528"/>
                  <a:gd name="connsiteY80" fmla="*/ 1012160 h 1549740"/>
                  <a:gd name="connsiteX81" fmla="*/ 828144 w 1572528"/>
                  <a:gd name="connsiteY81" fmla="*/ 1015016 h 1549740"/>
                  <a:gd name="connsiteX82" fmla="*/ 814580 w 1572528"/>
                  <a:gd name="connsiteY82" fmla="*/ 1080696 h 1549740"/>
                  <a:gd name="connsiteX83" fmla="*/ 853131 w 1572528"/>
                  <a:gd name="connsiteY83" fmla="*/ 1118534 h 1549740"/>
                  <a:gd name="connsiteX84" fmla="*/ 890969 w 1572528"/>
                  <a:gd name="connsiteY84" fmla="*/ 1080696 h 1549740"/>
                  <a:gd name="connsiteX85" fmla="*/ 877405 w 1572528"/>
                  <a:gd name="connsiteY85" fmla="*/ 1013588 h 1549740"/>
                  <a:gd name="connsiteX86" fmla="*/ 877405 w 1572528"/>
                  <a:gd name="connsiteY86" fmla="*/ 1012874 h 1549740"/>
                  <a:gd name="connsiteX87" fmla="*/ 873835 w 1572528"/>
                  <a:gd name="connsiteY87" fmla="*/ 982176 h 1549740"/>
                  <a:gd name="connsiteX88" fmla="*/ 945227 w 1572528"/>
                  <a:gd name="connsiteY88" fmla="*/ 918637 h 1549740"/>
                  <a:gd name="connsiteX89" fmla="*/ 949510 w 1572528"/>
                  <a:gd name="connsiteY89" fmla="*/ 918637 h 1549740"/>
                  <a:gd name="connsiteX90" fmla="*/ 1020188 w 1572528"/>
                  <a:gd name="connsiteY90" fmla="*/ 922207 h 1549740"/>
                  <a:gd name="connsiteX91" fmla="*/ 1083013 w 1572528"/>
                  <a:gd name="connsiteY91" fmla="*/ 926490 h 1549740"/>
                  <a:gd name="connsiteX92" fmla="*/ 1114425 w 1572528"/>
                  <a:gd name="connsiteY92" fmla="*/ 928632 h 1549740"/>
                  <a:gd name="connsiteX93" fmla="*/ 1114425 w 1572528"/>
                  <a:gd name="connsiteY93" fmla="*/ 960758 h 1549740"/>
                  <a:gd name="connsiteX94" fmla="*/ 1114425 w 1572528"/>
                  <a:gd name="connsiteY94" fmla="*/ 1529037 h 1549740"/>
                  <a:gd name="connsiteX95" fmla="*/ 1093722 w 1572528"/>
                  <a:gd name="connsiteY95" fmla="*/ 1549740 h 1549740"/>
                  <a:gd name="connsiteX96" fmla="*/ 20704 w 1572528"/>
                  <a:gd name="connsiteY96" fmla="*/ 1549740 h 1549740"/>
                  <a:gd name="connsiteX97" fmla="*/ 0 w 1572528"/>
                  <a:gd name="connsiteY97" fmla="*/ 1529037 h 1549740"/>
                  <a:gd name="connsiteX98" fmla="*/ 0 w 1572528"/>
                  <a:gd name="connsiteY98" fmla="*/ 456733 h 1549740"/>
                  <a:gd name="connsiteX99" fmla="*/ 20704 w 1572528"/>
                  <a:gd name="connsiteY99" fmla="*/ 435315 h 1549740"/>
                  <a:gd name="connsiteX100" fmla="*/ 1117210 w 1572528"/>
                  <a:gd name="connsiteY100" fmla="*/ 78127 h 1549740"/>
                  <a:gd name="connsiteX101" fmla="*/ 1481067 w 1572528"/>
                  <a:gd name="connsiteY101" fmla="*/ 394922 h 1549740"/>
                  <a:gd name="connsiteX102" fmla="*/ 1482494 w 1572528"/>
                  <a:gd name="connsiteY102" fmla="*/ 416327 h 1549740"/>
                  <a:gd name="connsiteX103" fmla="*/ 1191408 w 1572528"/>
                  <a:gd name="connsiteY103" fmla="*/ 750246 h 1549740"/>
                  <a:gd name="connsiteX104" fmla="*/ 1117924 w 1572528"/>
                  <a:gd name="connsiteY104" fmla="*/ 677468 h 1549740"/>
                  <a:gd name="connsiteX105" fmla="*/ 1060848 w 1572528"/>
                  <a:gd name="connsiteY105" fmla="*/ 676755 h 1549740"/>
                  <a:gd name="connsiteX106" fmla="*/ 1051573 w 1572528"/>
                  <a:gd name="connsiteY106" fmla="*/ 690311 h 1549740"/>
                  <a:gd name="connsiteX107" fmla="*/ 1012334 w 1572528"/>
                  <a:gd name="connsiteY107" fmla="*/ 759521 h 1549740"/>
                  <a:gd name="connsiteX108" fmla="*/ 914592 w 1572528"/>
                  <a:gd name="connsiteY108" fmla="*/ 765943 h 1549740"/>
                  <a:gd name="connsiteX109" fmla="*/ 907457 w 1572528"/>
                  <a:gd name="connsiteY109" fmla="*/ 668193 h 1549740"/>
                  <a:gd name="connsiteX110" fmla="*/ 970241 w 1572528"/>
                  <a:gd name="connsiteY110" fmla="*/ 619675 h 1549740"/>
                  <a:gd name="connsiteX111" fmla="*/ 971667 w 1572528"/>
                  <a:gd name="connsiteY111" fmla="*/ 618961 h 1549740"/>
                  <a:gd name="connsiteX112" fmla="*/ 983083 w 1572528"/>
                  <a:gd name="connsiteY112" fmla="*/ 608972 h 1549740"/>
                  <a:gd name="connsiteX113" fmla="*/ 990217 w 1572528"/>
                  <a:gd name="connsiteY113" fmla="*/ 580432 h 1549740"/>
                  <a:gd name="connsiteX114" fmla="*/ 975235 w 1572528"/>
                  <a:gd name="connsiteY114" fmla="*/ 553319 h 1549740"/>
                  <a:gd name="connsiteX115" fmla="*/ 817563 w 1572528"/>
                  <a:gd name="connsiteY115" fmla="*/ 437732 h 1549740"/>
                  <a:gd name="connsiteX116" fmla="*/ 932428 w 1572528"/>
                  <a:gd name="connsiteY116" fmla="*/ 281475 h 1549740"/>
                  <a:gd name="connsiteX117" fmla="*/ 938849 w 1572528"/>
                  <a:gd name="connsiteY117" fmla="*/ 277908 h 1549740"/>
                  <a:gd name="connsiteX118" fmla="*/ 945983 w 1572528"/>
                  <a:gd name="connsiteY118" fmla="*/ 279335 h 1549740"/>
                  <a:gd name="connsiteX119" fmla="*/ 946697 w 1572528"/>
                  <a:gd name="connsiteY119" fmla="*/ 280048 h 1549740"/>
                  <a:gd name="connsiteX120" fmla="*/ 948124 w 1572528"/>
                  <a:gd name="connsiteY120" fmla="*/ 280762 h 1549740"/>
                  <a:gd name="connsiteX121" fmla="*/ 949551 w 1572528"/>
                  <a:gd name="connsiteY121" fmla="*/ 283616 h 1549740"/>
                  <a:gd name="connsiteX122" fmla="*/ 1003059 w 1572528"/>
                  <a:gd name="connsiteY122" fmla="*/ 352825 h 1549740"/>
                  <a:gd name="connsiteX123" fmla="*/ 1144321 w 1572528"/>
                  <a:gd name="connsiteY123" fmla="*/ 343550 h 1549740"/>
                  <a:gd name="connsiteX124" fmla="*/ 1135046 w 1572528"/>
                  <a:gd name="connsiteY124" fmla="*/ 201563 h 1549740"/>
                  <a:gd name="connsiteX125" fmla="*/ 1058708 w 1572528"/>
                  <a:gd name="connsiteY125" fmla="*/ 158753 h 1549740"/>
                  <a:gd name="connsiteX126" fmla="*/ 1056567 w 1572528"/>
                  <a:gd name="connsiteY126" fmla="*/ 157326 h 1549740"/>
                  <a:gd name="connsiteX127" fmla="*/ 1055140 w 1572528"/>
                  <a:gd name="connsiteY127" fmla="*/ 155899 h 1549740"/>
                  <a:gd name="connsiteX128" fmla="*/ 1054427 w 1572528"/>
                  <a:gd name="connsiteY128" fmla="*/ 142342 h 1549740"/>
                  <a:gd name="connsiteX129" fmla="*/ 1055140 w 1572528"/>
                  <a:gd name="connsiteY129" fmla="*/ 141629 h 1549740"/>
                  <a:gd name="connsiteX130" fmla="*/ 1117210 w 1572528"/>
                  <a:gd name="connsiteY130" fmla="*/ 78127 h 1549740"/>
                  <a:gd name="connsiteX131" fmla="*/ 1115264 w 1572528"/>
                  <a:gd name="connsiteY131" fmla="*/ 36852 h 1549740"/>
                  <a:gd name="connsiteX132" fmla="*/ 1094549 w 1572528"/>
                  <a:gd name="connsiteY132" fmla="*/ 56808 h 1549740"/>
                  <a:gd name="connsiteX133" fmla="*/ 1030976 w 1572528"/>
                  <a:gd name="connsiteY133" fmla="*/ 121667 h 1549740"/>
                  <a:gd name="connsiteX134" fmla="*/ 1019547 w 1572528"/>
                  <a:gd name="connsiteY134" fmla="*/ 150176 h 1549740"/>
                  <a:gd name="connsiteX135" fmla="*/ 1033833 w 1572528"/>
                  <a:gd name="connsiteY135" fmla="*/ 180823 h 1549740"/>
                  <a:gd name="connsiteX136" fmla="*/ 1040976 w 1572528"/>
                  <a:gd name="connsiteY136" fmla="*/ 186525 h 1549740"/>
                  <a:gd name="connsiteX137" fmla="*/ 1045976 w 1572528"/>
                  <a:gd name="connsiteY137" fmla="*/ 189376 h 1549740"/>
                  <a:gd name="connsiteX138" fmla="*/ 1113835 w 1572528"/>
                  <a:gd name="connsiteY138" fmla="*/ 226437 h 1549740"/>
                  <a:gd name="connsiteX139" fmla="*/ 1120264 w 1572528"/>
                  <a:gd name="connsiteY139" fmla="*/ 323368 h 1549740"/>
                  <a:gd name="connsiteX140" fmla="*/ 1023119 w 1572528"/>
                  <a:gd name="connsiteY140" fmla="*/ 329783 h 1549740"/>
                  <a:gd name="connsiteX141" fmla="*/ 976689 w 1572528"/>
                  <a:gd name="connsiteY141" fmla="*/ 269914 h 1549740"/>
                  <a:gd name="connsiteX142" fmla="*/ 968117 w 1572528"/>
                  <a:gd name="connsiteY142" fmla="*/ 258510 h 1549740"/>
                  <a:gd name="connsiteX143" fmla="*/ 965975 w 1572528"/>
                  <a:gd name="connsiteY143" fmla="*/ 256372 h 1549740"/>
                  <a:gd name="connsiteX144" fmla="*/ 935974 w 1572528"/>
                  <a:gd name="connsiteY144" fmla="*/ 247106 h 1549740"/>
                  <a:gd name="connsiteX145" fmla="*/ 908116 w 1572528"/>
                  <a:gd name="connsiteY145" fmla="*/ 262074 h 1549740"/>
                  <a:gd name="connsiteX146" fmla="*/ 930974 w 1572528"/>
                  <a:gd name="connsiteY146" fmla="*/ 282030 h 1549740"/>
                  <a:gd name="connsiteX147" fmla="*/ 906688 w 1572528"/>
                  <a:gd name="connsiteY147" fmla="*/ 262786 h 1549740"/>
                  <a:gd name="connsiteX148" fmla="*/ 790256 w 1572528"/>
                  <a:gd name="connsiteY148" fmla="*/ 420299 h 1549740"/>
                  <a:gd name="connsiteX149" fmla="*/ 773113 w 1572528"/>
                  <a:gd name="connsiteY149" fmla="*/ 446670 h 1549740"/>
                  <a:gd name="connsiteX150" fmla="*/ 799542 w 1572528"/>
                  <a:gd name="connsiteY150" fmla="*/ 464488 h 1549740"/>
                  <a:gd name="connsiteX151" fmla="*/ 955260 w 1572528"/>
                  <a:gd name="connsiteY151" fmla="*/ 577099 h 1549740"/>
                  <a:gd name="connsiteX152" fmla="*/ 955974 w 1572528"/>
                  <a:gd name="connsiteY152" fmla="*/ 577811 h 1549740"/>
                  <a:gd name="connsiteX153" fmla="*/ 955974 w 1572528"/>
                  <a:gd name="connsiteY153" fmla="*/ 578524 h 1549740"/>
                  <a:gd name="connsiteX154" fmla="*/ 956689 w 1572528"/>
                  <a:gd name="connsiteY154" fmla="*/ 578524 h 1549740"/>
                  <a:gd name="connsiteX155" fmla="*/ 958832 w 1572528"/>
                  <a:gd name="connsiteY155" fmla="*/ 582800 h 1549740"/>
                  <a:gd name="connsiteX156" fmla="*/ 958832 w 1572528"/>
                  <a:gd name="connsiteY156" fmla="*/ 583513 h 1549740"/>
                  <a:gd name="connsiteX157" fmla="*/ 958832 w 1572528"/>
                  <a:gd name="connsiteY157" fmla="*/ 584226 h 1549740"/>
                  <a:gd name="connsiteX158" fmla="*/ 957403 w 1572528"/>
                  <a:gd name="connsiteY158" fmla="*/ 589928 h 1549740"/>
                  <a:gd name="connsiteX159" fmla="*/ 956689 w 1572528"/>
                  <a:gd name="connsiteY159" fmla="*/ 590640 h 1549740"/>
                  <a:gd name="connsiteX160" fmla="*/ 955974 w 1572528"/>
                  <a:gd name="connsiteY160" fmla="*/ 592066 h 1549740"/>
                  <a:gd name="connsiteX161" fmla="*/ 953831 w 1572528"/>
                  <a:gd name="connsiteY161" fmla="*/ 592779 h 1549740"/>
                  <a:gd name="connsiteX162" fmla="*/ 883830 w 1572528"/>
                  <a:gd name="connsiteY162" fmla="*/ 647659 h 1549740"/>
                  <a:gd name="connsiteX163" fmla="*/ 894544 w 1572528"/>
                  <a:gd name="connsiteY163" fmla="*/ 789491 h 1549740"/>
                  <a:gd name="connsiteX164" fmla="*/ 1035976 w 1572528"/>
                  <a:gd name="connsiteY164" fmla="*/ 780226 h 1549740"/>
                  <a:gd name="connsiteX165" fmla="*/ 1080977 w 1572528"/>
                  <a:gd name="connsiteY165" fmla="*/ 702539 h 1549740"/>
                  <a:gd name="connsiteX166" fmla="*/ 1081691 w 1572528"/>
                  <a:gd name="connsiteY166" fmla="*/ 700400 h 1549740"/>
                  <a:gd name="connsiteX167" fmla="*/ 1082406 w 1572528"/>
                  <a:gd name="connsiteY167" fmla="*/ 699688 h 1549740"/>
                  <a:gd name="connsiteX168" fmla="*/ 1094549 w 1572528"/>
                  <a:gd name="connsiteY168" fmla="*/ 699688 h 1549740"/>
                  <a:gd name="connsiteX169" fmla="*/ 1095977 w 1572528"/>
                  <a:gd name="connsiteY169" fmla="*/ 700400 h 1549740"/>
                  <a:gd name="connsiteX170" fmla="*/ 1168836 w 1572528"/>
                  <a:gd name="connsiteY170" fmla="*/ 772386 h 1549740"/>
                  <a:gd name="connsiteX171" fmla="*/ 1193122 w 1572528"/>
                  <a:gd name="connsiteY171" fmla="*/ 797331 h 1549740"/>
                  <a:gd name="connsiteX172" fmla="*/ 1505986 w 1572528"/>
                  <a:gd name="connsiteY172" fmla="*/ 438117 h 1549740"/>
                  <a:gd name="connsiteX173" fmla="*/ 1536701 w 1572528"/>
                  <a:gd name="connsiteY173" fmla="*/ 403193 h 1549740"/>
                  <a:gd name="connsiteX174" fmla="*/ 1501700 w 1572528"/>
                  <a:gd name="connsiteY174" fmla="*/ 372546 h 1549740"/>
                  <a:gd name="connsiteX175" fmla="*/ 1115264 w 1572528"/>
                  <a:gd name="connsiteY175" fmla="*/ 36852 h 1549740"/>
                  <a:gd name="connsiteX176" fmla="*/ 1104337 w 1572528"/>
                  <a:gd name="connsiteY176" fmla="*/ 3743 h 1549740"/>
                  <a:gd name="connsiteX177" fmla="*/ 1125754 w 1572528"/>
                  <a:gd name="connsiteY177" fmla="*/ 3743 h 1549740"/>
                  <a:gd name="connsiteX178" fmla="*/ 1522685 w 1572528"/>
                  <a:gd name="connsiteY178" fmla="*/ 348834 h 1549740"/>
                  <a:gd name="connsiteX179" fmla="*/ 1565519 w 1572528"/>
                  <a:gd name="connsiteY179" fmla="*/ 385909 h 1549740"/>
                  <a:gd name="connsiteX180" fmla="*/ 1567661 w 1572528"/>
                  <a:gd name="connsiteY180" fmla="*/ 415142 h 1549740"/>
                  <a:gd name="connsiteX181" fmla="*/ 1529824 w 1572528"/>
                  <a:gd name="connsiteY181" fmla="*/ 458635 h 1549740"/>
                  <a:gd name="connsiteX182" fmla="*/ 1194289 w 1572528"/>
                  <a:gd name="connsiteY182" fmla="*/ 844366 h 1549740"/>
                  <a:gd name="connsiteX183" fmla="*/ 1172872 w 1572528"/>
                  <a:gd name="connsiteY183" fmla="*/ 820837 h 1549740"/>
                  <a:gd name="connsiteX184" fmla="*/ 1146457 w 1572528"/>
                  <a:gd name="connsiteY184" fmla="*/ 794456 h 1549740"/>
                  <a:gd name="connsiteX185" fmla="*/ 1097198 w 1572528"/>
                  <a:gd name="connsiteY185" fmla="*/ 744547 h 1549740"/>
                  <a:gd name="connsiteX186" fmla="*/ 1060788 w 1572528"/>
                  <a:gd name="connsiteY186" fmla="*/ 800873 h 1549740"/>
                  <a:gd name="connsiteX187" fmla="*/ 874459 w 1572528"/>
                  <a:gd name="connsiteY187" fmla="*/ 812994 h 1549740"/>
                  <a:gd name="connsiteX188" fmla="*/ 860181 w 1572528"/>
                  <a:gd name="connsiteY188" fmla="*/ 626902 h 1549740"/>
                  <a:gd name="connsiteX189" fmla="*/ 912296 w 1572528"/>
                  <a:gd name="connsiteY189" fmla="*/ 582696 h 1549740"/>
                  <a:gd name="connsiteX190" fmla="*/ 783793 w 1572528"/>
                  <a:gd name="connsiteY190" fmla="*/ 490007 h 1549740"/>
                  <a:gd name="connsiteX191" fmla="*/ 778082 w 1572528"/>
                  <a:gd name="connsiteY191" fmla="*/ 486442 h 1549740"/>
                  <a:gd name="connsiteX192" fmla="*/ 730250 w 1572528"/>
                  <a:gd name="connsiteY192" fmla="*/ 455070 h 1549740"/>
                  <a:gd name="connsiteX193" fmla="*/ 736675 w 1572528"/>
                  <a:gd name="connsiteY193" fmla="*/ 445801 h 1549740"/>
                  <a:gd name="connsiteX194" fmla="*/ 765946 w 1572528"/>
                  <a:gd name="connsiteY194" fmla="*/ 403021 h 1549740"/>
                  <a:gd name="connsiteX195" fmla="*/ 864464 w 1572528"/>
                  <a:gd name="connsiteY195" fmla="*/ 265413 h 1549740"/>
                  <a:gd name="connsiteX196" fmla="*/ 908013 w 1572528"/>
                  <a:gd name="connsiteY196" fmla="*/ 222633 h 1549740"/>
                  <a:gd name="connsiteX197" fmla="*/ 934427 w 1572528"/>
                  <a:gd name="connsiteY197" fmla="*/ 216216 h 1549740"/>
                  <a:gd name="connsiteX198" fmla="*/ 987256 w 1572528"/>
                  <a:gd name="connsiteY198" fmla="*/ 232615 h 1549740"/>
                  <a:gd name="connsiteX199" fmla="*/ 989398 w 1572528"/>
                  <a:gd name="connsiteY199" fmla="*/ 234754 h 1549740"/>
                  <a:gd name="connsiteX200" fmla="*/ 1005104 w 1572528"/>
                  <a:gd name="connsiteY200" fmla="*/ 254718 h 1549740"/>
                  <a:gd name="connsiteX201" fmla="*/ 1044369 w 1572528"/>
                  <a:gd name="connsiteY201" fmla="*/ 306054 h 1549740"/>
                  <a:gd name="connsiteX202" fmla="*/ 1097198 w 1572528"/>
                  <a:gd name="connsiteY202" fmla="*/ 303202 h 1549740"/>
                  <a:gd name="connsiteX203" fmla="*/ 1093628 w 1572528"/>
                  <a:gd name="connsiteY203" fmla="*/ 249727 h 1549740"/>
                  <a:gd name="connsiteX204" fmla="*/ 1035088 w 1572528"/>
                  <a:gd name="connsiteY204" fmla="*/ 217642 h 1549740"/>
                  <a:gd name="connsiteX205" fmla="*/ 1025093 w 1572528"/>
                  <a:gd name="connsiteY205" fmla="*/ 214077 h 1549740"/>
                  <a:gd name="connsiteX206" fmla="*/ 1013671 w 1572528"/>
                  <a:gd name="connsiteY206" fmla="*/ 204095 h 1549740"/>
                  <a:gd name="connsiteX207" fmla="*/ 988684 w 1572528"/>
                  <a:gd name="connsiteY207" fmla="*/ 149907 h 1549740"/>
                  <a:gd name="connsiteX208" fmla="*/ 1008673 w 1572528"/>
                  <a:gd name="connsiteY208" fmla="*/ 99998 h 1549740"/>
                  <a:gd name="connsiteX209" fmla="*/ 1072925 w 1572528"/>
                  <a:gd name="connsiteY209" fmla="*/ 33689 h 1549740"/>
                  <a:gd name="connsiteX210" fmla="*/ 1091486 w 1572528"/>
                  <a:gd name="connsiteY210" fmla="*/ 15864 h 1549740"/>
                  <a:gd name="connsiteX211" fmla="*/ 1104337 w 1572528"/>
                  <a:gd name="connsiteY211" fmla="*/ 3743 h 154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</a:cxnLst>
                <a:rect l="l" t="t" r="r" b="b"/>
                <a:pathLst>
                  <a:path w="1572528" h="1549740">
                    <a:moveTo>
                      <a:pt x="251519" y="813140"/>
                    </a:moveTo>
                    <a:cubicBezTo>
                      <a:pt x="289977" y="813140"/>
                      <a:pt x="321313" y="845268"/>
                      <a:pt x="321313" y="883822"/>
                    </a:cubicBezTo>
                    <a:cubicBezTo>
                      <a:pt x="321313" y="903099"/>
                      <a:pt x="314904" y="933085"/>
                      <a:pt x="305645" y="960215"/>
                    </a:cubicBezTo>
                    <a:cubicBezTo>
                      <a:pt x="305645" y="960215"/>
                      <a:pt x="305645" y="960215"/>
                      <a:pt x="304933" y="961643"/>
                    </a:cubicBezTo>
                    <a:cubicBezTo>
                      <a:pt x="304221" y="965927"/>
                      <a:pt x="302796" y="970210"/>
                      <a:pt x="302796" y="975922"/>
                    </a:cubicBezTo>
                    <a:cubicBezTo>
                      <a:pt x="302796" y="975922"/>
                      <a:pt x="302796" y="975922"/>
                      <a:pt x="302796" y="976636"/>
                    </a:cubicBezTo>
                    <a:cubicBezTo>
                      <a:pt x="304221" y="998769"/>
                      <a:pt x="323450" y="1015904"/>
                      <a:pt x="345528" y="1014476"/>
                    </a:cubicBezTo>
                    <a:cubicBezTo>
                      <a:pt x="413898" y="1011620"/>
                      <a:pt x="477284" y="1006622"/>
                      <a:pt x="539244" y="998055"/>
                    </a:cubicBezTo>
                    <a:cubicBezTo>
                      <a:pt x="547791" y="1059455"/>
                      <a:pt x="552776" y="1121569"/>
                      <a:pt x="555625" y="1189395"/>
                    </a:cubicBezTo>
                    <a:cubicBezTo>
                      <a:pt x="555625" y="1195820"/>
                      <a:pt x="550639" y="1199390"/>
                      <a:pt x="545654" y="1200104"/>
                    </a:cubicBezTo>
                    <a:cubicBezTo>
                      <a:pt x="544942" y="1200104"/>
                      <a:pt x="542805" y="1199390"/>
                      <a:pt x="541381" y="1199390"/>
                    </a:cubicBezTo>
                    <a:cubicBezTo>
                      <a:pt x="510757" y="1188681"/>
                      <a:pt x="477996" y="1181541"/>
                      <a:pt x="455206" y="1181541"/>
                    </a:cubicBezTo>
                    <a:cubicBezTo>
                      <a:pt x="400367" y="1181541"/>
                      <a:pt x="355499" y="1226520"/>
                      <a:pt x="355499" y="1281495"/>
                    </a:cubicBezTo>
                    <a:cubicBezTo>
                      <a:pt x="355499" y="1337184"/>
                      <a:pt x="400367" y="1381449"/>
                      <a:pt x="455206" y="1381449"/>
                    </a:cubicBezTo>
                    <a:cubicBezTo>
                      <a:pt x="477284" y="1381449"/>
                      <a:pt x="510044" y="1375023"/>
                      <a:pt x="541381" y="1364314"/>
                    </a:cubicBezTo>
                    <a:cubicBezTo>
                      <a:pt x="542093" y="1363600"/>
                      <a:pt x="544230" y="1363600"/>
                      <a:pt x="545654" y="1363600"/>
                    </a:cubicBezTo>
                    <a:cubicBezTo>
                      <a:pt x="550639" y="1364314"/>
                      <a:pt x="554913" y="1367884"/>
                      <a:pt x="554913" y="1374309"/>
                    </a:cubicBezTo>
                    <a:cubicBezTo>
                      <a:pt x="553488" y="1411435"/>
                      <a:pt x="550639" y="1448561"/>
                      <a:pt x="547078" y="1487828"/>
                    </a:cubicBezTo>
                    <a:cubicBezTo>
                      <a:pt x="547078" y="1487828"/>
                      <a:pt x="547078" y="1487828"/>
                      <a:pt x="78456" y="1487828"/>
                    </a:cubicBezTo>
                    <a:cubicBezTo>
                      <a:pt x="69909" y="1487828"/>
                      <a:pt x="63500" y="1480689"/>
                      <a:pt x="63500" y="1472121"/>
                    </a:cubicBezTo>
                    <a:cubicBezTo>
                      <a:pt x="63500" y="1472121"/>
                      <a:pt x="63500" y="1472121"/>
                      <a:pt x="63500" y="1008050"/>
                    </a:cubicBezTo>
                    <a:cubicBezTo>
                      <a:pt x="91987" y="1010192"/>
                      <a:pt x="124748" y="1012334"/>
                      <a:pt x="157509" y="1013762"/>
                    </a:cubicBezTo>
                    <a:cubicBezTo>
                      <a:pt x="179587" y="1015190"/>
                      <a:pt x="198816" y="998055"/>
                      <a:pt x="199529" y="975922"/>
                    </a:cubicBezTo>
                    <a:cubicBezTo>
                      <a:pt x="199529" y="975922"/>
                      <a:pt x="199529" y="975922"/>
                      <a:pt x="200241" y="974494"/>
                    </a:cubicBezTo>
                    <a:cubicBezTo>
                      <a:pt x="200241" y="971638"/>
                      <a:pt x="200241" y="966641"/>
                      <a:pt x="198816" y="961643"/>
                    </a:cubicBezTo>
                    <a:cubicBezTo>
                      <a:pt x="198816" y="961643"/>
                      <a:pt x="198816" y="961643"/>
                      <a:pt x="198104" y="960215"/>
                    </a:cubicBezTo>
                    <a:cubicBezTo>
                      <a:pt x="188133" y="933085"/>
                      <a:pt x="182436" y="903099"/>
                      <a:pt x="182436" y="883822"/>
                    </a:cubicBezTo>
                    <a:cubicBezTo>
                      <a:pt x="182436" y="845268"/>
                      <a:pt x="213060" y="813140"/>
                      <a:pt x="251519" y="813140"/>
                    </a:cubicBezTo>
                    <a:close/>
                    <a:moveTo>
                      <a:pt x="31750" y="467065"/>
                    </a:moveTo>
                    <a:cubicBezTo>
                      <a:pt x="31750" y="467065"/>
                      <a:pt x="31750" y="467065"/>
                      <a:pt x="31750" y="1517990"/>
                    </a:cubicBezTo>
                    <a:cubicBezTo>
                      <a:pt x="31750" y="1517990"/>
                      <a:pt x="31750" y="1517990"/>
                      <a:pt x="1084263" y="1517990"/>
                    </a:cubicBezTo>
                    <a:cubicBezTo>
                      <a:pt x="1084263" y="1517990"/>
                      <a:pt x="1084263" y="1517990"/>
                      <a:pt x="1084263" y="958638"/>
                    </a:cubicBezTo>
                    <a:cubicBezTo>
                      <a:pt x="1042106" y="955071"/>
                      <a:pt x="979226" y="951504"/>
                      <a:pt x="949216" y="950077"/>
                    </a:cubicBezTo>
                    <a:cubicBezTo>
                      <a:pt x="926351" y="948650"/>
                      <a:pt x="907773" y="964346"/>
                      <a:pt x="905629" y="986463"/>
                    </a:cubicBezTo>
                    <a:cubicBezTo>
                      <a:pt x="904200" y="994311"/>
                      <a:pt x="907058" y="1000732"/>
                      <a:pt x="907773" y="1002873"/>
                    </a:cubicBezTo>
                    <a:cubicBezTo>
                      <a:pt x="917776" y="1031411"/>
                      <a:pt x="923492" y="1061376"/>
                      <a:pt x="923492" y="1080640"/>
                    </a:cubicBezTo>
                    <a:cubicBezTo>
                      <a:pt x="923492" y="1119167"/>
                      <a:pt x="892053" y="1149845"/>
                      <a:pt x="854182" y="1149845"/>
                    </a:cubicBezTo>
                    <a:cubicBezTo>
                      <a:pt x="815597" y="1149845"/>
                      <a:pt x="784158" y="1119167"/>
                      <a:pt x="784158" y="1080640"/>
                    </a:cubicBezTo>
                    <a:cubicBezTo>
                      <a:pt x="784158" y="1060663"/>
                      <a:pt x="790589" y="1029984"/>
                      <a:pt x="799877" y="1002873"/>
                    </a:cubicBezTo>
                    <a:cubicBezTo>
                      <a:pt x="800592" y="1001446"/>
                      <a:pt x="800592" y="1001446"/>
                      <a:pt x="800592" y="1001446"/>
                    </a:cubicBezTo>
                    <a:cubicBezTo>
                      <a:pt x="801307" y="997879"/>
                      <a:pt x="802736" y="992171"/>
                      <a:pt x="802021" y="986463"/>
                    </a:cubicBezTo>
                    <a:cubicBezTo>
                      <a:pt x="801307" y="976475"/>
                      <a:pt x="797019" y="967200"/>
                      <a:pt x="789159" y="960065"/>
                    </a:cubicBezTo>
                    <a:cubicBezTo>
                      <a:pt x="781300" y="952217"/>
                      <a:pt x="770581" y="948650"/>
                      <a:pt x="759863" y="949363"/>
                    </a:cubicBezTo>
                    <a:cubicBezTo>
                      <a:pt x="690553" y="951504"/>
                      <a:pt x="626960" y="957211"/>
                      <a:pt x="564795" y="965773"/>
                    </a:cubicBezTo>
                    <a:cubicBezTo>
                      <a:pt x="556935" y="904415"/>
                      <a:pt x="551219" y="841631"/>
                      <a:pt x="549075" y="773139"/>
                    </a:cubicBezTo>
                    <a:cubicBezTo>
                      <a:pt x="548360" y="773139"/>
                      <a:pt x="548360" y="773139"/>
                      <a:pt x="548360" y="773139"/>
                    </a:cubicBezTo>
                    <a:cubicBezTo>
                      <a:pt x="548360" y="769572"/>
                      <a:pt x="550504" y="766718"/>
                      <a:pt x="551219" y="766004"/>
                    </a:cubicBezTo>
                    <a:cubicBezTo>
                      <a:pt x="553362" y="763864"/>
                      <a:pt x="555506" y="762437"/>
                      <a:pt x="557649" y="762437"/>
                    </a:cubicBezTo>
                    <a:cubicBezTo>
                      <a:pt x="559079" y="762437"/>
                      <a:pt x="559079" y="762437"/>
                      <a:pt x="559079" y="762437"/>
                    </a:cubicBezTo>
                    <a:cubicBezTo>
                      <a:pt x="560508" y="762437"/>
                      <a:pt x="560508" y="762437"/>
                      <a:pt x="560508" y="762437"/>
                    </a:cubicBezTo>
                    <a:cubicBezTo>
                      <a:pt x="561222" y="762437"/>
                      <a:pt x="561937" y="762437"/>
                      <a:pt x="563366" y="763151"/>
                    </a:cubicBezTo>
                    <a:cubicBezTo>
                      <a:pt x="593376" y="773852"/>
                      <a:pt x="626245" y="780274"/>
                      <a:pt x="649110" y="780274"/>
                    </a:cubicBezTo>
                    <a:cubicBezTo>
                      <a:pt x="704130" y="780274"/>
                      <a:pt x="749860" y="736039"/>
                      <a:pt x="749860" y="680389"/>
                    </a:cubicBezTo>
                    <a:cubicBezTo>
                      <a:pt x="749860" y="625453"/>
                      <a:pt x="704130" y="579792"/>
                      <a:pt x="649110" y="579792"/>
                    </a:cubicBezTo>
                    <a:cubicBezTo>
                      <a:pt x="626245" y="579792"/>
                      <a:pt x="593376" y="586926"/>
                      <a:pt x="563366" y="598342"/>
                    </a:cubicBezTo>
                    <a:cubicBezTo>
                      <a:pt x="562651" y="598342"/>
                      <a:pt x="561937" y="598342"/>
                      <a:pt x="561222" y="598342"/>
                    </a:cubicBezTo>
                    <a:cubicBezTo>
                      <a:pt x="559079" y="598342"/>
                      <a:pt x="559079" y="598342"/>
                      <a:pt x="559079" y="598342"/>
                    </a:cubicBezTo>
                    <a:cubicBezTo>
                      <a:pt x="554077" y="598342"/>
                      <a:pt x="549075" y="593347"/>
                      <a:pt x="549790" y="587640"/>
                    </a:cubicBezTo>
                    <a:cubicBezTo>
                      <a:pt x="549790" y="586926"/>
                      <a:pt x="549790" y="586926"/>
                      <a:pt x="549790" y="586926"/>
                    </a:cubicBezTo>
                    <a:cubicBezTo>
                      <a:pt x="549790" y="566236"/>
                      <a:pt x="554077" y="507732"/>
                      <a:pt x="556935" y="467065"/>
                    </a:cubicBezTo>
                    <a:cubicBezTo>
                      <a:pt x="556935" y="467065"/>
                      <a:pt x="556935" y="467065"/>
                      <a:pt x="31750" y="467065"/>
                    </a:cubicBezTo>
                    <a:close/>
                    <a:moveTo>
                      <a:pt x="20704" y="435315"/>
                    </a:moveTo>
                    <a:cubicBezTo>
                      <a:pt x="20704" y="435315"/>
                      <a:pt x="20704" y="435315"/>
                      <a:pt x="558998" y="435315"/>
                    </a:cubicBezTo>
                    <a:cubicBezTo>
                      <a:pt x="558998" y="435315"/>
                      <a:pt x="558998" y="435315"/>
                      <a:pt x="591124" y="435315"/>
                    </a:cubicBezTo>
                    <a:cubicBezTo>
                      <a:pt x="591124" y="435315"/>
                      <a:pt x="591124" y="435315"/>
                      <a:pt x="588268" y="466727"/>
                    </a:cubicBezTo>
                    <a:cubicBezTo>
                      <a:pt x="588268" y="466727"/>
                      <a:pt x="588268" y="466727"/>
                      <a:pt x="583271" y="529552"/>
                    </a:cubicBezTo>
                    <a:cubicBezTo>
                      <a:pt x="583271" y="529552"/>
                      <a:pt x="583271" y="529552"/>
                      <a:pt x="582557" y="529552"/>
                    </a:cubicBezTo>
                    <a:cubicBezTo>
                      <a:pt x="582557" y="535264"/>
                      <a:pt x="581843" y="540975"/>
                      <a:pt x="581843" y="546686"/>
                    </a:cubicBezTo>
                    <a:cubicBezTo>
                      <a:pt x="581843" y="546686"/>
                      <a:pt x="581843" y="546686"/>
                      <a:pt x="581843" y="547400"/>
                    </a:cubicBezTo>
                    <a:cubicBezTo>
                      <a:pt x="581843" y="550970"/>
                      <a:pt x="581129" y="555253"/>
                      <a:pt x="581129" y="558823"/>
                    </a:cubicBezTo>
                    <a:cubicBezTo>
                      <a:pt x="606116" y="552398"/>
                      <a:pt x="629675" y="548114"/>
                      <a:pt x="648237" y="548114"/>
                    </a:cubicBezTo>
                    <a:cubicBezTo>
                      <a:pt x="721057" y="548114"/>
                      <a:pt x="780312" y="607369"/>
                      <a:pt x="780312" y="680189"/>
                    </a:cubicBezTo>
                    <a:cubicBezTo>
                      <a:pt x="780312" y="753008"/>
                      <a:pt x="721057" y="811550"/>
                      <a:pt x="648237" y="811550"/>
                    </a:cubicBezTo>
                    <a:cubicBezTo>
                      <a:pt x="628961" y="811550"/>
                      <a:pt x="604688" y="807980"/>
                      <a:pt x="580415" y="801555"/>
                    </a:cubicBezTo>
                    <a:cubicBezTo>
                      <a:pt x="582557" y="843676"/>
                      <a:pt x="586126" y="886511"/>
                      <a:pt x="591124" y="930774"/>
                    </a:cubicBezTo>
                    <a:cubicBezTo>
                      <a:pt x="646809" y="923635"/>
                      <a:pt x="701067" y="920065"/>
                      <a:pt x="757467" y="917923"/>
                    </a:cubicBezTo>
                    <a:cubicBezTo>
                      <a:pt x="758894" y="917923"/>
                      <a:pt x="759608" y="917923"/>
                      <a:pt x="761036" y="917923"/>
                    </a:cubicBezTo>
                    <a:cubicBezTo>
                      <a:pt x="779598" y="917923"/>
                      <a:pt x="796732" y="925062"/>
                      <a:pt x="809583" y="937199"/>
                    </a:cubicBezTo>
                    <a:cubicBezTo>
                      <a:pt x="822433" y="949336"/>
                      <a:pt x="831000" y="965756"/>
                      <a:pt x="832428" y="983604"/>
                    </a:cubicBezTo>
                    <a:cubicBezTo>
                      <a:pt x="833142" y="993599"/>
                      <a:pt x="831714" y="1002166"/>
                      <a:pt x="830286" y="1007163"/>
                    </a:cubicBezTo>
                    <a:cubicBezTo>
                      <a:pt x="830286" y="1007163"/>
                      <a:pt x="830286" y="1007163"/>
                      <a:pt x="829572" y="1012160"/>
                    </a:cubicBezTo>
                    <a:cubicBezTo>
                      <a:pt x="829572" y="1012160"/>
                      <a:pt x="829572" y="1012160"/>
                      <a:pt x="828144" y="1015016"/>
                    </a:cubicBezTo>
                    <a:cubicBezTo>
                      <a:pt x="819577" y="1040003"/>
                      <a:pt x="814580" y="1064990"/>
                      <a:pt x="814580" y="1080696"/>
                    </a:cubicBezTo>
                    <a:cubicBezTo>
                      <a:pt x="814580" y="1101400"/>
                      <a:pt x="831714" y="1118534"/>
                      <a:pt x="853131" y="1118534"/>
                    </a:cubicBezTo>
                    <a:cubicBezTo>
                      <a:pt x="873835" y="1118534"/>
                      <a:pt x="890969" y="1101400"/>
                      <a:pt x="890969" y="1080696"/>
                    </a:cubicBezTo>
                    <a:cubicBezTo>
                      <a:pt x="890969" y="1064276"/>
                      <a:pt x="885972" y="1037861"/>
                      <a:pt x="877405" y="1013588"/>
                    </a:cubicBezTo>
                    <a:cubicBezTo>
                      <a:pt x="877405" y="1013588"/>
                      <a:pt x="877405" y="1013588"/>
                      <a:pt x="877405" y="1012874"/>
                    </a:cubicBezTo>
                    <a:cubicBezTo>
                      <a:pt x="875977" y="1009305"/>
                      <a:pt x="870979" y="997168"/>
                      <a:pt x="873835" y="982176"/>
                    </a:cubicBezTo>
                    <a:cubicBezTo>
                      <a:pt x="877405" y="945766"/>
                      <a:pt x="908103" y="918637"/>
                      <a:pt x="945227" y="918637"/>
                    </a:cubicBezTo>
                    <a:cubicBezTo>
                      <a:pt x="946655" y="918637"/>
                      <a:pt x="948082" y="918637"/>
                      <a:pt x="949510" y="918637"/>
                    </a:cubicBezTo>
                    <a:cubicBezTo>
                      <a:pt x="974497" y="919351"/>
                      <a:pt x="998057" y="920779"/>
                      <a:pt x="1020188" y="922207"/>
                    </a:cubicBezTo>
                    <a:cubicBezTo>
                      <a:pt x="1020188" y="922207"/>
                      <a:pt x="1020188" y="922207"/>
                      <a:pt x="1083013" y="926490"/>
                    </a:cubicBezTo>
                    <a:cubicBezTo>
                      <a:pt x="1083013" y="926490"/>
                      <a:pt x="1083013" y="926490"/>
                      <a:pt x="1114425" y="928632"/>
                    </a:cubicBezTo>
                    <a:cubicBezTo>
                      <a:pt x="1114425" y="928632"/>
                      <a:pt x="1114425" y="928632"/>
                      <a:pt x="1114425" y="960758"/>
                    </a:cubicBezTo>
                    <a:cubicBezTo>
                      <a:pt x="1114425" y="960758"/>
                      <a:pt x="1114425" y="960758"/>
                      <a:pt x="1114425" y="1529037"/>
                    </a:cubicBezTo>
                    <a:cubicBezTo>
                      <a:pt x="1114425" y="1540459"/>
                      <a:pt x="1105144" y="1549740"/>
                      <a:pt x="1093722" y="1549740"/>
                    </a:cubicBezTo>
                    <a:cubicBezTo>
                      <a:pt x="1093722" y="1549740"/>
                      <a:pt x="1093722" y="1549740"/>
                      <a:pt x="20704" y="1549740"/>
                    </a:cubicBezTo>
                    <a:cubicBezTo>
                      <a:pt x="9281" y="1549740"/>
                      <a:pt x="0" y="1540459"/>
                      <a:pt x="0" y="1529037"/>
                    </a:cubicBezTo>
                    <a:cubicBezTo>
                      <a:pt x="0" y="1529037"/>
                      <a:pt x="0" y="1529037"/>
                      <a:pt x="0" y="456733"/>
                    </a:cubicBezTo>
                    <a:cubicBezTo>
                      <a:pt x="0" y="444596"/>
                      <a:pt x="9281" y="435315"/>
                      <a:pt x="20704" y="435315"/>
                    </a:cubicBezTo>
                    <a:close/>
                    <a:moveTo>
                      <a:pt x="1117210" y="78127"/>
                    </a:moveTo>
                    <a:cubicBezTo>
                      <a:pt x="1481067" y="394922"/>
                      <a:pt x="1481067" y="394922"/>
                      <a:pt x="1481067" y="394922"/>
                    </a:cubicBezTo>
                    <a:cubicBezTo>
                      <a:pt x="1486775" y="399916"/>
                      <a:pt x="1487488" y="409905"/>
                      <a:pt x="1482494" y="416327"/>
                    </a:cubicBezTo>
                    <a:cubicBezTo>
                      <a:pt x="1191408" y="750246"/>
                      <a:pt x="1191408" y="750246"/>
                      <a:pt x="1191408" y="750246"/>
                    </a:cubicBezTo>
                    <a:cubicBezTo>
                      <a:pt x="1170005" y="728127"/>
                      <a:pt x="1146461" y="704581"/>
                      <a:pt x="1117924" y="677468"/>
                    </a:cubicBezTo>
                    <a:cubicBezTo>
                      <a:pt x="1101514" y="662485"/>
                      <a:pt x="1077257" y="661058"/>
                      <a:pt x="1060848" y="676755"/>
                    </a:cubicBezTo>
                    <a:cubicBezTo>
                      <a:pt x="1054427" y="681749"/>
                      <a:pt x="1052287" y="688171"/>
                      <a:pt x="1051573" y="690311"/>
                    </a:cubicBezTo>
                    <a:cubicBezTo>
                      <a:pt x="1040158" y="718852"/>
                      <a:pt x="1025176" y="744538"/>
                      <a:pt x="1012334" y="759521"/>
                    </a:cubicBezTo>
                    <a:cubicBezTo>
                      <a:pt x="987363" y="788775"/>
                      <a:pt x="943130" y="790915"/>
                      <a:pt x="914592" y="765943"/>
                    </a:cubicBezTo>
                    <a:cubicBezTo>
                      <a:pt x="885341" y="740970"/>
                      <a:pt x="881773" y="697446"/>
                      <a:pt x="907457" y="668193"/>
                    </a:cubicBezTo>
                    <a:cubicBezTo>
                      <a:pt x="921013" y="652496"/>
                      <a:pt x="945270" y="633945"/>
                      <a:pt x="970241" y="619675"/>
                    </a:cubicBezTo>
                    <a:cubicBezTo>
                      <a:pt x="971667" y="618961"/>
                      <a:pt x="971667" y="618961"/>
                      <a:pt x="971667" y="618961"/>
                    </a:cubicBezTo>
                    <a:cubicBezTo>
                      <a:pt x="974521" y="616821"/>
                      <a:pt x="979515" y="613253"/>
                      <a:pt x="983083" y="608972"/>
                    </a:cubicBezTo>
                    <a:cubicBezTo>
                      <a:pt x="988790" y="600410"/>
                      <a:pt x="991644" y="591135"/>
                      <a:pt x="990217" y="580432"/>
                    </a:cubicBezTo>
                    <a:cubicBezTo>
                      <a:pt x="989504" y="569016"/>
                      <a:pt x="983796" y="559741"/>
                      <a:pt x="975235" y="553319"/>
                    </a:cubicBezTo>
                    <a:cubicBezTo>
                      <a:pt x="921726" y="509082"/>
                      <a:pt x="869645" y="471980"/>
                      <a:pt x="817563" y="437732"/>
                    </a:cubicBezTo>
                    <a:cubicBezTo>
                      <a:pt x="851809" y="385646"/>
                      <a:pt x="889621" y="334274"/>
                      <a:pt x="932428" y="281475"/>
                    </a:cubicBezTo>
                    <a:cubicBezTo>
                      <a:pt x="934568" y="278621"/>
                      <a:pt x="937422" y="277908"/>
                      <a:pt x="938849" y="277908"/>
                    </a:cubicBezTo>
                    <a:cubicBezTo>
                      <a:pt x="941703" y="277194"/>
                      <a:pt x="943843" y="277908"/>
                      <a:pt x="945983" y="279335"/>
                    </a:cubicBezTo>
                    <a:cubicBezTo>
                      <a:pt x="946697" y="280048"/>
                      <a:pt x="946697" y="280048"/>
                      <a:pt x="946697" y="280048"/>
                    </a:cubicBezTo>
                    <a:cubicBezTo>
                      <a:pt x="948124" y="280762"/>
                      <a:pt x="948124" y="280762"/>
                      <a:pt x="948124" y="280762"/>
                    </a:cubicBezTo>
                    <a:cubicBezTo>
                      <a:pt x="948124" y="281475"/>
                      <a:pt x="948837" y="282189"/>
                      <a:pt x="949551" y="283616"/>
                    </a:cubicBezTo>
                    <a:cubicBezTo>
                      <a:pt x="965246" y="311442"/>
                      <a:pt x="985936" y="337842"/>
                      <a:pt x="1003059" y="352825"/>
                    </a:cubicBezTo>
                    <a:cubicBezTo>
                      <a:pt x="1044439" y="388500"/>
                      <a:pt x="1107935" y="385646"/>
                      <a:pt x="1144321" y="343550"/>
                    </a:cubicBezTo>
                    <a:cubicBezTo>
                      <a:pt x="1181420" y="301453"/>
                      <a:pt x="1176426" y="237238"/>
                      <a:pt x="1135046" y="201563"/>
                    </a:cubicBezTo>
                    <a:cubicBezTo>
                      <a:pt x="1117210" y="185866"/>
                      <a:pt x="1087959" y="170169"/>
                      <a:pt x="1058708" y="158753"/>
                    </a:cubicBezTo>
                    <a:cubicBezTo>
                      <a:pt x="1057994" y="158039"/>
                      <a:pt x="1057281" y="157326"/>
                      <a:pt x="1056567" y="157326"/>
                    </a:cubicBezTo>
                    <a:cubicBezTo>
                      <a:pt x="1055140" y="155899"/>
                      <a:pt x="1055140" y="155899"/>
                      <a:pt x="1055140" y="155899"/>
                    </a:cubicBezTo>
                    <a:cubicBezTo>
                      <a:pt x="1051573" y="152331"/>
                      <a:pt x="1050146" y="145910"/>
                      <a:pt x="1054427" y="142342"/>
                    </a:cubicBezTo>
                    <a:cubicBezTo>
                      <a:pt x="1055140" y="141629"/>
                      <a:pt x="1055140" y="141629"/>
                      <a:pt x="1055140" y="141629"/>
                    </a:cubicBezTo>
                    <a:cubicBezTo>
                      <a:pt x="1073690" y="120937"/>
                      <a:pt x="1093667" y="100246"/>
                      <a:pt x="1117210" y="78127"/>
                    </a:cubicBezTo>
                    <a:close/>
                    <a:moveTo>
                      <a:pt x="1115264" y="36852"/>
                    </a:moveTo>
                    <a:cubicBezTo>
                      <a:pt x="1115264" y="36852"/>
                      <a:pt x="1115264" y="36852"/>
                      <a:pt x="1094549" y="56808"/>
                    </a:cubicBezTo>
                    <a:cubicBezTo>
                      <a:pt x="1072405" y="77478"/>
                      <a:pt x="1052405" y="98859"/>
                      <a:pt x="1030976" y="121667"/>
                    </a:cubicBezTo>
                    <a:cubicBezTo>
                      <a:pt x="1023833" y="129507"/>
                      <a:pt x="1019547" y="139485"/>
                      <a:pt x="1019547" y="150176"/>
                    </a:cubicBezTo>
                    <a:cubicBezTo>
                      <a:pt x="1019547" y="161579"/>
                      <a:pt x="1024547" y="172270"/>
                      <a:pt x="1033833" y="180823"/>
                    </a:cubicBezTo>
                    <a:cubicBezTo>
                      <a:pt x="1033833" y="180823"/>
                      <a:pt x="1033833" y="180823"/>
                      <a:pt x="1040976" y="186525"/>
                    </a:cubicBezTo>
                    <a:cubicBezTo>
                      <a:pt x="1040976" y="186525"/>
                      <a:pt x="1040976" y="186525"/>
                      <a:pt x="1045976" y="189376"/>
                    </a:cubicBezTo>
                    <a:cubicBezTo>
                      <a:pt x="1073120" y="199354"/>
                      <a:pt x="1099549" y="214321"/>
                      <a:pt x="1113835" y="226437"/>
                    </a:cubicBezTo>
                    <a:cubicBezTo>
                      <a:pt x="1142407" y="250670"/>
                      <a:pt x="1145264" y="295572"/>
                      <a:pt x="1120264" y="323368"/>
                    </a:cubicBezTo>
                    <a:cubicBezTo>
                      <a:pt x="1095263" y="351877"/>
                      <a:pt x="1051691" y="354728"/>
                      <a:pt x="1023119" y="329783"/>
                    </a:cubicBezTo>
                    <a:cubicBezTo>
                      <a:pt x="1008833" y="316954"/>
                      <a:pt x="990261" y="293434"/>
                      <a:pt x="976689" y="269914"/>
                    </a:cubicBezTo>
                    <a:cubicBezTo>
                      <a:pt x="975260" y="265637"/>
                      <a:pt x="971689" y="261361"/>
                      <a:pt x="968117" y="258510"/>
                    </a:cubicBezTo>
                    <a:cubicBezTo>
                      <a:pt x="968117" y="258510"/>
                      <a:pt x="968117" y="258510"/>
                      <a:pt x="965975" y="256372"/>
                    </a:cubicBezTo>
                    <a:cubicBezTo>
                      <a:pt x="960260" y="252095"/>
                      <a:pt x="950260" y="245681"/>
                      <a:pt x="935974" y="247106"/>
                    </a:cubicBezTo>
                    <a:cubicBezTo>
                      <a:pt x="925974" y="247819"/>
                      <a:pt x="915259" y="253521"/>
                      <a:pt x="908116" y="262074"/>
                    </a:cubicBezTo>
                    <a:cubicBezTo>
                      <a:pt x="908116" y="262074"/>
                      <a:pt x="908116" y="262074"/>
                      <a:pt x="930974" y="282030"/>
                    </a:cubicBezTo>
                    <a:cubicBezTo>
                      <a:pt x="930974" y="282030"/>
                      <a:pt x="930974" y="282030"/>
                      <a:pt x="906688" y="262786"/>
                    </a:cubicBezTo>
                    <a:cubicBezTo>
                      <a:pt x="867401" y="311252"/>
                      <a:pt x="828829" y="363281"/>
                      <a:pt x="790256" y="420299"/>
                    </a:cubicBezTo>
                    <a:cubicBezTo>
                      <a:pt x="790256" y="420299"/>
                      <a:pt x="790256" y="420299"/>
                      <a:pt x="773113" y="446670"/>
                    </a:cubicBezTo>
                    <a:cubicBezTo>
                      <a:pt x="773113" y="446670"/>
                      <a:pt x="773113" y="446670"/>
                      <a:pt x="799542" y="464488"/>
                    </a:cubicBezTo>
                    <a:cubicBezTo>
                      <a:pt x="854544" y="499412"/>
                      <a:pt x="905259" y="537186"/>
                      <a:pt x="955260" y="577099"/>
                    </a:cubicBezTo>
                    <a:cubicBezTo>
                      <a:pt x="955260" y="577099"/>
                      <a:pt x="955260" y="577099"/>
                      <a:pt x="955974" y="577811"/>
                    </a:cubicBezTo>
                    <a:cubicBezTo>
                      <a:pt x="955974" y="577811"/>
                      <a:pt x="955974" y="577811"/>
                      <a:pt x="955974" y="578524"/>
                    </a:cubicBezTo>
                    <a:cubicBezTo>
                      <a:pt x="955974" y="578524"/>
                      <a:pt x="955974" y="578524"/>
                      <a:pt x="956689" y="578524"/>
                    </a:cubicBezTo>
                    <a:cubicBezTo>
                      <a:pt x="957403" y="579237"/>
                      <a:pt x="958832" y="580662"/>
                      <a:pt x="958832" y="582800"/>
                    </a:cubicBezTo>
                    <a:cubicBezTo>
                      <a:pt x="958832" y="582800"/>
                      <a:pt x="958832" y="582800"/>
                      <a:pt x="958832" y="583513"/>
                    </a:cubicBezTo>
                    <a:cubicBezTo>
                      <a:pt x="958832" y="583513"/>
                      <a:pt x="958832" y="583513"/>
                      <a:pt x="958832" y="584226"/>
                    </a:cubicBezTo>
                    <a:cubicBezTo>
                      <a:pt x="959546" y="586364"/>
                      <a:pt x="958832" y="588502"/>
                      <a:pt x="957403" y="589928"/>
                    </a:cubicBezTo>
                    <a:cubicBezTo>
                      <a:pt x="957403" y="589928"/>
                      <a:pt x="957403" y="589928"/>
                      <a:pt x="956689" y="590640"/>
                    </a:cubicBezTo>
                    <a:cubicBezTo>
                      <a:pt x="955974" y="591353"/>
                      <a:pt x="955974" y="591353"/>
                      <a:pt x="955974" y="592066"/>
                    </a:cubicBezTo>
                    <a:cubicBezTo>
                      <a:pt x="955974" y="592066"/>
                      <a:pt x="955974" y="592066"/>
                      <a:pt x="953831" y="592779"/>
                    </a:cubicBezTo>
                    <a:cubicBezTo>
                      <a:pt x="925259" y="609884"/>
                      <a:pt x="898830" y="629840"/>
                      <a:pt x="883830" y="647659"/>
                    </a:cubicBezTo>
                    <a:cubicBezTo>
                      <a:pt x="847401" y="688997"/>
                      <a:pt x="852401" y="753142"/>
                      <a:pt x="894544" y="789491"/>
                    </a:cubicBezTo>
                    <a:cubicBezTo>
                      <a:pt x="935974" y="825840"/>
                      <a:pt x="1000261" y="821564"/>
                      <a:pt x="1035976" y="780226"/>
                    </a:cubicBezTo>
                    <a:cubicBezTo>
                      <a:pt x="1051691" y="762408"/>
                      <a:pt x="1068120" y="733186"/>
                      <a:pt x="1080977" y="702539"/>
                    </a:cubicBezTo>
                    <a:cubicBezTo>
                      <a:pt x="1081691" y="701826"/>
                      <a:pt x="1081691" y="700400"/>
                      <a:pt x="1081691" y="700400"/>
                    </a:cubicBezTo>
                    <a:cubicBezTo>
                      <a:pt x="1081691" y="700400"/>
                      <a:pt x="1081691" y="700400"/>
                      <a:pt x="1082406" y="699688"/>
                    </a:cubicBezTo>
                    <a:cubicBezTo>
                      <a:pt x="1086691" y="696124"/>
                      <a:pt x="1090977" y="696124"/>
                      <a:pt x="1094549" y="699688"/>
                    </a:cubicBezTo>
                    <a:cubicBezTo>
                      <a:pt x="1094549" y="699688"/>
                      <a:pt x="1094549" y="699688"/>
                      <a:pt x="1095977" y="700400"/>
                    </a:cubicBezTo>
                    <a:cubicBezTo>
                      <a:pt x="1123835" y="726771"/>
                      <a:pt x="1147407" y="749578"/>
                      <a:pt x="1168836" y="772386"/>
                    </a:cubicBezTo>
                    <a:cubicBezTo>
                      <a:pt x="1168836" y="772386"/>
                      <a:pt x="1168836" y="772386"/>
                      <a:pt x="1193122" y="797331"/>
                    </a:cubicBezTo>
                    <a:cubicBezTo>
                      <a:pt x="1193122" y="797331"/>
                      <a:pt x="1193122" y="797331"/>
                      <a:pt x="1505986" y="438117"/>
                    </a:cubicBezTo>
                    <a:cubicBezTo>
                      <a:pt x="1505986" y="438117"/>
                      <a:pt x="1505986" y="438117"/>
                      <a:pt x="1536701" y="403193"/>
                    </a:cubicBezTo>
                    <a:cubicBezTo>
                      <a:pt x="1536701" y="403193"/>
                      <a:pt x="1536701" y="403193"/>
                      <a:pt x="1501700" y="372546"/>
                    </a:cubicBezTo>
                    <a:cubicBezTo>
                      <a:pt x="1501700" y="372546"/>
                      <a:pt x="1501700" y="372546"/>
                      <a:pt x="1115264" y="36852"/>
                    </a:cubicBezTo>
                    <a:close/>
                    <a:moveTo>
                      <a:pt x="1104337" y="3743"/>
                    </a:moveTo>
                    <a:cubicBezTo>
                      <a:pt x="1110048" y="-1248"/>
                      <a:pt x="1119329" y="-1248"/>
                      <a:pt x="1125754" y="3743"/>
                    </a:cubicBezTo>
                    <a:cubicBezTo>
                      <a:pt x="1125754" y="3743"/>
                      <a:pt x="1125754" y="3743"/>
                      <a:pt x="1522685" y="348834"/>
                    </a:cubicBezTo>
                    <a:cubicBezTo>
                      <a:pt x="1522685" y="348834"/>
                      <a:pt x="1522685" y="348834"/>
                      <a:pt x="1565519" y="385909"/>
                    </a:cubicBezTo>
                    <a:cubicBezTo>
                      <a:pt x="1574086" y="393752"/>
                      <a:pt x="1574800" y="406586"/>
                      <a:pt x="1567661" y="415142"/>
                    </a:cubicBezTo>
                    <a:cubicBezTo>
                      <a:pt x="1567661" y="415142"/>
                      <a:pt x="1567661" y="415142"/>
                      <a:pt x="1529824" y="458635"/>
                    </a:cubicBezTo>
                    <a:cubicBezTo>
                      <a:pt x="1529824" y="458635"/>
                      <a:pt x="1529824" y="458635"/>
                      <a:pt x="1194289" y="844366"/>
                    </a:cubicBezTo>
                    <a:cubicBezTo>
                      <a:pt x="1194289" y="844366"/>
                      <a:pt x="1194289" y="844366"/>
                      <a:pt x="1172872" y="820837"/>
                    </a:cubicBezTo>
                    <a:cubicBezTo>
                      <a:pt x="1172872" y="820837"/>
                      <a:pt x="1172872" y="820837"/>
                      <a:pt x="1146457" y="794456"/>
                    </a:cubicBezTo>
                    <a:cubicBezTo>
                      <a:pt x="1131465" y="778058"/>
                      <a:pt x="1115759" y="761659"/>
                      <a:pt x="1097198" y="744547"/>
                    </a:cubicBezTo>
                    <a:cubicBezTo>
                      <a:pt x="1086489" y="766650"/>
                      <a:pt x="1072925" y="785901"/>
                      <a:pt x="1060788" y="800873"/>
                    </a:cubicBezTo>
                    <a:cubicBezTo>
                      <a:pt x="1012957" y="855061"/>
                      <a:pt x="929430" y="860765"/>
                      <a:pt x="874459" y="812994"/>
                    </a:cubicBezTo>
                    <a:cubicBezTo>
                      <a:pt x="818775" y="765224"/>
                      <a:pt x="813063" y="681803"/>
                      <a:pt x="860181" y="626902"/>
                    </a:cubicBezTo>
                    <a:cubicBezTo>
                      <a:pt x="873031" y="611929"/>
                      <a:pt x="891593" y="596956"/>
                      <a:pt x="912296" y="582696"/>
                    </a:cubicBezTo>
                    <a:cubicBezTo>
                      <a:pt x="870890" y="549899"/>
                      <a:pt x="828055" y="519240"/>
                      <a:pt x="783793" y="490007"/>
                    </a:cubicBezTo>
                    <a:cubicBezTo>
                      <a:pt x="783793" y="490007"/>
                      <a:pt x="783793" y="490007"/>
                      <a:pt x="778082" y="486442"/>
                    </a:cubicBezTo>
                    <a:cubicBezTo>
                      <a:pt x="778082" y="486442"/>
                      <a:pt x="778082" y="486442"/>
                      <a:pt x="730250" y="455070"/>
                    </a:cubicBezTo>
                    <a:cubicBezTo>
                      <a:pt x="730250" y="455070"/>
                      <a:pt x="730250" y="455070"/>
                      <a:pt x="736675" y="445801"/>
                    </a:cubicBezTo>
                    <a:cubicBezTo>
                      <a:pt x="736675" y="445801"/>
                      <a:pt x="736675" y="445801"/>
                      <a:pt x="765946" y="403021"/>
                    </a:cubicBezTo>
                    <a:cubicBezTo>
                      <a:pt x="798071" y="353824"/>
                      <a:pt x="830911" y="308193"/>
                      <a:pt x="864464" y="265413"/>
                    </a:cubicBezTo>
                    <a:cubicBezTo>
                      <a:pt x="864464" y="265413"/>
                      <a:pt x="900160" y="226198"/>
                      <a:pt x="908013" y="222633"/>
                    </a:cubicBezTo>
                    <a:cubicBezTo>
                      <a:pt x="916580" y="218355"/>
                      <a:pt x="925146" y="216216"/>
                      <a:pt x="934427" y="216216"/>
                    </a:cubicBezTo>
                    <a:cubicBezTo>
                      <a:pt x="953703" y="214077"/>
                      <a:pt x="972978" y="220494"/>
                      <a:pt x="987256" y="232615"/>
                    </a:cubicBezTo>
                    <a:cubicBezTo>
                      <a:pt x="987256" y="232615"/>
                      <a:pt x="987256" y="232615"/>
                      <a:pt x="989398" y="234754"/>
                    </a:cubicBezTo>
                    <a:cubicBezTo>
                      <a:pt x="995823" y="239745"/>
                      <a:pt x="1000820" y="246875"/>
                      <a:pt x="1005104" y="254718"/>
                    </a:cubicBezTo>
                    <a:cubicBezTo>
                      <a:pt x="1016526" y="275395"/>
                      <a:pt x="1032232" y="295359"/>
                      <a:pt x="1044369" y="306054"/>
                    </a:cubicBezTo>
                    <a:cubicBezTo>
                      <a:pt x="1060074" y="319601"/>
                      <a:pt x="1083633" y="318175"/>
                      <a:pt x="1097198" y="303202"/>
                    </a:cubicBezTo>
                    <a:cubicBezTo>
                      <a:pt x="1110762" y="287516"/>
                      <a:pt x="1109334" y="263274"/>
                      <a:pt x="1093628" y="249727"/>
                    </a:cubicBezTo>
                    <a:cubicBezTo>
                      <a:pt x="1084347" y="241884"/>
                      <a:pt x="1062216" y="228337"/>
                      <a:pt x="1035088" y="217642"/>
                    </a:cubicBezTo>
                    <a:cubicBezTo>
                      <a:pt x="1035088" y="217642"/>
                      <a:pt x="1035088" y="217642"/>
                      <a:pt x="1025093" y="214077"/>
                    </a:cubicBezTo>
                    <a:cubicBezTo>
                      <a:pt x="1025093" y="214077"/>
                      <a:pt x="1025093" y="214077"/>
                      <a:pt x="1013671" y="204095"/>
                    </a:cubicBezTo>
                    <a:cubicBezTo>
                      <a:pt x="997965" y="190548"/>
                      <a:pt x="988684" y="170584"/>
                      <a:pt x="988684" y="149907"/>
                    </a:cubicBezTo>
                    <a:cubicBezTo>
                      <a:pt x="988684" y="130657"/>
                      <a:pt x="995823" y="113545"/>
                      <a:pt x="1008673" y="99998"/>
                    </a:cubicBezTo>
                    <a:cubicBezTo>
                      <a:pt x="1030804" y="75756"/>
                      <a:pt x="1050794" y="55079"/>
                      <a:pt x="1072925" y="33689"/>
                    </a:cubicBezTo>
                    <a:cubicBezTo>
                      <a:pt x="1072925" y="33689"/>
                      <a:pt x="1072925" y="33689"/>
                      <a:pt x="1091486" y="15864"/>
                    </a:cubicBezTo>
                    <a:cubicBezTo>
                      <a:pt x="1091486" y="15864"/>
                      <a:pt x="1091486" y="15864"/>
                      <a:pt x="1104337" y="37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bcgIcons_Prohibition">
            <a:extLst>
              <a:ext uri="{FF2B5EF4-FFF2-40B4-BE49-F238E27FC236}">
                <a16:creationId xmlns:a16="http://schemas.microsoft.com/office/drawing/2014/main" id="{6F5819A0-E0CD-1346-4EF1-3B3A4F3A8AD4}"/>
              </a:ext>
            </a:extLst>
          </p:cNvPr>
          <p:cNvGrpSpPr>
            <a:grpSpLocks noChangeAspect="1"/>
          </p:cNvGrpSpPr>
          <p:nvPr/>
        </p:nvGrpSpPr>
        <p:grpSpPr>
          <a:xfrm>
            <a:off x="5831597" y="4962867"/>
            <a:ext cx="435447" cy="435447"/>
            <a:chOff x="5273675" y="2606675"/>
            <a:chExt cx="1644650" cy="1644650"/>
          </a:xfrm>
        </p:grpSpPr>
        <p:sp>
          <p:nvSpPr>
            <p:cNvPr id="107" name="AutoShape 8">
              <a:extLst>
                <a:ext uri="{FF2B5EF4-FFF2-40B4-BE49-F238E27FC236}">
                  <a16:creationId xmlns:a16="http://schemas.microsoft.com/office/drawing/2014/main" id="{5E962400-CB97-EA71-FDE9-B32FCAF5BDF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2A4A07D-7A73-C532-256F-DE7ACFA269E7}"/>
                </a:ext>
              </a:extLst>
            </p:cNvPr>
            <p:cNvGrpSpPr/>
            <p:nvPr/>
          </p:nvGrpSpPr>
          <p:grpSpPr>
            <a:xfrm>
              <a:off x="5443538" y="2776538"/>
              <a:ext cx="1304925" cy="1304925"/>
              <a:chOff x="5443538" y="2776538"/>
              <a:chExt cx="1304925" cy="1304925"/>
            </a:xfrm>
          </p:grpSpPr>
          <p:sp>
            <p:nvSpPr>
              <p:cNvPr id="109" name="Freeform 10">
                <a:extLst>
                  <a:ext uri="{FF2B5EF4-FFF2-40B4-BE49-F238E27FC236}">
                    <a16:creationId xmlns:a16="http://schemas.microsoft.com/office/drawing/2014/main" id="{088C489D-4E51-93AD-BCCB-FE7CB5D790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3538" y="2776538"/>
                <a:ext cx="1304925" cy="1304925"/>
              </a:xfrm>
              <a:custGeom>
                <a:avLst/>
                <a:gdLst>
                  <a:gd name="T0" fmla="*/ 914 w 1828"/>
                  <a:gd name="T1" fmla="*/ 1828 h 1828"/>
                  <a:gd name="T2" fmla="*/ 268 w 1828"/>
                  <a:gd name="T3" fmla="*/ 1560 h 1828"/>
                  <a:gd name="T4" fmla="*/ 0 w 1828"/>
                  <a:gd name="T5" fmla="*/ 914 h 1828"/>
                  <a:gd name="T6" fmla="*/ 268 w 1828"/>
                  <a:gd name="T7" fmla="*/ 268 h 1828"/>
                  <a:gd name="T8" fmla="*/ 914 w 1828"/>
                  <a:gd name="T9" fmla="*/ 0 h 1828"/>
                  <a:gd name="T10" fmla="*/ 1560 w 1828"/>
                  <a:gd name="T11" fmla="*/ 268 h 1828"/>
                  <a:gd name="T12" fmla="*/ 1828 w 1828"/>
                  <a:gd name="T13" fmla="*/ 914 h 1828"/>
                  <a:gd name="T14" fmla="*/ 1560 w 1828"/>
                  <a:gd name="T15" fmla="*/ 1560 h 1828"/>
                  <a:gd name="T16" fmla="*/ 914 w 1828"/>
                  <a:gd name="T17" fmla="*/ 1828 h 1828"/>
                  <a:gd name="T18" fmla="*/ 914 w 1828"/>
                  <a:gd name="T19" fmla="*/ 44 h 1828"/>
                  <a:gd name="T20" fmla="*/ 44 w 1828"/>
                  <a:gd name="T21" fmla="*/ 914 h 1828"/>
                  <a:gd name="T22" fmla="*/ 914 w 1828"/>
                  <a:gd name="T23" fmla="*/ 1784 h 1828"/>
                  <a:gd name="T24" fmla="*/ 1784 w 1828"/>
                  <a:gd name="T25" fmla="*/ 914 h 1828"/>
                  <a:gd name="T26" fmla="*/ 914 w 1828"/>
                  <a:gd name="T27" fmla="*/ 44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28" h="1828">
                    <a:moveTo>
                      <a:pt x="914" y="1828"/>
                    </a:moveTo>
                    <a:cubicBezTo>
                      <a:pt x="670" y="1828"/>
                      <a:pt x="440" y="1733"/>
                      <a:pt x="268" y="1560"/>
                    </a:cubicBezTo>
                    <a:cubicBezTo>
                      <a:pt x="95" y="1388"/>
                      <a:pt x="0" y="1158"/>
                      <a:pt x="0" y="914"/>
                    </a:cubicBezTo>
                    <a:cubicBezTo>
                      <a:pt x="0" y="670"/>
                      <a:pt x="95" y="440"/>
                      <a:pt x="268" y="268"/>
                    </a:cubicBezTo>
                    <a:cubicBezTo>
                      <a:pt x="440" y="95"/>
                      <a:pt x="670" y="0"/>
                      <a:pt x="914" y="0"/>
                    </a:cubicBezTo>
                    <a:cubicBezTo>
                      <a:pt x="1158" y="0"/>
                      <a:pt x="1388" y="95"/>
                      <a:pt x="1560" y="268"/>
                    </a:cubicBezTo>
                    <a:cubicBezTo>
                      <a:pt x="1733" y="440"/>
                      <a:pt x="1828" y="670"/>
                      <a:pt x="1828" y="914"/>
                    </a:cubicBezTo>
                    <a:cubicBezTo>
                      <a:pt x="1828" y="1158"/>
                      <a:pt x="1733" y="1388"/>
                      <a:pt x="1560" y="1560"/>
                    </a:cubicBezTo>
                    <a:cubicBezTo>
                      <a:pt x="1388" y="1733"/>
                      <a:pt x="1158" y="1828"/>
                      <a:pt x="914" y="1828"/>
                    </a:cubicBezTo>
                    <a:close/>
                    <a:moveTo>
                      <a:pt x="914" y="44"/>
                    </a:moveTo>
                    <a:cubicBezTo>
                      <a:pt x="434" y="44"/>
                      <a:pt x="44" y="434"/>
                      <a:pt x="44" y="914"/>
                    </a:cubicBezTo>
                    <a:cubicBezTo>
                      <a:pt x="44" y="1394"/>
                      <a:pt x="434" y="1784"/>
                      <a:pt x="914" y="1784"/>
                    </a:cubicBezTo>
                    <a:cubicBezTo>
                      <a:pt x="1394" y="1784"/>
                      <a:pt x="1784" y="1394"/>
                      <a:pt x="1784" y="914"/>
                    </a:cubicBezTo>
                    <a:cubicBezTo>
                      <a:pt x="1784" y="434"/>
                      <a:pt x="1394" y="44"/>
                      <a:pt x="914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1">
                <a:extLst>
                  <a:ext uri="{FF2B5EF4-FFF2-40B4-BE49-F238E27FC236}">
                    <a16:creationId xmlns:a16="http://schemas.microsoft.com/office/drawing/2014/main" id="{460803AD-142D-5930-76C2-F632A5E29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7038" y="2840038"/>
                <a:ext cx="1177925" cy="1177925"/>
              </a:xfrm>
              <a:custGeom>
                <a:avLst/>
                <a:gdLst>
                  <a:gd name="T0" fmla="*/ 826 w 1652"/>
                  <a:gd name="T1" fmla="*/ 0 h 1652"/>
                  <a:gd name="T2" fmla="*/ 0 w 1652"/>
                  <a:gd name="T3" fmla="*/ 826 h 1652"/>
                  <a:gd name="T4" fmla="*/ 826 w 1652"/>
                  <a:gd name="T5" fmla="*/ 1652 h 1652"/>
                  <a:gd name="T6" fmla="*/ 1652 w 1652"/>
                  <a:gd name="T7" fmla="*/ 826 h 1652"/>
                  <a:gd name="T8" fmla="*/ 826 w 1652"/>
                  <a:gd name="T9" fmla="*/ 0 h 1652"/>
                  <a:gd name="T10" fmla="*/ 1412 w 1652"/>
                  <a:gd name="T11" fmla="*/ 826 h 1652"/>
                  <a:gd name="T12" fmla="*/ 1359 w 1652"/>
                  <a:gd name="T13" fmla="*/ 1070 h 1652"/>
                  <a:gd name="T14" fmla="*/ 432 w 1652"/>
                  <a:gd name="T15" fmla="*/ 392 h 1652"/>
                  <a:gd name="T16" fmla="*/ 826 w 1652"/>
                  <a:gd name="T17" fmla="*/ 240 h 1652"/>
                  <a:gd name="T18" fmla="*/ 1412 w 1652"/>
                  <a:gd name="T19" fmla="*/ 826 h 1652"/>
                  <a:gd name="T20" fmla="*/ 240 w 1652"/>
                  <a:gd name="T21" fmla="*/ 826 h 1652"/>
                  <a:gd name="T22" fmla="*/ 293 w 1652"/>
                  <a:gd name="T23" fmla="*/ 582 h 1652"/>
                  <a:gd name="T24" fmla="*/ 1220 w 1652"/>
                  <a:gd name="T25" fmla="*/ 1260 h 1652"/>
                  <a:gd name="T26" fmla="*/ 826 w 1652"/>
                  <a:gd name="T27" fmla="*/ 1412 h 1652"/>
                  <a:gd name="T28" fmla="*/ 240 w 1652"/>
                  <a:gd name="T29" fmla="*/ 826 h 1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52" h="1652">
                    <a:moveTo>
                      <a:pt x="826" y="0"/>
                    </a:moveTo>
                    <a:cubicBezTo>
                      <a:pt x="371" y="0"/>
                      <a:pt x="0" y="371"/>
                      <a:pt x="0" y="826"/>
                    </a:cubicBezTo>
                    <a:cubicBezTo>
                      <a:pt x="0" y="1281"/>
                      <a:pt x="371" y="1652"/>
                      <a:pt x="826" y="1652"/>
                    </a:cubicBezTo>
                    <a:cubicBezTo>
                      <a:pt x="1281" y="1652"/>
                      <a:pt x="1652" y="1281"/>
                      <a:pt x="1652" y="826"/>
                    </a:cubicBezTo>
                    <a:cubicBezTo>
                      <a:pt x="1652" y="371"/>
                      <a:pt x="1281" y="0"/>
                      <a:pt x="826" y="0"/>
                    </a:cubicBezTo>
                    <a:close/>
                    <a:moveTo>
                      <a:pt x="1412" y="826"/>
                    </a:moveTo>
                    <a:cubicBezTo>
                      <a:pt x="1412" y="913"/>
                      <a:pt x="1393" y="996"/>
                      <a:pt x="1359" y="1070"/>
                    </a:cubicBezTo>
                    <a:cubicBezTo>
                      <a:pt x="432" y="392"/>
                      <a:pt x="432" y="392"/>
                      <a:pt x="432" y="392"/>
                    </a:cubicBezTo>
                    <a:cubicBezTo>
                      <a:pt x="536" y="298"/>
                      <a:pt x="674" y="240"/>
                      <a:pt x="826" y="240"/>
                    </a:cubicBezTo>
                    <a:cubicBezTo>
                      <a:pt x="1149" y="240"/>
                      <a:pt x="1412" y="503"/>
                      <a:pt x="1412" y="826"/>
                    </a:cubicBezTo>
                    <a:close/>
                    <a:moveTo>
                      <a:pt x="240" y="826"/>
                    </a:moveTo>
                    <a:cubicBezTo>
                      <a:pt x="240" y="739"/>
                      <a:pt x="259" y="656"/>
                      <a:pt x="293" y="582"/>
                    </a:cubicBezTo>
                    <a:cubicBezTo>
                      <a:pt x="1220" y="1260"/>
                      <a:pt x="1220" y="1260"/>
                      <a:pt x="1220" y="1260"/>
                    </a:cubicBezTo>
                    <a:cubicBezTo>
                      <a:pt x="1116" y="1354"/>
                      <a:pt x="978" y="1412"/>
                      <a:pt x="826" y="1412"/>
                    </a:cubicBezTo>
                    <a:cubicBezTo>
                      <a:pt x="503" y="1412"/>
                      <a:pt x="240" y="1149"/>
                      <a:pt x="240" y="8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1" name="bcgIcons_Best in Class Ribbon ">
            <a:extLst>
              <a:ext uri="{FF2B5EF4-FFF2-40B4-BE49-F238E27FC236}">
                <a16:creationId xmlns:a16="http://schemas.microsoft.com/office/drawing/2014/main" id="{38201DA2-D5B8-901C-3DB8-42D62805B0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31798" y="2652175"/>
            <a:ext cx="435044" cy="435447"/>
            <a:chOff x="1682" y="0"/>
            <a:chExt cx="4316" cy="4320"/>
          </a:xfrm>
        </p:grpSpPr>
        <p:sp>
          <p:nvSpPr>
            <p:cNvPr id="112" name="AutoShape 3">
              <a:extLst>
                <a:ext uri="{FF2B5EF4-FFF2-40B4-BE49-F238E27FC236}">
                  <a16:creationId xmlns:a16="http://schemas.microsoft.com/office/drawing/2014/main" id="{13C2E320-46A1-C895-DDF5-682A19D2CE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">
              <a:extLst>
                <a:ext uri="{FF2B5EF4-FFF2-40B4-BE49-F238E27FC236}">
                  <a16:creationId xmlns:a16="http://schemas.microsoft.com/office/drawing/2014/main" id="{B6528527-1F08-EE58-0A9E-888FE02A72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0" y="649"/>
              <a:ext cx="1716" cy="1674"/>
            </a:xfrm>
            <a:custGeom>
              <a:avLst/>
              <a:gdLst>
                <a:gd name="T0" fmla="*/ 350 w 916"/>
                <a:gd name="T1" fmla="*/ 751 h 893"/>
                <a:gd name="T2" fmla="*/ 184 w 916"/>
                <a:gd name="T3" fmla="*/ 808 h 893"/>
                <a:gd name="T4" fmla="*/ 172 w 916"/>
                <a:gd name="T5" fmla="*/ 799 h 893"/>
                <a:gd name="T6" fmla="*/ 176 w 916"/>
                <a:gd name="T7" fmla="*/ 643 h 893"/>
                <a:gd name="T8" fmla="*/ 169 w 916"/>
                <a:gd name="T9" fmla="*/ 634 h 893"/>
                <a:gd name="T10" fmla="*/ 9 w 916"/>
                <a:gd name="T11" fmla="*/ 590 h 893"/>
                <a:gd name="T12" fmla="*/ 4 w 916"/>
                <a:gd name="T13" fmla="*/ 575 h 893"/>
                <a:gd name="T14" fmla="*/ 107 w 916"/>
                <a:gd name="T15" fmla="*/ 454 h 893"/>
                <a:gd name="T16" fmla="*/ 107 w 916"/>
                <a:gd name="T17" fmla="*/ 442 h 893"/>
                <a:gd name="T18" fmla="*/ 4 w 916"/>
                <a:gd name="T19" fmla="*/ 317 h 893"/>
                <a:gd name="T20" fmla="*/ 9 w 916"/>
                <a:gd name="T21" fmla="*/ 303 h 893"/>
                <a:gd name="T22" fmla="*/ 169 w 916"/>
                <a:gd name="T23" fmla="*/ 261 h 893"/>
                <a:gd name="T24" fmla="*/ 176 w 916"/>
                <a:gd name="T25" fmla="*/ 252 h 893"/>
                <a:gd name="T26" fmla="*/ 172 w 916"/>
                <a:gd name="T27" fmla="*/ 95 h 893"/>
                <a:gd name="T28" fmla="*/ 184 w 916"/>
                <a:gd name="T29" fmla="*/ 86 h 893"/>
                <a:gd name="T30" fmla="*/ 344 w 916"/>
                <a:gd name="T31" fmla="*/ 140 h 893"/>
                <a:gd name="T32" fmla="*/ 354 w 916"/>
                <a:gd name="T33" fmla="*/ 137 h 893"/>
                <a:gd name="T34" fmla="*/ 449 w 916"/>
                <a:gd name="T35" fmla="*/ 6 h 893"/>
                <a:gd name="T36" fmla="*/ 463 w 916"/>
                <a:gd name="T37" fmla="*/ 5 h 893"/>
                <a:gd name="T38" fmla="*/ 560 w 916"/>
                <a:gd name="T39" fmla="*/ 137 h 893"/>
                <a:gd name="T40" fmla="*/ 571 w 916"/>
                <a:gd name="T41" fmla="*/ 140 h 893"/>
                <a:gd name="T42" fmla="*/ 731 w 916"/>
                <a:gd name="T43" fmla="*/ 86 h 893"/>
                <a:gd name="T44" fmla="*/ 744 w 916"/>
                <a:gd name="T45" fmla="*/ 95 h 893"/>
                <a:gd name="T46" fmla="*/ 738 w 916"/>
                <a:gd name="T47" fmla="*/ 252 h 893"/>
                <a:gd name="T48" fmla="*/ 744 w 916"/>
                <a:gd name="T49" fmla="*/ 261 h 893"/>
                <a:gd name="T50" fmla="*/ 907 w 916"/>
                <a:gd name="T51" fmla="*/ 303 h 893"/>
                <a:gd name="T52" fmla="*/ 912 w 916"/>
                <a:gd name="T53" fmla="*/ 317 h 893"/>
                <a:gd name="T54" fmla="*/ 808 w 916"/>
                <a:gd name="T55" fmla="*/ 442 h 893"/>
                <a:gd name="T56" fmla="*/ 808 w 916"/>
                <a:gd name="T57" fmla="*/ 454 h 893"/>
                <a:gd name="T58" fmla="*/ 912 w 916"/>
                <a:gd name="T59" fmla="*/ 575 h 893"/>
                <a:gd name="T60" fmla="*/ 907 w 916"/>
                <a:gd name="T61" fmla="*/ 590 h 893"/>
                <a:gd name="T62" fmla="*/ 744 w 916"/>
                <a:gd name="T63" fmla="*/ 634 h 893"/>
                <a:gd name="T64" fmla="*/ 738 w 916"/>
                <a:gd name="T65" fmla="*/ 643 h 893"/>
                <a:gd name="T66" fmla="*/ 744 w 916"/>
                <a:gd name="T67" fmla="*/ 799 h 893"/>
                <a:gd name="T68" fmla="*/ 731 w 916"/>
                <a:gd name="T69" fmla="*/ 808 h 893"/>
                <a:gd name="T70" fmla="*/ 571 w 916"/>
                <a:gd name="T71" fmla="*/ 754 h 893"/>
                <a:gd name="T72" fmla="*/ 560 w 916"/>
                <a:gd name="T73" fmla="*/ 757 h 893"/>
                <a:gd name="T74" fmla="*/ 463 w 916"/>
                <a:gd name="T75" fmla="*/ 888 h 893"/>
                <a:gd name="T76" fmla="*/ 449 w 916"/>
                <a:gd name="T77" fmla="*/ 888 h 893"/>
                <a:gd name="T78" fmla="*/ 350 w 916"/>
                <a:gd name="T79" fmla="*/ 751 h 893"/>
                <a:gd name="T80" fmla="*/ 350 w 916"/>
                <a:gd name="T81" fmla="*/ 751 h 893"/>
                <a:gd name="T82" fmla="*/ 458 w 916"/>
                <a:gd name="T83" fmla="*/ 230 h 893"/>
                <a:gd name="T84" fmla="*/ 242 w 916"/>
                <a:gd name="T85" fmla="*/ 446 h 893"/>
                <a:gd name="T86" fmla="*/ 458 w 916"/>
                <a:gd name="T87" fmla="*/ 663 h 893"/>
                <a:gd name="T88" fmla="*/ 674 w 916"/>
                <a:gd name="T89" fmla="*/ 446 h 893"/>
                <a:gd name="T90" fmla="*/ 458 w 916"/>
                <a:gd name="T91" fmla="*/ 23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6" h="893">
                  <a:moveTo>
                    <a:pt x="350" y="751"/>
                  </a:moveTo>
                  <a:cubicBezTo>
                    <a:pt x="184" y="808"/>
                    <a:pt x="184" y="808"/>
                    <a:pt x="184" y="808"/>
                  </a:cubicBezTo>
                  <a:cubicBezTo>
                    <a:pt x="178" y="810"/>
                    <a:pt x="171" y="805"/>
                    <a:pt x="172" y="799"/>
                  </a:cubicBezTo>
                  <a:cubicBezTo>
                    <a:pt x="176" y="643"/>
                    <a:pt x="176" y="643"/>
                    <a:pt x="176" y="643"/>
                  </a:cubicBezTo>
                  <a:cubicBezTo>
                    <a:pt x="176" y="639"/>
                    <a:pt x="174" y="635"/>
                    <a:pt x="169" y="634"/>
                  </a:cubicBezTo>
                  <a:cubicBezTo>
                    <a:pt x="9" y="590"/>
                    <a:pt x="9" y="590"/>
                    <a:pt x="9" y="590"/>
                  </a:cubicBezTo>
                  <a:cubicBezTo>
                    <a:pt x="2" y="588"/>
                    <a:pt x="0" y="580"/>
                    <a:pt x="4" y="575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10" y="451"/>
                    <a:pt x="110" y="446"/>
                    <a:pt x="107" y="442"/>
                  </a:cubicBezTo>
                  <a:cubicBezTo>
                    <a:pt x="4" y="317"/>
                    <a:pt x="4" y="317"/>
                    <a:pt x="4" y="317"/>
                  </a:cubicBezTo>
                  <a:cubicBezTo>
                    <a:pt x="0" y="312"/>
                    <a:pt x="2" y="304"/>
                    <a:pt x="9" y="303"/>
                  </a:cubicBezTo>
                  <a:cubicBezTo>
                    <a:pt x="169" y="261"/>
                    <a:pt x="169" y="261"/>
                    <a:pt x="169" y="261"/>
                  </a:cubicBezTo>
                  <a:cubicBezTo>
                    <a:pt x="173" y="260"/>
                    <a:pt x="176" y="256"/>
                    <a:pt x="176" y="252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88"/>
                    <a:pt x="178" y="84"/>
                    <a:pt x="184" y="86"/>
                  </a:cubicBezTo>
                  <a:cubicBezTo>
                    <a:pt x="344" y="140"/>
                    <a:pt x="344" y="140"/>
                    <a:pt x="344" y="140"/>
                  </a:cubicBezTo>
                  <a:cubicBezTo>
                    <a:pt x="348" y="141"/>
                    <a:pt x="352" y="140"/>
                    <a:pt x="354" y="137"/>
                  </a:cubicBezTo>
                  <a:cubicBezTo>
                    <a:pt x="449" y="6"/>
                    <a:pt x="449" y="6"/>
                    <a:pt x="449" y="6"/>
                  </a:cubicBezTo>
                  <a:cubicBezTo>
                    <a:pt x="452" y="1"/>
                    <a:pt x="460" y="0"/>
                    <a:pt x="463" y="5"/>
                  </a:cubicBezTo>
                  <a:cubicBezTo>
                    <a:pt x="560" y="137"/>
                    <a:pt x="560" y="137"/>
                    <a:pt x="560" y="137"/>
                  </a:cubicBezTo>
                  <a:cubicBezTo>
                    <a:pt x="563" y="140"/>
                    <a:pt x="567" y="141"/>
                    <a:pt x="571" y="140"/>
                  </a:cubicBezTo>
                  <a:cubicBezTo>
                    <a:pt x="731" y="86"/>
                    <a:pt x="731" y="86"/>
                    <a:pt x="731" y="86"/>
                  </a:cubicBezTo>
                  <a:cubicBezTo>
                    <a:pt x="738" y="84"/>
                    <a:pt x="744" y="89"/>
                    <a:pt x="744" y="95"/>
                  </a:cubicBezTo>
                  <a:cubicBezTo>
                    <a:pt x="738" y="252"/>
                    <a:pt x="738" y="252"/>
                    <a:pt x="738" y="252"/>
                  </a:cubicBezTo>
                  <a:cubicBezTo>
                    <a:pt x="737" y="256"/>
                    <a:pt x="740" y="260"/>
                    <a:pt x="744" y="261"/>
                  </a:cubicBezTo>
                  <a:cubicBezTo>
                    <a:pt x="907" y="303"/>
                    <a:pt x="907" y="303"/>
                    <a:pt x="907" y="303"/>
                  </a:cubicBezTo>
                  <a:cubicBezTo>
                    <a:pt x="914" y="304"/>
                    <a:pt x="916" y="312"/>
                    <a:pt x="912" y="317"/>
                  </a:cubicBezTo>
                  <a:cubicBezTo>
                    <a:pt x="808" y="442"/>
                    <a:pt x="808" y="442"/>
                    <a:pt x="808" y="442"/>
                  </a:cubicBezTo>
                  <a:cubicBezTo>
                    <a:pt x="805" y="446"/>
                    <a:pt x="805" y="451"/>
                    <a:pt x="808" y="454"/>
                  </a:cubicBezTo>
                  <a:cubicBezTo>
                    <a:pt x="912" y="575"/>
                    <a:pt x="912" y="575"/>
                    <a:pt x="912" y="575"/>
                  </a:cubicBezTo>
                  <a:cubicBezTo>
                    <a:pt x="916" y="580"/>
                    <a:pt x="914" y="588"/>
                    <a:pt x="907" y="590"/>
                  </a:cubicBezTo>
                  <a:cubicBezTo>
                    <a:pt x="744" y="634"/>
                    <a:pt x="744" y="634"/>
                    <a:pt x="744" y="634"/>
                  </a:cubicBezTo>
                  <a:cubicBezTo>
                    <a:pt x="740" y="635"/>
                    <a:pt x="737" y="639"/>
                    <a:pt x="738" y="643"/>
                  </a:cubicBezTo>
                  <a:cubicBezTo>
                    <a:pt x="744" y="799"/>
                    <a:pt x="744" y="799"/>
                    <a:pt x="744" y="799"/>
                  </a:cubicBezTo>
                  <a:cubicBezTo>
                    <a:pt x="744" y="805"/>
                    <a:pt x="738" y="810"/>
                    <a:pt x="731" y="808"/>
                  </a:cubicBezTo>
                  <a:cubicBezTo>
                    <a:pt x="571" y="754"/>
                    <a:pt x="571" y="754"/>
                    <a:pt x="571" y="754"/>
                  </a:cubicBezTo>
                  <a:cubicBezTo>
                    <a:pt x="567" y="752"/>
                    <a:pt x="563" y="754"/>
                    <a:pt x="560" y="757"/>
                  </a:cubicBezTo>
                  <a:cubicBezTo>
                    <a:pt x="463" y="888"/>
                    <a:pt x="463" y="888"/>
                    <a:pt x="463" y="888"/>
                  </a:cubicBezTo>
                  <a:cubicBezTo>
                    <a:pt x="460" y="893"/>
                    <a:pt x="452" y="893"/>
                    <a:pt x="449" y="888"/>
                  </a:cubicBezTo>
                  <a:cubicBezTo>
                    <a:pt x="350" y="751"/>
                    <a:pt x="350" y="751"/>
                    <a:pt x="350" y="751"/>
                  </a:cubicBezTo>
                  <a:cubicBezTo>
                    <a:pt x="350" y="751"/>
                    <a:pt x="350" y="751"/>
                    <a:pt x="350" y="751"/>
                  </a:cubicBezTo>
                  <a:close/>
                  <a:moveTo>
                    <a:pt x="458" y="230"/>
                  </a:moveTo>
                  <a:cubicBezTo>
                    <a:pt x="340" y="230"/>
                    <a:pt x="242" y="327"/>
                    <a:pt x="242" y="446"/>
                  </a:cubicBezTo>
                  <a:cubicBezTo>
                    <a:pt x="242" y="567"/>
                    <a:pt x="340" y="663"/>
                    <a:pt x="458" y="663"/>
                  </a:cubicBezTo>
                  <a:cubicBezTo>
                    <a:pt x="576" y="663"/>
                    <a:pt x="674" y="567"/>
                    <a:pt x="674" y="446"/>
                  </a:cubicBezTo>
                  <a:cubicBezTo>
                    <a:pt x="674" y="327"/>
                    <a:pt x="576" y="230"/>
                    <a:pt x="458" y="23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">
              <a:extLst>
                <a:ext uri="{FF2B5EF4-FFF2-40B4-BE49-F238E27FC236}">
                  <a16:creationId xmlns:a16="http://schemas.microsoft.com/office/drawing/2014/main" id="{B4808828-6676-E342-FB0F-55EF91D7D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7" y="412"/>
              <a:ext cx="2203" cy="3486"/>
            </a:xfrm>
            <a:custGeom>
              <a:avLst/>
              <a:gdLst>
                <a:gd name="T0" fmla="*/ 844 w 1176"/>
                <a:gd name="T1" fmla="*/ 1847 h 1859"/>
                <a:gd name="T2" fmla="*/ 588 w 1176"/>
                <a:gd name="T3" fmla="*/ 1660 h 1859"/>
                <a:gd name="T4" fmla="*/ 332 w 1176"/>
                <a:gd name="T5" fmla="*/ 1847 h 1859"/>
                <a:gd name="T6" fmla="*/ 433 w 1176"/>
                <a:gd name="T7" fmla="*/ 1019 h 1859"/>
                <a:gd name="T8" fmla="*/ 585 w 1176"/>
                <a:gd name="T9" fmla="*/ 1185 h 1859"/>
                <a:gd name="T10" fmla="*/ 638 w 1176"/>
                <a:gd name="T11" fmla="*/ 1159 h 1859"/>
                <a:gd name="T12" fmla="*/ 844 w 1176"/>
                <a:gd name="T13" fmla="*/ 1053 h 1859"/>
                <a:gd name="T14" fmla="*/ 726 w 1176"/>
                <a:gd name="T15" fmla="*/ 970 h 1859"/>
                <a:gd name="T16" fmla="*/ 950 w 1176"/>
                <a:gd name="T17" fmla="*/ 1036 h 1859"/>
                <a:gd name="T18" fmla="*/ 951 w 1176"/>
                <a:gd name="T19" fmla="*/ 820 h 1859"/>
                <a:gd name="T20" fmla="*/ 1174 w 1176"/>
                <a:gd name="T21" fmla="*/ 749 h 1859"/>
                <a:gd name="T22" fmla="*/ 1037 w 1176"/>
                <a:gd name="T23" fmla="*/ 574 h 1859"/>
                <a:gd name="T24" fmla="*/ 1174 w 1176"/>
                <a:gd name="T25" fmla="*/ 395 h 1859"/>
                <a:gd name="T26" fmla="*/ 951 w 1176"/>
                <a:gd name="T27" fmla="*/ 327 h 1859"/>
                <a:gd name="T28" fmla="*/ 950 w 1176"/>
                <a:gd name="T29" fmla="*/ 110 h 1859"/>
                <a:gd name="T30" fmla="*/ 726 w 1176"/>
                <a:gd name="T31" fmla="*/ 175 h 1859"/>
                <a:gd name="T32" fmla="*/ 585 w 1176"/>
                <a:gd name="T33" fmla="*/ 0 h 1859"/>
                <a:gd name="T34" fmla="*/ 568 w 1176"/>
                <a:gd name="T35" fmla="*/ 9 h 1859"/>
                <a:gd name="T36" fmla="*/ 245 w 1176"/>
                <a:gd name="T37" fmla="*/ 106 h 1859"/>
                <a:gd name="T38" fmla="*/ 216 w 1176"/>
                <a:gd name="T39" fmla="*/ 128 h 1859"/>
                <a:gd name="T40" fmla="*/ 17 w 1176"/>
                <a:gd name="T41" fmla="*/ 380 h 1859"/>
                <a:gd name="T42" fmla="*/ 6 w 1176"/>
                <a:gd name="T43" fmla="*/ 415 h 1859"/>
                <a:gd name="T44" fmla="*/ 6 w 1176"/>
                <a:gd name="T45" fmla="*/ 728 h 1859"/>
                <a:gd name="T46" fmla="*/ 17 w 1176"/>
                <a:gd name="T47" fmla="*/ 763 h 1859"/>
                <a:gd name="T48" fmla="*/ 216 w 1176"/>
                <a:gd name="T49" fmla="*/ 1018 h 1859"/>
                <a:gd name="T50" fmla="*/ 245 w 1176"/>
                <a:gd name="T51" fmla="*/ 1039 h 1859"/>
                <a:gd name="T52" fmla="*/ 568 w 1176"/>
                <a:gd name="T53" fmla="*/ 1137 h 1859"/>
                <a:gd name="T54" fmla="*/ 585 w 1176"/>
                <a:gd name="T55" fmla="*/ 1146 h 1859"/>
                <a:gd name="T56" fmla="*/ 449 w 1176"/>
                <a:gd name="T57" fmla="*/ 924 h 1859"/>
                <a:gd name="T58" fmla="*/ 266 w 1176"/>
                <a:gd name="T59" fmla="*/ 804 h 1859"/>
                <a:gd name="T60" fmla="*/ 62 w 1176"/>
                <a:gd name="T61" fmla="*/ 730 h 1859"/>
                <a:gd name="T62" fmla="*/ 182 w 1176"/>
                <a:gd name="T63" fmla="*/ 560 h 1859"/>
                <a:gd name="T64" fmla="*/ 250 w 1176"/>
                <a:gd name="T65" fmla="*/ 365 h 1859"/>
                <a:gd name="T66" fmla="*/ 261 w 1176"/>
                <a:gd name="T67" fmla="*/ 158 h 1859"/>
                <a:gd name="T68" fmla="*/ 474 w 1176"/>
                <a:gd name="T69" fmla="*/ 214 h 1859"/>
                <a:gd name="T70" fmla="*/ 700 w 1176"/>
                <a:gd name="T71" fmla="*/ 214 h 1859"/>
                <a:gd name="T72" fmla="*/ 914 w 1176"/>
                <a:gd name="T73" fmla="*/ 158 h 1859"/>
                <a:gd name="T74" fmla="*/ 923 w 1176"/>
                <a:gd name="T75" fmla="*/ 365 h 1859"/>
                <a:gd name="T76" fmla="*/ 992 w 1176"/>
                <a:gd name="T77" fmla="*/ 560 h 1859"/>
                <a:gd name="T78" fmla="*/ 1114 w 1176"/>
                <a:gd name="T79" fmla="*/ 730 h 1859"/>
                <a:gd name="T80" fmla="*/ 907 w 1176"/>
                <a:gd name="T81" fmla="*/ 805 h 1859"/>
                <a:gd name="T82" fmla="*/ 724 w 1176"/>
                <a:gd name="T83" fmla="*/ 924 h 1859"/>
                <a:gd name="T84" fmla="*/ 586 w 1176"/>
                <a:gd name="T85" fmla="*/ 1086 h 1859"/>
                <a:gd name="T86" fmla="*/ 456 w 1176"/>
                <a:gd name="T87" fmla="*/ 922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6" h="1859">
                  <a:moveTo>
                    <a:pt x="844" y="1053"/>
                  </a:moveTo>
                  <a:cubicBezTo>
                    <a:pt x="844" y="1847"/>
                    <a:pt x="844" y="1847"/>
                    <a:pt x="844" y="1847"/>
                  </a:cubicBezTo>
                  <a:cubicBezTo>
                    <a:pt x="844" y="1855"/>
                    <a:pt x="835" y="1859"/>
                    <a:pt x="829" y="1854"/>
                  </a:cubicBezTo>
                  <a:cubicBezTo>
                    <a:pt x="588" y="1660"/>
                    <a:pt x="588" y="1660"/>
                    <a:pt x="588" y="1660"/>
                  </a:cubicBezTo>
                  <a:cubicBezTo>
                    <a:pt x="347" y="1854"/>
                    <a:pt x="347" y="1854"/>
                    <a:pt x="347" y="1854"/>
                  </a:cubicBezTo>
                  <a:cubicBezTo>
                    <a:pt x="341" y="1859"/>
                    <a:pt x="332" y="1855"/>
                    <a:pt x="332" y="1847"/>
                  </a:cubicBezTo>
                  <a:cubicBezTo>
                    <a:pt x="332" y="1053"/>
                    <a:pt x="332" y="1053"/>
                    <a:pt x="332" y="1053"/>
                  </a:cubicBezTo>
                  <a:cubicBezTo>
                    <a:pt x="433" y="1019"/>
                    <a:pt x="433" y="1019"/>
                    <a:pt x="433" y="1019"/>
                  </a:cubicBezTo>
                  <a:cubicBezTo>
                    <a:pt x="533" y="1158"/>
                    <a:pt x="533" y="1158"/>
                    <a:pt x="533" y="1158"/>
                  </a:cubicBezTo>
                  <a:cubicBezTo>
                    <a:pt x="545" y="1175"/>
                    <a:pt x="564" y="1185"/>
                    <a:pt x="585" y="1185"/>
                  </a:cubicBezTo>
                  <a:cubicBezTo>
                    <a:pt x="585" y="1185"/>
                    <a:pt x="585" y="1185"/>
                    <a:pt x="585" y="1185"/>
                  </a:cubicBezTo>
                  <a:cubicBezTo>
                    <a:pt x="606" y="1185"/>
                    <a:pt x="625" y="1175"/>
                    <a:pt x="638" y="1159"/>
                  </a:cubicBezTo>
                  <a:cubicBezTo>
                    <a:pt x="741" y="1019"/>
                    <a:pt x="741" y="1019"/>
                    <a:pt x="741" y="1019"/>
                  </a:cubicBezTo>
                  <a:lnTo>
                    <a:pt x="844" y="1053"/>
                  </a:lnTo>
                  <a:close/>
                  <a:moveTo>
                    <a:pt x="603" y="1137"/>
                  </a:moveTo>
                  <a:cubicBezTo>
                    <a:pt x="726" y="970"/>
                    <a:pt x="726" y="970"/>
                    <a:pt x="726" y="970"/>
                  </a:cubicBezTo>
                  <a:cubicBezTo>
                    <a:pt x="930" y="1039"/>
                    <a:pt x="930" y="1039"/>
                    <a:pt x="930" y="1039"/>
                  </a:cubicBezTo>
                  <a:cubicBezTo>
                    <a:pt x="937" y="1042"/>
                    <a:pt x="944" y="1040"/>
                    <a:pt x="950" y="1036"/>
                  </a:cubicBezTo>
                  <a:cubicBezTo>
                    <a:pt x="956" y="1032"/>
                    <a:pt x="959" y="1025"/>
                    <a:pt x="959" y="1018"/>
                  </a:cubicBezTo>
                  <a:cubicBezTo>
                    <a:pt x="951" y="820"/>
                    <a:pt x="951" y="820"/>
                    <a:pt x="951" y="820"/>
                  </a:cubicBezTo>
                  <a:cubicBezTo>
                    <a:pt x="1159" y="763"/>
                    <a:pt x="1159" y="763"/>
                    <a:pt x="1159" y="763"/>
                  </a:cubicBezTo>
                  <a:cubicBezTo>
                    <a:pt x="1166" y="761"/>
                    <a:pt x="1172" y="756"/>
                    <a:pt x="1174" y="749"/>
                  </a:cubicBezTo>
                  <a:cubicBezTo>
                    <a:pt x="1176" y="741"/>
                    <a:pt x="1175" y="734"/>
                    <a:pt x="1170" y="728"/>
                  </a:cubicBezTo>
                  <a:cubicBezTo>
                    <a:pt x="1037" y="574"/>
                    <a:pt x="1037" y="574"/>
                    <a:pt x="1037" y="574"/>
                  </a:cubicBezTo>
                  <a:cubicBezTo>
                    <a:pt x="1170" y="416"/>
                    <a:pt x="1170" y="416"/>
                    <a:pt x="1170" y="416"/>
                  </a:cubicBezTo>
                  <a:cubicBezTo>
                    <a:pt x="1175" y="410"/>
                    <a:pt x="1176" y="402"/>
                    <a:pt x="1174" y="395"/>
                  </a:cubicBezTo>
                  <a:cubicBezTo>
                    <a:pt x="1172" y="387"/>
                    <a:pt x="1166" y="382"/>
                    <a:pt x="1159" y="380"/>
                  </a:cubicBezTo>
                  <a:cubicBezTo>
                    <a:pt x="951" y="327"/>
                    <a:pt x="951" y="327"/>
                    <a:pt x="951" y="327"/>
                  </a:cubicBezTo>
                  <a:cubicBezTo>
                    <a:pt x="959" y="128"/>
                    <a:pt x="959" y="128"/>
                    <a:pt x="959" y="128"/>
                  </a:cubicBezTo>
                  <a:cubicBezTo>
                    <a:pt x="959" y="121"/>
                    <a:pt x="956" y="114"/>
                    <a:pt x="950" y="110"/>
                  </a:cubicBezTo>
                  <a:cubicBezTo>
                    <a:pt x="944" y="105"/>
                    <a:pt x="937" y="104"/>
                    <a:pt x="930" y="106"/>
                  </a:cubicBezTo>
                  <a:cubicBezTo>
                    <a:pt x="726" y="175"/>
                    <a:pt x="726" y="175"/>
                    <a:pt x="726" y="175"/>
                  </a:cubicBezTo>
                  <a:cubicBezTo>
                    <a:pt x="603" y="9"/>
                    <a:pt x="603" y="9"/>
                    <a:pt x="603" y="9"/>
                  </a:cubicBezTo>
                  <a:cubicBezTo>
                    <a:pt x="599" y="3"/>
                    <a:pt x="592" y="0"/>
                    <a:pt x="585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8" y="0"/>
                    <a:pt x="572" y="3"/>
                    <a:pt x="568" y="9"/>
                  </a:cubicBezTo>
                  <a:cubicBezTo>
                    <a:pt x="448" y="175"/>
                    <a:pt x="448" y="175"/>
                    <a:pt x="448" y="175"/>
                  </a:cubicBezTo>
                  <a:cubicBezTo>
                    <a:pt x="245" y="106"/>
                    <a:pt x="245" y="106"/>
                    <a:pt x="245" y="106"/>
                  </a:cubicBezTo>
                  <a:cubicBezTo>
                    <a:pt x="238" y="104"/>
                    <a:pt x="231" y="105"/>
                    <a:pt x="225" y="110"/>
                  </a:cubicBezTo>
                  <a:cubicBezTo>
                    <a:pt x="219" y="114"/>
                    <a:pt x="216" y="121"/>
                    <a:pt x="216" y="128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17" y="380"/>
                    <a:pt x="17" y="380"/>
                    <a:pt x="17" y="380"/>
                  </a:cubicBezTo>
                  <a:cubicBezTo>
                    <a:pt x="10" y="382"/>
                    <a:pt x="4" y="387"/>
                    <a:pt x="2" y="395"/>
                  </a:cubicBezTo>
                  <a:cubicBezTo>
                    <a:pt x="0" y="402"/>
                    <a:pt x="1" y="410"/>
                    <a:pt x="6" y="415"/>
                  </a:cubicBezTo>
                  <a:cubicBezTo>
                    <a:pt x="137" y="574"/>
                    <a:pt x="137" y="574"/>
                    <a:pt x="137" y="574"/>
                  </a:cubicBezTo>
                  <a:cubicBezTo>
                    <a:pt x="6" y="728"/>
                    <a:pt x="6" y="728"/>
                    <a:pt x="6" y="728"/>
                  </a:cubicBezTo>
                  <a:cubicBezTo>
                    <a:pt x="1" y="734"/>
                    <a:pt x="0" y="742"/>
                    <a:pt x="2" y="749"/>
                  </a:cubicBezTo>
                  <a:cubicBezTo>
                    <a:pt x="4" y="756"/>
                    <a:pt x="10" y="761"/>
                    <a:pt x="17" y="763"/>
                  </a:cubicBezTo>
                  <a:cubicBezTo>
                    <a:pt x="222" y="820"/>
                    <a:pt x="222" y="820"/>
                    <a:pt x="222" y="820"/>
                  </a:cubicBezTo>
                  <a:cubicBezTo>
                    <a:pt x="216" y="1018"/>
                    <a:pt x="216" y="1018"/>
                    <a:pt x="216" y="1018"/>
                  </a:cubicBezTo>
                  <a:cubicBezTo>
                    <a:pt x="216" y="1025"/>
                    <a:pt x="219" y="1032"/>
                    <a:pt x="225" y="1036"/>
                  </a:cubicBezTo>
                  <a:cubicBezTo>
                    <a:pt x="231" y="1040"/>
                    <a:pt x="238" y="1042"/>
                    <a:pt x="245" y="1039"/>
                  </a:cubicBezTo>
                  <a:cubicBezTo>
                    <a:pt x="448" y="971"/>
                    <a:pt x="448" y="971"/>
                    <a:pt x="448" y="971"/>
                  </a:cubicBezTo>
                  <a:cubicBezTo>
                    <a:pt x="568" y="1137"/>
                    <a:pt x="568" y="1137"/>
                    <a:pt x="568" y="1137"/>
                  </a:cubicBezTo>
                  <a:cubicBezTo>
                    <a:pt x="572" y="1142"/>
                    <a:pt x="578" y="1146"/>
                    <a:pt x="585" y="1146"/>
                  </a:cubicBezTo>
                  <a:cubicBezTo>
                    <a:pt x="585" y="1146"/>
                    <a:pt x="585" y="1146"/>
                    <a:pt x="585" y="1146"/>
                  </a:cubicBezTo>
                  <a:cubicBezTo>
                    <a:pt x="592" y="1146"/>
                    <a:pt x="599" y="1142"/>
                    <a:pt x="603" y="1137"/>
                  </a:cubicBezTo>
                  <a:close/>
                  <a:moveTo>
                    <a:pt x="449" y="924"/>
                  </a:moveTo>
                  <a:cubicBezTo>
                    <a:pt x="261" y="987"/>
                    <a:pt x="261" y="987"/>
                    <a:pt x="261" y="987"/>
                  </a:cubicBezTo>
                  <a:cubicBezTo>
                    <a:pt x="266" y="804"/>
                    <a:pt x="266" y="804"/>
                    <a:pt x="266" y="804"/>
                  </a:cubicBezTo>
                  <a:cubicBezTo>
                    <a:pt x="267" y="794"/>
                    <a:pt x="260" y="785"/>
                    <a:pt x="250" y="783"/>
                  </a:cubicBezTo>
                  <a:cubicBezTo>
                    <a:pt x="62" y="730"/>
                    <a:pt x="62" y="730"/>
                    <a:pt x="62" y="730"/>
                  </a:cubicBezTo>
                  <a:cubicBezTo>
                    <a:pt x="182" y="589"/>
                    <a:pt x="182" y="589"/>
                    <a:pt x="182" y="589"/>
                  </a:cubicBezTo>
                  <a:cubicBezTo>
                    <a:pt x="189" y="581"/>
                    <a:pt x="189" y="569"/>
                    <a:pt x="182" y="560"/>
                  </a:cubicBezTo>
                  <a:cubicBezTo>
                    <a:pt x="62" y="414"/>
                    <a:pt x="62" y="414"/>
                    <a:pt x="62" y="414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60" y="363"/>
                    <a:pt x="267" y="354"/>
                    <a:pt x="266" y="343"/>
                  </a:cubicBezTo>
                  <a:cubicBezTo>
                    <a:pt x="261" y="158"/>
                    <a:pt x="261" y="158"/>
                    <a:pt x="261" y="158"/>
                  </a:cubicBezTo>
                  <a:cubicBezTo>
                    <a:pt x="449" y="222"/>
                    <a:pt x="449" y="222"/>
                    <a:pt x="449" y="222"/>
                  </a:cubicBezTo>
                  <a:cubicBezTo>
                    <a:pt x="459" y="225"/>
                    <a:pt x="469" y="222"/>
                    <a:pt x="474" y="214"/>
                  </a:cubicBezTo>
                  <a:cubicBezTo>
                    <a:pt x="586" y="59"/>
                    <a:pt x="586" y="59"/>
                    <a:pt x="586" y="59"/>
                  </a:cubicBezTo>
                  <a:cubicBezTo>
                    <a:pt x="700" y="214"/>
                    <a:pt x="700" y="214"/>
                    <a:pt x="700" y="214"/>
                  </a:cubicBezTo>
                  <a:cubicBezTo>
                    <a:pt x="705" y="222"/>
                    <a:pt x="715" y="225"/>
                    <a:pt x="724" y="222"/>
                  </a:cubicBezTo>
                  <a:cubicBezTo>
                    <a:pt x="914" y="158"/>
                    <a:pt x="914" y="158"/>
                    <a:pt x="914" y="158"/>
                  </a:cubicBezTo>
                  <a:cubicBezTo>
                    <a:pt x="907" y="343"/>
                    <a:pt x="907" y="343"/>
                    <a:pt x="907" y="343"/>
                  </a:cubicBezTo>
                  <a:cubicBezTo>
                    <a:pt x="906" y="354"/>
                    <a:pt x="913" y="363"/>
                    <a:pt x="923" y="365"/>
                  </a:cubicBezTo>
                  <a:cubicBezTo>
                    <a:pt x="1114" y="414"/>
                    <a:pt x="1114" y="414"/>
                    <a:pt x="1114" y="414"/>
                  </a:cubicBezTo>
                  <a:cubicBezTo>
                    <a:pt x="992" y="560"/>
                    <a:pt x="992" y="560"/>
                    <a:pt x="992" y="560"/>
                  </a:cubicBezTo>
                  <a:cubicBezTo>
                    <a:pt x="985" y="569"/>
                    <a:pt x="985" y="581"/>
                    <a:pt x="992" y="589"/>
                  </a:cubicBezTo>
                  <a:cubicBezTo>
                    <a:pt x="1114" y="730"/>
                    <a:pt x="1114" y="730"/>
                    <a:pt x="1114" y="730"/>
                  </a:cubicBezTo>
                  <a:cubicBezTo>
                    <a:pt x="923" y="783"/>
                    <a:pt x="923" y="783"/>
                    <a:pt x="923" y="783"/>
                  </a:cubicBezTo>
                  <a:cubicBezTo>
                    <a:pt x="913" y="785"/>
                    <a:pt x="906" y="794"/>
                    <a:pt x="907" y="805"/>
                  </a:cubicBezTo>
                  <a:cubicBezTo>
                    <a:pt x="914" y="987"/>
                    <a:pt x="914" y="987"/>
                    <a:pt x="914" y="987"/>
                  </a:cubicBezTo>
                  <a:cubicBezTo>
                    <a:pt x="724" y="924"/>
                    <a:pt x="724" y="924"/>
                    <a:pt x="724" y="924"/>
                  </a:cubicBezTo>
                  <a:cubicBezTo>
                    <a:pt x="715" y="921"/>
                    <a:pt x="705" y="924"/>
                    <a:pt x="700" y="931"/>
                  </a:cubicBezTo>
                  <a:cubicBezTo>
                    <a:pt x="586" y="1086"/>
                    <a:pt x="586" y="1086"/>
                    <a:pt x="586" y="1086"/>
                  </a:cubicBezTo>
                  <a:cubicBezTo>
                    <a:pt x="474" y="932"/>
                    <a:pt x="474" y="932"/>
                    <a:pt x="474" y="932"/>
                  </a:cubicBezTo>
                  <a:cubicBezTo>
                    <a:pt x="470" y="926"/>
                    <a:pt x="463" y="922"/>
                    <a:pt x="456" y="922"/>
                  </a:cubicBezTo>
                  <a:cubicBezTo>
                    <a:pt x="454" y="922"/>
                    <a:pt x="452" y="923"/>
                    <a:pt x="449" y="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F5F416-C74C-7B43-615E-FA02C87BCBCC}"/>
              </a:ext>
            </a:extLst>
          </p:cNvPr>
          <p:cNvSpPr/>
          <p:nvPr/>
        </p:nvSpPr>
        <p:spPr>
          <a:xfrm>
            <a:off x="1728279" y="2276705"/>
            <a:ext cx="1232052" cy="152980"/>
          </a:xfrm>
          <a:prstGeom prst="roundRect">
            <a:avLst/>
          </a:prstGeom>
          <a:solidFill>
            <a:srgbClr val="FFFFFF"/>
          </a:solidFill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>
                <a:solidFill>
                  <a:srgbClr val="FFFFFF"/>
                </a:solidFill>
              </a:rPr>
              <a:t>Tranche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9A572A-A3E2-626C-B210-3CBBFB22B1F8}"/>
              </a:ext>
            </a:extLst>
          </p:cNvPr>
          <p:cNvSpPr/>
          <p:nvPr/>
        </p:nvSpPr>
        <p:spPr>
          <a:xfrm>
            <a:off x="1766167" y="2291178"/>
            <a:ext cx="586961" cy="133745"/>
          </a:xfrm>
          <a:prstGeom prst="roundRect">
            <a:avLst/>
          </a:prstGeom>
          <a:solidFill>
            <a:srgbClr val="92D050"/>
          </a:solidFill>
          <a:ln w="9525" cap="rnd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>
                <a:solidFill>
                  <a:srgbClr val="FFFFFF"/>
                </a:solidFill>
              </a:rPr>
              <a:t>Selected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E32AF3-CF93-8802-9FA0-97060DCFD93E}"/>
              </a:ext>
            </a:extLst>
          </p:cNvPr>
          <p:cNvSpPr/>
          <p:nvPr/>
        </p:nvSpPr>
        <p:spPr>
          <a:xfrm>
            <a:off x="2418881" y="2291178"/>
            <a:ext cx="540900" cy="133745"/>
          </a:xfrm>
          <a:prstGeom prst="roundRect">
            <a:avLst/>
          </a:prstGeom>
          <a:solidFill>
            <a:srgbClr val="67748B"/>
          </a:solidFill>
          <a:ln w="9525" cap="rnd" cmpd="sng" algn="ctr">
            <a:solidFill>
              <a:srgbClr val="66748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>
                <a:solidFill>
                  <a:srgbClr val="FFFFFF"/>
                </a:solidFill>
              </a:rPr>
              <a:t>Tranche 2</a:t>
            </a:r>
          </a:p>
        </p:txBody>
      </p:sp>
    </p:spTree>
    <p:extLst>
      <p:ext uri="{BB962C8B-B14F-4D97-AF65-F5344CB8AC3E}">
        <p14:creationId xmlns:p14="http://schemas.microsoft.com/office/powerpoint/2010/main" val="5143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D243604-B312-99D4-BC2E-B5CCB1A96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8607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84" imgH="486" progId="TCLayout.ActiveDocument.1">
                  <p:embed/>
                </p:oleObj>
              </mc:Choice>
              <mc:Fallback>
                <p:oleObj name="think-cell Slide" r:id="rId5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243604-B312-99D4-BC2E-B5CCB1A96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F89B12-6263-6583-0929-B5BAB6F1437D}"/>
              </a:ext>
            </a:extLst>
          </p:cNvPr>
          <p:cNvSpPr/>
          <p:nvPr/>
        </p:nvSpPr>
        <p:spPr>
          <a:xfrm flipH="1">
            <a:off x="630000" y="1890051"/>
            <a:ext cx="146938" cy="131987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3E7B681-758F-986C-A50F-9BA3D5EA6296}"/>
              </a:ext>
            </a:extLst>
          </p:cNvPr>
          <p:cNvSpPr/>
          <p:nvPr/>
        </p:nvSpPr>
        <p:spPr>
          <a:xfrm>
            <a:off x="5320609" y="1890051"/>
            <a:ext cx="146938" cy="131987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37151A9-2E7D-F14C-907D-261969792A97}"/>
              </a:ext>
            </a:extLst>
          </p:cNvPr>
          <p:cNvSpPr/>
          <p:nvPr/>
        </p:nvSpPr>
        <p:spPr>
          <a:xfrm>
            <a:off x="11416412" y="1890051"/>
            <a:ext cx="146938" cy="131987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B787C7B-1503-56B6-00E5-14179528D621}"/>
              </a:ext>
            </a:extLst>
          </p:cNvPr>
          <p:cNvSpPr/>
          <p:nvPr/>
        </p:nvSpPr>
        <p:spPr>
          <a:xfrm flipH="1">
            <a:off x="5872899" y="1890051"/>
            <a:ext cx="146938" cy="131987"/>
          </a:xfrm>
          <a:prstGeom prst="rtTriangle">
            <a:avLst/>
          </a:prstGeom>
          <a:solidFill>
            <a:schemeClr val="accent1"/>
          </a:solidFill>
          <a:ln w="9525" cap="rnd" cmpd="sng" algn="ctr">
            <a:solidFill>
              <a:srgbClr val="0D2E5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574988-920F-4596-CAAF-E6A026A6B9E5}"/>
              </a:ext>
            </a:extLst>
          </p:cNvPr>
          <p:cNvSpPr txBox="1"/>
          <p:nvPr/>
        </p:nvSpPr>
        <p:spPr>
          <a:xfrm>
            <a:off x="766970" y="1646209"/>
            <a:ext cx="4563608" cy="375829"/>
          </a:xfrm>
          <a:prstGeom prst="round2SameRect">
            <a:avLst>
              <a:gd name="adj1" fmla="val 17031"/>
              <a:gd name="adj2" fmla="val 0"/>
            </a:avLst>
          </a:prstGeom>
          <a:solidFill>
            <a:schemeClr val="tx2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Map of Tranche-2 </a:t>
            </a:r>
            <a:r>
              <a:rPr lang="en-US" err="1">
                <a:solidFill>
                  <a:srgbClr val="FFFFFF"/>
                </a:solidFill>
              </a:rPr>
              <a:t>CBG</a:t>
            </a:r>
            <a:r>
              <a:rPr lang="en-US">
                <a:solidFill>
                  <a:srgbClr val="FFFFFF"/>
                </a:solidFill>
              </a:rPr>
              <a:t> 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F19559-78A0-AB8B-89BC-ACBD6F498E99}"/>
              </a:ext>
            </a:extLst>
          </p:cNvPr>
          <p:cNvSpPr txBox="1"/>
          <p:nvPr/>
        </p:nvSpPr>
        <p:spPr>
          <a:xfrm flipV="1">
            <a:off x="754666" y="2235663"/>
            <a:ext cx="4588216" cy="3777397"/>
          </a:xfrm>
          <a:prstGeom prst="round2SameRect">
            <a:avLst>
              <a:gd name="adj1" fmla="val 1666"/>
              <a:gd name="adj2" fmla="val 0"/>
            </a:avLst>
          </a:prstGeom>
          <a:solidFill>
            <a:schemeClr val="tx2"/>
          </a:solidFill>
          <a:ln w="9525" cap="rnd">
            <a:solidFill>
              <a:srgbClr val="1A5BA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10B2A-F5FB-06CB-78E5-0CBAE3D6CC9D}"/>
              </a:ext>
            </a:extLst>
          </p:cNvPr>
          <p:cNvSpPr txBox="1"/>
          <p:nvPr/>
        </p:nvSpPr>
        <p:spPr>
          <a:xfrm flipV="1">
            <a:off x="630001" y="2022036"/>
            <a:ext cx="4837546" cy="3953320"/>
          </a:xfrm>
          <a:prstGeom prst="round2SameRect">
            <a:avLst>
              <a:gd name="adj1" fmla="val 1666"/>
              <a:gd name="adj2" fmla="val 0"/>
            </a:avLst>
          </a:prstGeom>
          <a:solidFill>
            <a:srgbClr val="FFFFFF"/>
          </a:solidFill>
          <a:ln w="9525" cap="rnd">
            <a:solidFill>
              <a:srgbClr val="1A5BA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1B2AEA-0046-C91F-C34B-FBFC951F636C}"/>
              </a:ext>
            </a:extLst>
          </p:cNvPr>
          <p:cNvSpPr txBox="1"/>
          <p:nvPr/>
        </p:nvSpPr>
        <p:spPr>
          <a:xfrm flipV="1">
            <a:off x="6082407" y="2235663"/>
            <a:ext cx="5271438" cy="3777397"/>
          </a:xfrm>
          <a:prstGeom prst="round2SameRect">
            <a:avLst>
              <a:gd name="adj1" fmla="val 1680"/>
              <a:gd name="adj2" fmla="val 0"/>
            </a:avLst>
          </a:prstGeom>
          <a:solidFill>
            <a:schemeClr val="tx2"/>
          </a:solidFill>
          <a:ln w="9525" cap="rnd">
            <a:solidFill>
              <a:srgbClr val="1A5BA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351C80-930F-F8B6-A3EA-B2F7B5CD6F88}"/>
              </a:ext>
            </a:extLst>
          </p:cNvPr>
          <p:cNvSpPr txBox="1"/>
          <p:nvPr/>
        </p:nvSpPr>
        <p:spPr>
          <a:xfrm flipV="1">
            <a:off x="5872899" y="2022036"/>
            <a:ext cx="5690452" cy="3953320"/>
          </a:xfrm>
          <a:prstGeom prst="round2SameRect">
            <a:avLst>
              <a:gd name="adj1" fmla="val 1708"/>
              <a:gd name="adj2" fmla="val 0"/>
            </a:avLst>
          </a:prstGeom>
          <a:solidFill>
            <a:srgbClr val="FFFFFF"/>
          </a:solidFill>
          <a:ln w="9525" cap="rnd">
            <a:solidFill>
              <a:srgbClr val="1A5BA7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4D1995-20D6-7908-A5CB-29F20716F2F6}"/>
              </a:ext>
            </a:extLst>
          </p:cNvPr>
          <p:cNvSpPr txBox="1"/>
          <p:nvPr/>
        </p:nvSpPr>
        <p:spPr>
          <a:xfrm>
            <a:off x="6014583" y="1646209"/>
            <a:ext cx="5407085" cy="375829"/>
          </a:xfrm>
          <a:prstGeom prst="round2SameRect">
            <a:avLst>
              <a:gd name="adj1" fmla="val 17031"/>
              <a:gd name="adj2" fmla="val 0"/>
            </a:avLst>
          </a:prstGeom>
          <a:solidFill>
            <a:schemeClr val="tx2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err="1">
                <a:solidFill>
                  <a:srgbClr val="FFFFFF"/>
                </a:solidFill>
              </a:rPr>
              <a:t>CBG</a:t>
            </a:r>
            <a:r>
              <a:rPr lang="en-US">
                <a:solidFill>
                  <a:srgbClr val="FFFFFF"/>
                </a:solidFill>
              </a:rPr>
              <a:t> statuses following Tranche-2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04FFE-062A-D2A1-3C87-83DC74BE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622300"/>
            <a:ext cx="10933112" cy="664797"/>
          </a:xfrm>
        </p:spPr>
        <p:txBody>
          <a:bodyPr vert="horz"/>
          <a:lstStyle/>
          <a:p>
            <a:r>
              <a:rPr lang="en-US"/>
              <a:t>Once in the applicant portal, applicants will also be able to see a map displaying each </a:t>
            </a:r>
            <a:r>
              <a:rPr lang="en-US" err="1"/>
              <a:t>CBG's</a:t>
            </a:r>
            <a:r>
              <a:rPr lang="en-US"/>
              <a:t> availability as a result of Tranche-2 adjudication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AD0863-8733-E755-20F2-21B88CAC49BF}"/>
              </a:ext>
            </a:extLst>
          </p:cNvPr>
          <p:cNvSpPr txBox="1"/>
          <p:nvPr/>
        </p:nvSpPr>
        <p:spPr>
          <a:xfrm>
            <a:off x="6023728" y="4303754"/>
            <a:ext cx="5420632" cy="49244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20040" lvl="1" indent="-219456">
              <a:buClr>
                <a:srgbClr val="1A5BA7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Available</a:t>
            </a:r>
          </a:p>
          <a:p>
            <a:pPr marL="648970" lvl="2" indent="-219075">
              <a:buClr>
                <a:srgbClr val="1A5BA7"/>
              </a:buClr>
              <a:buFont typeface="Arial" panose="020B0604020202020204" pitchFamily="34" charset="0"/>
              <a:buChar char="–"/>
            </a:pP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CBGs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that will be available for bidding in Tranche-3</a:t>
            </a: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EF4C1B-8C82-F165-F764-DE6D29AC32B4}"/>
              </a:ext>
            </a:extLst>
          </p:cNvPr>
          <p:cNvSpPr/>
          <p:nvPr/>
        </p:nvSpPr>
        <p:spPr>
          <a:xfrm>
            <a:off x="5991280" y="4353923"/>
            <a:ext cx="233079" cy="145326"/>
          </a:xfrm>
          <a:prstGeom prst="roundRect">
            <a:avLst/>
          </a:prstGeom>
          <a:solidFill>
            <a:srgbClr val="79C422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AA63A3-5C4B-62E0-EF3E-BFA4372327E7}"/>
              </a:ext>
            </a:extLst>
          </p:cNvPr>
          <p:cNvSpPr txBox="1"/>
          <p:nvPr/>
        </p:nvSpPr>
        <p:spPr>
          <a:xfrm>
            <a:off x="6023728" y="4991427"/>
            <a:ext cx="5420632" cy="7386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0040" lvl="1" indent="-219456">
              <a:buClr>
                <a:srgbClr val="1A5BA7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Ineligible</a:t>
            </a:r>
          </a:p>
          <a:p>
            <a:pPr marL="649224" lvl="2" indent="-219456">
              <a:buClr>
                <a:srgbClr val="1A5BA7"/>
              </a:buClr>
              <a:buFont typeface="Arial" panose="020B0604020202020204" pitchFamily="34" charset="0"/>
              <a:buChar char="–"/>
            </a:pPr>
            <a:r>
              <a:rPr lang="en-US" sz="1600" err="1">
                <a:solidFill>
                  <a:srgbClr val="000000"/>
                </a:solidFill>
              </a:rPr>
              <a:t>CBGs</a:t>
            </a:r>
            <a:r>
              <a:rPr lang="en-US" sz="1600">
                <a:solidFill>
                  <a:srgbClr val="000000"/>
                </a:solidFill>
              </a:rPr>
              <a:t> that contain 100% served locations and are unavailable for bidding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F5DB4D3-FD3E-961A-9F41-653C068A2102}"/>
              </a:ext>
            </a:extLst>
          </p:cNvPr>
          <p:cNvSpPr/>
          <p:nvPr/>
        </p:nvSpPr>
        <p:spPr>
          <a:xfrm>
            <a:off x="5991280" y="5039052"/>
            <a:ext cx="233079" cy="145326"/>
          </a:xfrm>
          <a:prstGeom prst="roundRect">
            <a:avLst/>
          </a:prstGeom>
          <a:solidFill>
            <a:srgbClr val="A0ABBB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11905B-A9A6-0CCA-B46C-F529695794F6}"/>
              </a:ext>
            </a:extLst>
          </p:cNvPr>
          <p:cNvSpPr txBox="1"/>
          <p:nvPr/>
        </p:nvSpPr>
        <p:spPr>
          <a:xfrm>
            <a:off x="6023728" y="2189745"/>
            <a:ext cx="5420632" cy="7386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20040" lvl="1" indent="-219456">
              <a:buClr>
                <a:srgbClr val="1A5BA7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sym typeface="Trebuchet MS" panose="020B0603020202020204" pitchFamily="34" charset="0"/>
              </a:rPr>
              <a:t>Preliminarily Selected (unavailable)</a:t>
            </a:r>
          </a:p>
          <a:p>
            <a:pPr marL="649224" lvl="2" indent="-219456">
              <a:buClr>
                <a:srgbClr val="1A5BA7"/>
              </a:buClr>
              <a:buFont typeface="Arial" panose="020B0604020202020204" pitchFamily="34" charset="0"/>
              <a:buChar char="–"/>
            </a:pPr>
            <a:r>
              <a:rPr lang="en-US" sz="1600" err="1">
                <a:solidFill>
                  <a:srgbClr val="000000"/>
                </a:solidFill>
                <a:sym typeface="Trebuchet MS" panose="020B0603020202020204" pitchFamily="34" charset="0"/>
              </a:rPr>
              <a:t>CBGs</a:t>
            </a:r>
            <a:r>
              <a:rPr lang="en-US" sz="1600">
                <a:solidFill>
                  <a:srgbClr val="000000"/>
                </a:solidFill>
                <a:sym typeface="Trebuchet MS" panose="020B0603020202020204" pitchFamily="34" charset="0"/>
              </a:rPr>
              <a:t> that were preliminarily selected in T1 or T2 and are no longer available for bidding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68FE0A4-85B1-59E1-059B-71D278FC6A24}"/>
              </a:ext>
            </a:extLst>
          </p:cNvPr>
          <p:cNvSpPr/>
          <p:nvPr/>
        </p:nvSpPr>
        <p:spPr>
          <a:xfrm>
            <a:off x="5991280" y="2245212"/>
            <a:ext cx="233079" cy="145326"/>
          </a:xfrm>
          <a:prstGeom prst="roundRect">
            <a:avLst/>
          </a:prstGeom>
          <a:solidFill>
            <a:srgbClr val="FB0278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9D31C7-66CE-2342-4B4F-66B5AB058A30}"/>
              </a:ext>
            </a:extLst>
          </p:cNvPr>
          <p:cNvSpPr txBox="1"/>
          <p:nvPr/>
        </p:nvSpPr>
        <p:spPr>
          <a:xfrm>
            <a:off x="6023728" y="3123639"/>
            <a:ext cx="5420632" cy="98488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20040" lvl="1" indent="-219456">
              <a:buClr>
                <a:srgbClr val="1A5BA7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Available Partial Award Eligible</a:t>
            </a:r>
          </a:p>
          <a:p>
            <a:pPr marL="648970" lvl="2" indent="-219075">
              <a:buClr>
                <a:srgbClr val="1A5BA7"/>
              </a:buClr>
              <a:buFont typeface="Arial" panose="020B0604020202020204" pitchFamily="34" charset="0"/>
              <a:buChar char="–"/>
            </a:pPr>
            <a:r>
              <a:rPr lang="en-US" sz="1600" err="1">
                <a:solidFill>
                  <a:srgbClr val="000000"/>
                </a:solidFill>
                <a:ea typeface="+mn-lt"/>
                <a:cs typeface="+mn-lt"/>
              </a:rPr>
              <a:t>CBGs</a:t>
            </a:r>
            <a:r>
              <a:rPr lang="en-US" sz="1600">
                <a:solidFill>
                  <a:srgbClr val="000000"/>
                </a:solidFill>
                <a:ea typeface="+mn-lt"/>
                <a:cs typeface="+mn-lt"/>
              </a:rPr>
              <a:t> that received bids in Tranche-2 but were not preliminarily selected and will be offered at prorated subsidies to their sole bidders</a:t>
            </a: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FE30164-3344-EFBD-A513-C0DE77520956}"/>
              </a:ext>
            </a:extLst>
          </p:cNvPr>
          <p:cNvSpPr/>
          <p:nvPr/>
        </p:nvSpPr>
        <p:spPr>
          <a:xfrm>
            <a:off x="5991280" y="3176390"/>
            <a:ext cx="233079" cy="145326"/>
          </a:xfrm>
          <a:prstGeom prst="roundRect">
            <a:avLst/>
          </a:prstGeom>
          <a:solidFill>
            <a:srgbClr val="00B0F0"/>
          </a:solidFill>
          <a:ln w="63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D26EA6-8ADD-D5E9-AE78-32AC94363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875" y="2129234"/>
            <a:ext cx="4148731" cy="358809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CADDE62-4DE9-35F1-1D67-397AFE15EF7A}"/>
              </a:ext>
            </a:extLst>
          </p:cNvPr>
          <p:cNvGrpSpPr/>
          <p:nvPr/>
        </p:nvGrpSpPr>
        <p:grpSpPr>
          <a:xfrm>
            <a:off x="629325" y="6281403"/>
            <a:ext cx="10933349" cy="416287"/>
            <a:chOff x="754666" y="6458285"/>
            <a:chExt cx="7733264" cy="41628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AC0B5E-BA12-7F75-D110-4FC807452852}"/>
                </a:ext>
              </a:extLst>
            </p:cNvPr>
            <p:cNvSpPr/>
            <p:nvPr/>
          </p:nvSpPr>
          <p:spPr>
            <a:xfrm>
              <a:off x="796250" y="6506698"/>
              <a:ext cx="7691680" cy="367874"/>
            </a:xfrm>
            <a:prstGeom prst="rect">
              <a:avLst/>
            </a:prstGeom>
            <a:solidFill>
              <a:srgbClr val="1A5BA7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lvl="0" algn="ctr"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7DCA9A-7490-830F-A665-425DF123C2C6}"/>
                </a:ext>
              </a:extLst>
            </p:cNvPr>
            <p:cNvSpPr/>
            <p:nvPr/>
          </p:nvSpPr>
          <p:spPr>
            <a:xfrm>
              <a:off x="754666" y="6458285"/>
              <a:ext cx="7691680" cy="367873"/>
            </a:xfrm>
            <a:prstGeom prst="rect">
              <a:avLst/>
            </a:prstGeom>
            <a:solidFill>
              <a:srgbClr val="FFFFFF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tx2"/>
                  </a:solidFill>
                  <a:latin typeface="+mj-lt"/>
                </a:rPr>
                <a:t>Note |</a:t>
              </a:r>
              <a:r>
                <a:rPr lang="en-US" sz="1600">
                  <a:latin typeface="+mj-lt"/>
                </a:rPr>
                <a:t> This map will be updated once more prior to Tranche-3, following the Partial Award Eligible outreach process</a:t>
              </a:r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25904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C567D-F8BE-9231-94DB-1699148EF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D4148B9-94D3-1E15-DDE6-2758C0D874E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4148B9-94D3-1E15-DDE6-2758C0D87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9418710-27FF-6756-CCBE-45929010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Negotiations | Partial Award Eligible outreach</a:t>
            </a:r>
          </a:p>
        </p:txBody>
      </p:sp>
    </p:spTree>
    <p:extLst>
      <p:ext uri="{BB962C8B-B14F-4D97-AF65-F5344CB8AC3E}">
        <p14:creationId xmlns:p14="http://schemas.microsoft.com/office/powerpoint/2010/main" val="9924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hink-cell data - do not delete" hidden="1">
            <a:extLst>
              <a:ext uri="{FF2B5EF4-FFF2-40B4-BE49-F238E27FC236}">
                <a16:creationId xmlns:a16="http://schemas.microsoft.com/office/drawing/2014/main" id="{B050BE20-C946-60B0-F3C8-34BF7169C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84" imgH="486" progId="TCLayout.ActiveDocument.1">
                  <p:embed/>
                </p:oleObj>
              </mc:Choice>
              <mc:Fallback>
                <p:oleObj name="think-cell Slide" r:id="rId5" imgW="484" imgH="486" progId="TCLayout.ActiveDocument.1">
                  <p:embed/>
                  <p:pic>
                    <p:nvPicPr>
                      <p:cNvPr id="7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50BE20-C946-60B0-F3C8-34BF7169C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F6951E0-7061-88A9-CB09-5AC37551FFDF}"/>
              </a:ext>
            </a:extLst>
          </p:cNvPr>
          <p:cNvCxnSpPr>
            <a:cxnSpLocks/>
          </p:cNvCxnSpPr>
          <p:nvPr/>
        </p:nvCxnSpPr>
        <p:spPr>
          <a:xfrm flipV="1">
            <a:off x="10991695" y="3775579"/>
            <a:ext cx="0" cy="509436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53192D-12C7-BE8B-B04E-7314B8C7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/>
          <a:p>
            <a:r>
              <a:rPr lang="en-US">
                <a:solidFill>
                  <a:schemeClr val="tx1"/>
                </a:solidFill>
              </a:rPr>
              <a:t>Recall | </a:t>
            </a:r>
            <a:r>
              <a:rPr lang="en-US">
                <a:solidFill>
                  <a:schemeClr val="tx2"/>
                </a:solidFill>
              </a:rPr>
              <a:t>Overview of </a:t>
            </a:r>
            <a:r>
              <a:rPr lang="en-US" err="1">
                <a:solidFill>
                  <a:schemeClr val="tx2"/>
                </a:solidFill>
              </a:rPr>
              <a:t>ARConnect's</a:t>
            </a:r>
            <a:r>
              <a:rPr lang="en-US">
                <a:solidFill>
                  <a:schemeClr val="tx2"/>
                </a:solidFill>
              </a:rPr>
              <a:t> approach to achieving 100% coverage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BE8EB2-1DED-6BAE-1CE2-F5F2BFD6A99E}"/>
              </a:ext>
            </a:extLst>
          </p:cNvPr>
          <p:cNvSpPr/>
          <p:nvPr/>
        </p:nvSpPr>
        <p:spPr>
          <a:xfrm>
            <a:off x="610400" y="3486378"/>
            <a:ext cx="10952945" cy="428450"/>
          </a:xfrm>
          <a:prstGeom prst="rect">
            <a:avLst/>
          </a:prstGeom>
          <a:solidFill>
            <a:schemeClr val="accent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3CA9DD-5C22-533B-AEBF-95258D7A0971}"/>
              </a:ext>
            </a:extLst>
          </p:cNvPr>
          <p:cNvCxnSpPr>
            <a:cxnSpLocks/>
          </p:cNvCxnSpPr>
          <p:nvPr/>
        </p:nvCxnSpPr>
        <p:spPr>
          <a:xfrm>
            <a:off x="5431583" y="3196647"/>
            <a:ext cx="0" cy="430860"/>
          </a:xfrm>
          <a:prstGeom prst="line">
            <a:avLst/>
          </a:prstGeom>
          <a:ln w="9525" cap="rnd">
            <a:solidFill>
              <a:srgbClr val="1A5BA7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F21F19-1E67-3911-782F-70482EFAFE40}"/>
              </a:ext>
            </a:extLst>
          </p:cNvPr>
          <p:cNvCxnSpPr>
            <a:cxnSpLocks/>
          </p:cNvCxnSpPr>
          <p:nvPr/>
        </p:nvCxnSpPr>
        <p:spPr>
          <a:xfrm flipV="1">
            <a:off x="7284953" y="3775579"/>
            <a:ext cx="0" cy="509436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BAFEB66B-B506-DDEB-BE29-DABDF58F36AF}"/>
              </a:ext>
            </a:extLst>
          </p:cNvPr>
          <p:cNvSpPr/>
          <p:nvPr/>
        </p:nvSpPr>
        <p:spPr>
          <a:xfrm>
            <a:off x="4298970" y="1613197"/>
            <a:ext cx="2846435" cy="1571801"/>
          </a:xfrm>
          <a:prstGeom prst="rect">
            <a:avLst/>
          </a:prstGeom>
          <a:noFill/>
          <a:ln w="12700" cap="rnd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Partial Award Eligible Outreach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Contact sole bidders on partial award eligible </a:t>
            </a:r>
            <a:r>
              <a:rPr lang="en-US" sz="1400" err="1">
                <a:solidFill>
                  <a:schemeClr val="tx1"/>
                </a:solidFill>
              </a:rPr>
              <a:t>CBGs</a:t>
            </a:r>
            <a:endParaRPr lang="en-US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Offer prorated subsidies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8089C9D-9E37-2E2E-5650-78A51601180B}"/>
              </a:ext>
            </a:extLst>
          </p:cNvPr>
          <p:cNvSpPr/>
          <p:nvPr/>
        </p:nvSpPr>
        <p:spPr>
          <a:xfrm>
            <a:off x="7244264" y="1613197"/>
            <a:ext cx="2846435" cy="1571801"/>
          </a:xfrm>
          <a:prstGeom prst="rect">
            <a:avLst/>
          </a:prstGeom>
          <a:noFill/>
          <a:ln w="12700" cap="rnd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Tranche-3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Final Tranche of bidding for all remaining </a:t>
            </a:r>
            <a:r>
              <a:rPr lang="en-US" sz="1400" err="1">
                <a:solidFill>
                  <a:schemeClr val="tx1"/>
                </a:solidFill>
              </a:rPr>
              <a:t>CBGs</a:t>
            </a:r>
            <a:endParaRPr lang="en-US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Open to all pre-registrants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Alternative technology eligible for selection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FC213C8-75CA-B702-1737-7D8997087C28}"/>
              </a:ext>
            </a:extLst>
          </p:cNvPr>
          <p:cNvSpPr/>
          <p:nvPr/>
        </p:nvSpPr>
        <p:spPr>
          <a:xfrm>
            <a:off x="1353676" y="1613197"/>
            <a:ext cx="2846435" cy="1571801"/>
          </a:xfrm>
          <a:prstGeom prst="rect">
            <a:avLst/>
          </a:prstGeom>
          <a:noFill/>
          <a:ln w="12700" cap="rnd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rgbClr val="1A5BA7"/>
                </a:solidFill>
              </a:rPr>
              <a:t>Close Tranche-2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Score and adjudicate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Announce and communicate preliminary results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1679186-3B51-F22A-A770-CFFE2D632F37}"/>
              </a:ext>
            </a:extLst>
          </p:cNvPr>
          <p:cNvSpPr/>
          <p:nvPr/>
        </p:nvSpPr>
        <p:spPr>
          <a:xfrm>
            <a:off x="2826323" y="4285014"/>
            <a:ext cx="2846435" cy="1571801"/>
          </a:xfrm>
          <a:prstGeom prst="rect">
            <a:avLst/>
          </a:prstGeom>
          <a:noFill/>
          <a:ln w="12700" cap="rnd" cmpd="sng" algn="ctr">
            <a:solidFill>
              <a:srgbClr val="9A9A9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rgbClr val="575757"/>
                </a:solidFill>
              </a:rPr>
              <a:t>ULFW Claims Window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Contact ULFW providers that have capacity to deliver service meeting the BEAD Program's technical requirements</a:t>
            </a:r>
            <a:endParaRPr lang="en-US" sz="14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cs typeface="Arial"/>
              </a:rPr>
              <a:t>7-day window</a:t>
            </a:r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376F9DC-7C95-62A3-EB08-3FAC0837C36D}"/>
              </a:ext>
            </a:extLst>
          </p:cNvPr>
          <p:cNvSpPr/>
          <p:nvPr/>
        </p:nvSpPr>
        <p:spPr>
          <a:xfrm>
            <a:off x="5771617" y="4285014"/>
            <a:ext cx="2846435" cy="1571801"/>
          </a:xfrm>
          <a:prstGeom prst="rect">
            <a:avLst/>
          </a:prstGeom>
          <a:noFill/>
          <a:ln w="12700" cap="rnd" cmpd="sng" algn="ctr">
            <a:solidFill>
              <a:srgbClr val="9A9A9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err="1">
                <a:solidFill>
                  <a:srgbClr val="575757"/>
                </a:solidFill>
              </a:rPr>
              <a:t>ULFW</a:t>
            </a:r>
            <a:r>
              <a:rPr lang="en-US" sz="1400" b="1">
                <a:solidFill>
                  <a:srgbClr val="575757"/>
                </a:solidFill>
              </a:rPr>
              <a:t> Evidence Window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Request evidence for claimed </a:t>
            </a:r>
            <a:r>
              <a:rPr lang="en-US" sz="1400" err="1">
                <a:solidFill>
                  <a:schemeClr val="tx1"/>
                </a:solidFill>
              </a:rPr>
              <a:t>ULFW</a:t>
            </a:r>
            <a:r>
              <a:rPr lang="en-US" sz="1400">
                <a:solidFill>
                  <a:schemeClr val="tx1"/>
                </a:solidFill>
              </a:rPr>
              <a:t> 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30-day window 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5FFB4A7-BAD5-F9AB-D9C1-139780F658F0}"/>
              </a:ext>
            </a:extLst>
          </p:cNvPr>
          <p:cNvCxnSpPr>
            <a:cxnSpLocks/>
          </p:cNvCxnSpPr>
          <p:nvPr/>
        </p:nvCxnSpPr>
        <p:spPr>
          <a:xfrm>
            <a:off x="1734675" y="3196647"/>
            <a:ext cx="0" cy="430860"/>
          </a:xfrm>
          <a:prstGeom prst="line">
            <a:avLst/>
          </a:prstGeom>
          <a:ln w="9525" cap="rnd">
            <a:solidFill>
              <a:schemeClr val="tx2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EA6DADC-C282-9243-9AE5-E8B6668C82DC}"/>
              </a:ext>
            </a:extLst>
          </p:cNvPr>
          <p:cNvCxnSpPr>
            <a:cxnSpLocks/>
          </p:cNvCxnSpPr>
          <p:nvPr/>
        </p:nvCxnSpPr>
        <p:spPr>
          <a:xfrm>
            <a:off x="9138322" y="3196647"/>
            <a:ext cx="0" cy="430860"/>
          </a:xfrm>
          <a:prstGeom prst="line">
            <a:avLst/>
          </a:prstGeom>
          <a:ln w="9525" cap="rnd">
            <a:solidFill>
              <a:srgbClr val="00B050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8C3AB23-3499-EE5F-43C5-EF49441BF74D}"/>
              </a:ext>
            </a:extLst>
          </p:cNvPr>
          <p:cNvCxnSpPr>
            <a:cxnSpLocks/>
          </p:cNvCxnSpPr>
          <p:nvPr/>
        </p:nvCxnSpPr>
        <p:spPr>
          <a:xfrm flipV="1">
            <a:off x="3578213" y="3775787"/>
            <a:ext cx="0" cy="509436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8E107B-4047-0B04-4BE0-5868A862D12D}"/>
              </a:ext>
            </a:extLst>
          </p:cNvPr>
          <p:cNvGrpSpPr/>
          <p:nvPr/>
        </p:nvGrpSpPr>
        <p:grpSpPr>
          <a:xfrm>
            <a:off x="1724843" y="3440040"/>
            <a:ext cx="0" cy="521126"/>
            <a:chOff x="10224431" y="4471834"/>
            <a:chExt cx="0" cy="52112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E64581-788F-349F-BDE1-2034925573B1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57AA8CB-8D82-442E-355C-807F2A50B83F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>
              <a:solidFill>
                <a:schemeClr val="tx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ABB41B-5CC6-8EAD-94CD-F57C7E42C4C6}"/>
              </a:ext>
            </a:extLst>
          </p:cNvPr>
          <p:cNvGrpSpPr/>
          <p:nvPr/>
        </p:nvGrpSpPr>
        <p:grpSpPr>
          <a:xfrm>
            <a:off x="10991694" y="3440040"/>
            <a:ext cx="0" cy="521126"/>
            <a:chOff x="10224431" y="4471834"/>
            <a:chExt cx="0" cy="52112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F18A06-865B-70CB-F870-390D7DB545EF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083C80B-2860-D33D-B2FA-4153288144D6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956FEA-FCBD-9500-0397-15081D78D7BE}"/>
              </a:ext>
            </a:extLst>
          </p:cNvPr>
          <p:cNvGrpSpPr/>
          <p:nvPr/>
        </p:nvGrpSpPr>
        <p:grpSpPr>
          <a:xfrm>
            <a:off x="3578213" y="3440040"/>
            <a:ext cx="0" cy="521126"/>
            <a:chOff x="10224431" y="4471834"/>
            <a:chExt cx="0" cy="52112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23CF28-F143-F5DF-0900-9AC7009BE137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1C54F6-BA73-0EE7-6279-36BA1D7D30C2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26E63C-C321-5D4E-9790-A1D428E86AE3}"/>
              </a:ext>
            </a:extLst>
          </p:cNvPr>
          <p:cNvGrpSpPr/>
          <p:nvPr/>
        </p:nvGrpSpPr>
        <p:grpSpPr>
          <a:xfrm>
            <a:off x="5431583" y="3440040"/>
            <a:ext cx="0" cy="521126"/>
            <a:chOff x="10224431" y="4471834"/>
            <a:chExt cx="0" cy="52112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308B50C-5C2B-6F42-98CA-894B681DE642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D084372-0D6C-D9F5-84D3-A602C18C0CD3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>
              <a:solidFill>
                <a:srgbClr val="1A5BA7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52A568-F4F3-40E3-CC76-482F0A20D859}"/>
              </a:ext>
            </a:extLst>
          </p:cNvPr>
          <p:cNvGrpSpPr/>
          <p:nvPr/>
        </p:nvGrpSpPr>
        <p:grpSpPr>
          <a:xfrm>
            <a:off x="7284953" y="3440040"/>
            <a:ext cx="0" cy="521126"/>
            <a:chOff x="10224431" y="4471834"/>
            <a:chExt cx="0" cy="52112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4788F07-664E-0B98-3826-F93D0CD098BE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08C454-169B-2D1E-14A3-8DA7D246CB34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8E8344D-B2F5-73A9-9420-B19C0A9E4B42}"/>
              </a:ext>
            </a:extLst>
          </p:cNvPr>
          <p:cNvGrpSpPr/>
          <p:nvPr/>
        </p:nvGrpSpPr>
        <p:grpSpPr>
          <a:xfrm>
            <a:off x="9138323" y="3440040"/>
            <a:ext cx="0" cy="521126"/>
            <a:chOff x="10224431" y="4471834"/>
            <a:chExt cx="0" cy="52112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64FA92-F015-E9AD-FFE6-994ED765CB1F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85C227B-567B-DF8B-DD34-4589046963D2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>
              <a:solidFill>
                <a:srgbClr val="00B05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2131FAF8-169E-CAEA-B696-54DBFFF9CF27}"/>
              </a:ext>
            </a:extLst>
          </p:cNvPr>
          <p:cNvSpPr/>
          <p:nvPr/>
        </p:nvSpPr>
        <p:spPr>
          <a:xfrm>
            <a:off x="8716911" y="4285014"/>
            <a:ext cx="2846435" cy="1571801"/>
          </a:xfrm>
          <a:prstGeom prst="rect">
            <a:avLst/>
          </a:prstGeom>
          <a:noFill/>
          <a:ln w="12700" cap="rnd" cmpd="sng" algn="ctr">
            <a:solidFill>
              <a:srgbClr val="9A9A9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rgbClr val="575757"/>
                </a:solidFill>
              </a:rPr>
              <a:t>ULFW Determination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Evaluate ULFW evidence </a:t>
            </a:r>
            <a:endParaRPr lang="en-US" sz="14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Remove from alt-tech projects any locations sufficiently claimed by ULFW</a:t>
            </a:r>
          </a:p>
          <a:p>
            <a:endParaRPr lang="en-US" sz="1400">
              <a:solidFill>
                <a:schemeClr val="tx1"/>
              </a:solidFill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282055-03EB-87AE-4FF7-A53A83A46265}"/>
              </a:ext>
            </a:extLst>
          </p:cNvPr>
          <p:cNvSpPr/>
          <p:nvPr/>
        </p:nvSpPr>
        <p:spPr>
          <a:xfrm>
            <a:off x="2826323" y="5947117"/>
            <a:ext cx="8737022" cy="364540"/>
          </a:xfrm>
          <a:prstGeom prst="roundRect">
            <a:avLst/>
          </a:prstGeom>
          <a:solidFill>
            <a:srgbClr val="F2F2F2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>
                <a:solidFill>
                  <a:srgbClr val="575757"/>
                </a:solidFill>
              </a:rPr>
              <a:t>Per NTIA guidance, before selecting alternative technology subgrantees, eligible entities must identify any </a:t>
            </a:r>
            <a:r>
              <a:rPr lang="en-US" sz="1100" err="1">
                <a:solidFill>
                  <a:srgbClr val="575757"/>
                </a:solidFill>
              </a:rPr>
              <a:t>BSLs</a:t>
            </a:r>
            <a:r>
              <a:rPr lang="en-US" sz="1100">
                <a:solidFill>
                  <a:srgbClr val="575757"/>
                </a:solidFill>
              </a:rPr>
              <a:t> in the project area already served by an </a:t>
            </a:r>
            <a:r>
              <a:rPr lang="en-US" sz="1100" err="1">
                <a:solidFill>
                  <a:srgbClr val="575757"/>
                </a:solidFill>
              </a:rPr>
              <a:t>ULFW</a:t>
            </a:r>
            <a:r>
              <a:rPr lang="en-US" sz="1100">
                <a:solidFill>
                  <a:srgbClr val="575757"/>
                </a:solidFill>
              </a:rPr>
              <a:t> provider that has the capacity to deliver service meeting the BEAD program's technical requirements</a:t>
            </a:r>
            <a:r>
              <a:rPr lang="en-US" sz="1100" baseline="30000">
                <a:solidFill>
                  <a:srgbClr val="575757"/>
                </a:solidFill>
              </a:rPr>
              <a:t>1</a:t>
            </a:r>
          </a:p>
        </p:txBody>
      </p:sp>
      <p:sp>
        <p:nvSpPr>
          <p:cNvPr id="11" name="ee4pFootnotes">
            <a:extLst>
              <a:ext uri="{FF2B5EF4-FFF2-40B4-BE49-F238E27FC236}">
                <a16:creationId xmlns:a16="http://schemas.microsoft.com/office/drawing/2014/main" id="{EC4A535C-CA1A-064A-D076-024F7F48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00" y="6530203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1. BEAD Program: Alternative Broadband Technology Policy Notice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51B7-DCAC-3A55-A0A3-5B0D83902E67}"/>
              </a:ext>
            </a:extLst>
          </p:cNvPr>
          <p:cNvSpPr/>
          <p:nvPr/>
        </p:nvSpPr>
        <p:spPr>
          <a:xfrm rot="16200000">
            <a:off x="11180" y="2217409"/>
            <a:ext cx="1793340" cy="5849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Negotiation milestones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573551-EBC3-8E64-7158-CFF70B0947FE}"/>
              </a:ext>
            </a:extLst>
          </p:cNvPr>
          <p:cNvSpPr/>
          <p:nvPr/>
        </p:nvSpPr>
        <p:spPr>
          <a:xfrm rot="16200000">
            <a:off x="-23223" y="4633285"/>
            <a:ext cx="1862144" cy="584916"/>
          </a:xfrm>
          <a:prstGeom prst="rect">
            <a:avLst/>
          </a:prstGeom>
          <a:solidFill>
            <a:srgbClr val="F2F2F2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err="1">
                <a:solidFill>
                  <a:srgbClr val="575757"/>
                </a:solidFill>
              </a:rPr>
              <a:t>ULFW</a:t>
            </a:r>
            <a:r>
              <a:rPr lang="en-US" sz="1600" b="1">
                <a:solidFill>
                  <a:srgbClr val="575757"/>
                </a:solidFill>
              </a:rPr>
              <a:t> Claims Process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743C85D-1CBE-949B-1018-74E14AD3C4F3}"/>
              </a:ext>
            </a:extLst>
          </p:cNvPr>
          <p:cNvGrpSpPr>
            <a:grpSpLocks noChangeAspect="1"/>
          </p:cNvGrpSpPr>
          <p:nvPr/>
        </p:nvGrpSpPr>
        <p:grpSpPr>
          <a:xfrm>
            <a:off x="1353676" y="1243012"/>
            <a:ext cx="260912" cy="260912"/>
            <a:chOff x="982662" y="3463925"/>
            <a:chExt cx="269875" cy="269875"/>
          </a:xfrm>
        </p:grpSpPr>
        <p:sp>
          <p:nvSpPr>
            <p:cNvPr id="62" name="Oval 14">
              <a:extLst>
                <a:ext uri="{FF2B5EF4-FFF2-40B4-BE49-F238E27FC236}">
                  <a16:creationId xmlns:a16="http://schemas.microsoft.com/office/drawing/2014/main" id="{E49AA0DE-F600-BC06-4687-A7B8CD86E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463925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AB771563-6AD2-429B-0A6B-C6ECFCF057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812" y="3522663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6382A49-C8FA-1CFD-E8DE-0094969C3FA8}"/>
              </a:ext>
            </a:extLst>
          </p:cNvPr>
          <p:cNvSpPr/>
          <p:nvPr/>
        </p:nvSpPr>
        <p:spPr>
          <a:xfrm>
            <a:off x="1564480" y="1272173"/>
            <a:ext cx="1046179" cy="20259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i="1">
                <a:solidFill>
                  <a:schemeClr val="tx2"/>
                </a:solidFill>
              </a:rPr>
              <a:t>We are here</a:t>
            </a:r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C2C6E5F-9406-3085-2036-306390375AF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9" imgH="396" progId="TCLayout.ActiveDocument.1">
                  <p:embed/>
                </p:oleObj>
              </mc:Choice>
              <mc:Fallback>
                <p:oleObj name="think-cell Slide" r:id="rId7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2C6E5F-9406-3085-2036-306390375A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CEABD18-25FA-65E6-FDCC-BAB6017290A3}"/>
              </a:ext>
            </a:extLst>
          </p:cNvPr>
          <p:cNvGrpSpPr>
            <a:grpSpLocks noChangeAspect="1"/>
          </p:cNvGrpSpPr>
          <p:nvPr/>
        </p:nvGrpSpPr>
        <p:grpSpPr>
          <a:xfrm>
            <a:off x="4253041" y="1243012"/>
            <a:ext cx="260912" cy="260912"/>
            <a:chOff x="982662" y="3463925"/>
            <a:chExt cx="269875" cy="269875"/>
          </a:xfrm>
        </p:grpSpPr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72208BC7-2027-8FFC-E440-2D099D099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463925"/>
              <a:ext cx="269875" cy="2698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3D960ED5-9788-18C8-4084-C84498F7E1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812" y="3522663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03C3C82-1EF5-6696-15A2-FF5E71C03231}"/>
              </a:ext>
            </a:extLst>
          </p:cNvPr>
          <p:cNvSpPr/>
          <p:nvPr/>
        </p:nvSpPr>
        <p:spPr>
          <a:xfrm>
            <a:off x="4463845" y="1272173"/>
            <a:ext cx="1935476" cy="20259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i="1">
                <a:solidFill>
                  <a:srgbClr val="00B050"/>
                </a:solidFill>
              </a:rPr>
              <a:t>Focus of today's session</a:t>
            </a:r>
          </a:p>
        </p:txBody>
      </p:sp>
    </p:spTree>
    <p:extLst>
      <p:ext uri="{BB962C8B-B14F-4D97-AF65-F5344CB8AC3E}">
        <p14:creationId xmlns:p14="http://schemas.microsoft.com/office/powerpoint/2010/main" val="8148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30024-39C0-F213-CBC7-CA7BEB9CE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0ADC5FD4-0B5D-E906-1788-A3D9552CD7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2598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DC5FD4-0B5D-E906-1788-A3D9552CD7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2">
            <a:extLst>
              <a:ext uri="{FF2B5EF4-FFF2-40B4-BE49-F238E27FC236}">
                <a16:creationId xmlns:a16="http://schemas.microsoft.com/office/drawing/2014/main" id="{C1CDB45D-CC04-246E-FBF9-07A6F4CA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/>
          <a:p>
            <a:r>
              <a:rPr lang="en-US" sz="2400">
                <a:solidFill>
                  <a:schemeClr val="tx1"/>
                </a:solidFill>
              </a:rPr>
              <a:t>Recall | </a:t>
            </a:r>
            <a:r>
              <a:rPr lang="en-US" sz="2400">
                <a:solidFill>
                  <a:schemeClr val="tx2"/>
                </a:solidFill>
              </a:rPr>
              <a:t>P</a:t>
            </a:r>
            <a:r>
              <a:rPr lang="en-US">
                <a:solidFill>
                  <a:schemeClr val="tx2"/>
                </a:solidFill>
                <a:latin typeface="+mn-lt"/>
              </a:rPr>
              <a:t>ossible outcomes for partial award eligible </a:t>
            </a:r>
            <a:r>
              <a:rPr lang="en-US" err="1">
                <a:solidFill>
                  <a:schemeClr val="tx2"/>
                </a:solidFill>
                <a:latin typeface="+mn-lt"/>
              </a:rPr>
              <a:t>CBGs</a:t>
            </a:r>
            <a:r>
              <a:rPr lang="en-US">
                <a:solidFill>
                  <a:schemeClr val="tx2"/>
                </a:solidFill>
                <a:latin typeface="+mn-lt"/>
              </a:rPr>
              <a:t> 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445C19-E3AA-8C15-9166-059FAB4B6546}"/>
              </a:ext>
            </a:extLst>
          </p:cNvPr>
          <p:cNvGrpSpPr/>
          <p:nvPr/>
        </p:nvGrpSpPr>
        <p:grpSpPr>
          <a:xfrm>
            <a:off x="4823242" y="1743869"/>
            <a:ext cx="306171" cy="4079081"/>
            <a:chOff x="5942914" y="2081213"/>
            <a:chExt cx="306171" cy="407908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C544207-C5AC-77B7-68DF-FE2BF0E14F8A}"/>
                </a:ext>
              </a:extLst>
            </p:cNvPr>
            <p:cNvCxnSpPr/>
            <p:nvPr/>
          </p:nvCxnSpPr>
          <p:spPr>
            <a:xfrm>
              <a:off x="6096000" y="2081213"/>
              <a:ext cx="0" cy="4079081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9E82D7-8C9E-9B8F-DFC6-C865EF345278}"/>
                </a:ext>
              </a:extLst>
            </p:cNvPr>
            <p:cNvGrpSpPr/>
            <p:nvPr/>
          </p:nvGrpSpPr>
          <p:grpSpPr>
            <a:xfrm>
              <a:off x="5942914" y="3967299"/>
              <a:ext cx="306171" cy="306910"/>
              <a:chOff x="5937564" y="3833745"/>
              <a:chExt cx="306171" cy="306910"/>
            </a:xfrm>
          </p:grpSpPr>
          <p:sp>
            <p:nvSpPr>
              <p:cNvPr id="29" name="Freeform 94">
                <a:extLst>
                  <a:ext uri="{FF2B5EF4-FFF2-40B4-BE49-F238E27FC236}">
                    <a16:creationId xmlns:a16="http://schemas.microsoft.com/office/drawing/2014/main" id="{393F24D0-D754-E90F-B8B2-3427207E9F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E6F7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Freeform 95">
                <a:extLst>
                  <a:ext uri="{FF2B5EF4-FFF2-40B4-BE49-F238E27FC236}">
                    <a16:creationId xmlns:a16="http://schemas.microsoft.com/office/drawing/2014/main" id="{C7E1934D-0FF4-0E08-C753-D910E8CDCD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E6F7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8A50183-EC81-42DB-6E0F-2ED01D9B07E3}"/>
              </a:ext>
            </a:extLst>
          </p:cNvPr>
          <p:cNvSpPr/>
          <p:nvPr/>
        </p:nvSpPr>
        <p:spPr>
          <a:xfrm>
            <a:off x="630000" y="1387170"/>
            <a:ext cx="10933350" cy="4616084"/>
          </a:xfrm>
          <a:prstGeom prst="roundRect">
            <a:avLst>
              <a:gd name="adj" fmla="val 990"/>
            </a:avLst>
          </a:prstGeom>
          <a:noFill/>
          <a:ln w="63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6FE548-C37B-DE9E-7F2C-74DD3FA45E34}"/>
              </a:ext>
            </a:extLst>
          </p:cNvPr>
          <p:cNvSpPr txBox="1"/>
          <p:nvPr/>
        </p:nvSpPr>
        <p:spPr>
          <a:xfrm>
            <a:off x="1059014" y="1124388"/>
            <a:ext cx="3358017" cy="389764"/>
          </a:xfrm>
          <a:prstGeom prst="round2SameRect">
            <a:avLst>
              <a:gd name="adj1" fmla="val 1173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0" rIns="0" bIns="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ker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PAE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CBG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outcomes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7D1056-89F1-41ED-E937-10AA436351AB}"/>
              </a:ext>
            </a:extLst>
          </p:cNvPr>
          <p:cNvSpPr txBox="1"/>
          <p:nvPr/>
        </p:nvSpPr>
        <p:spPr>
          <a:xfrm>
            <a:off x="6629401" y="1115783"/>
            <a:ext cx="4046648" cy="389764"/>
          </a:xfrm>
          <a:prstGeom prst="round2SameRect">
            <a:avLst>
              <a:gd name="adj1" fmla="val 1173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0" rIns="0" bIns="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kern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D15AE042-CC7C-F87B-A310-55BCBCB98628}"/>
              </a:ext>
            </a:extLst>
          </p:cNvPr>
          <p:cNvGraphicFramePr>
            <a:graphicFrameLocks noGrp="1"/>
          </p:cNvGraphicFramePr>
          <p:nvPr/>
        </p:nvGraphicFramePr>
        <p:xfrm>
          <a:off x="684350" y="1785528"/>
          <a:ext cx="4107345" cy="4211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7345">
                  <a:extLst>
                    <a:ext uri="{9D8B030D-6E8A-4147-A177-3AD203B41FA5}">
                      <a16:colId xmlns:a16="http://schemas.microsoft.com/office/drawing/2014/main" val="218189516"/>
                    </a:ext>
                  </a:extLst>
                </a:gridCol>
              </a:tblGrid>
              <a:tr h="1259297">
                <a:tc>
                  <a:txBody>
                    <a:bodyPr/>
                    <a:lstStyle/>
                    <a:p>
                      <a:pPr marL="108000" lvl="1" indent="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IPvII</a:t>
                      </a:r>
                    </a:p>
                    <a:p>
                      <a:pPr marL="393750" lvl="1" indent="-28575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"Losers of adjudication after Tranche-2 </a:t>
                      </a:r>
                      <a:r>
                        <a:rPr lang="en-US" sz="1200" b="0" i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be eligible for parts of their proposed project areas</a:t>
                      </a: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</a:t>
                      </a:r>
                      <a:r>
                        <a:rPr lang="en-US" sz="1200" i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not overlap with any other bids</a:t>
                      </a:r>
                      <a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If this is the case, they will be invited </a:t>
                      </a:r>
                      <a:r>
                        <a:rPr lang="en-US" sz="1200" b="0" i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accept prorated subsidies </a:t>
                      </a:r>
                      <a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these </a:t>
                      </a:r>
                      <a:r>
                        <a:rPr lang="en-US" sz="1200" i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non-competitive </a:t>
                      </a:r>
                      <a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areas"</a:t>
                      </a:r>
                      <a:r>
                        <a:rPr lang="en-US" sz="1200" i="1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200552"/>
                  </a:ext>
                </a:extLst>
              </a:tr>
              <a:tr h="1987566">
                <a:tc>
                  <a:txBody>
                    <a:bodyPr/>
                    <a:lstStyle/>
                    <a:p>
                      <a:pPr marL="108000" lvl="1" indent="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Non-competitive PAE </a:t>
                      </a:r>
                      <a:r>
                        <a:rPr lang="en-US" sz="1200" b="1" i="0" kern="1200" baseline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CBGs</a:t>
                      </a:r>
                      <a:endParaRPr lang="en-US" sz="1200" b="1" i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93750" lvl="1" indent="-285750" fontAlgn="base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baseline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ARConnect</a:t>
                      </a:r>
                      <a:r>
                        <a:rPr lang="en-US" sz="120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directly contact applicants and offer a </a:t>
                      </a:r>
                      <a:r>
                        <a:rPr lang="en-US" sz="1200" i="0" kern="1200" baseline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prorated</a:t>
                      </a:r>
                      <a:r>
                        <a:rPr lang="en-US" sz="120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amount for their non-competitive PAE </a:t>
                      </a:r>
                      <a:r>
                        <a:rPr lang="en-US" sz="1200" i="0" kern="1200" baseline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CBGs</a:t>
                      </a:r>
                      <a:endParaRPr lang="en-US" sz="1200" i="0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93750" lvl="1" indent="-285750" fontAlgn="base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offer is </a:t>
                      </a:r>
                      <a:r>
                        <a:rPr lang="en-US" sz="1200" i="0" kern="1200" baseline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accepted</a:t>
                      </a:r>
                      <a:r>
                        <a:rPr lang="en-US" sz="120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then the </a:t>
                      </a:r>
                      <a:r>
                        <a:rPr lang="en-US" sz="1200" i="0" kern="1200" baseline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CBG</a:t>
                      </a:r>
                      <a:r>
                        <a:rPr lang="en-US" sz="120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 will be preliminarily selected for that applicant</a:t>
                      </a:r>
                    </a:p>
                    <a:p>
                      <a:pPr marL="393750" lvl="1" indent="-285750" fontAlgn="base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offer is </a:t>
                      </a:r>
                      <a:r>
                        <a:rPr lang="en-US" sz="1200" i="0" kern="1200" baseline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rejected</a:t>
                      </a:r>
                      <a:r>
                        <a:rPr lang="en-US" sz="120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then the </a:t>
                      </a:r>
                      <a:r>
                        <a:rPr lang="en-US" sz="1200" i="0" kern="1200" baseline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CBG</a:t>
                      </a:r>
                      <a:r>
                        <a:rPr lang="en-US" sz="1200" i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 will be available in Tranche-3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686090"/>
                  </a:ext>
                </a:extLst>
              </a:tr>
              <a:tr h="959377">
                <a:tc>
                  <a:txBody>
                    <a:bodyPr/>
                    <a:lstStyle/>
                    <a:p>
                      <a:pPr marL="108000" lvl="1" indent="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Trebuchet MS" panose="020B0603020202020204" pitchFamily="34" charset="0"/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Competitive PAE </a:t>
                      </a:r>
                      <a:r>
                        <a:rPr lang="en-US" sz="1200" b="1" err="1">
                          <a:solidFill>
                            <a:schemeClr val="tx1"/>
                          </a:solidFill>
                        </a:rPr>
                        <a:t>CBGs</a:t>
                      </a: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  <a:p>
                      <a:pPr marL="324000" lvl="1" indent="-21600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Competitive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residual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CBGs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(i.e.,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CBGs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that do not belong to selected bids, but were included in bids from multiple ISPs) will </a:t>
                      </a:r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be available in Tranche-3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33675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8EEDD4-D602-210E-1DDA-EC377BBCDA92}"/>
              </a:ext>
            </a:extLst>
          </p:cNvPr>
          <p:cNvSpPr txBox="1"/>
          <p:nvPr/>
        </p:nvSpPr>
        <p:spPr>
          <a:xfrm>
            <a:off x="7738325" y="190829"/>
            <a:ext cx="91440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0E350-CE9B-AAD5-8220-273EBF4208C8}"/>
              </a:ext>
            </a:extLst>
          </p:cNvPr>
          <p:cNvSpPr txBox="1"/>
          <p:nvPr/>
        </p:nvSpPr>
        <p:spPr>
          <a:xfrm>
            <a:off x="6629402" y="1210169"/>
            <a:ext cx="4046648" cy="34927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Deconfliction example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ee4pFootnotes">
            <a:extLst>
              <a:ext uri="{FF2B5EF4-FFF2-40B4-BE49-F238E27FC236}">
                <a16:creationId xmlns:a16="http://schemas.microsoft.com/office/drawing/2014/main" id="{61C39910-54BB-D939-2210-3157AE324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99" y="6655411"/>
            <a:ext cx="11086807" cy="1108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1.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IPvII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, 2.4.1, pg. 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5B5C88-FD17-E89A-7F32-FCEA3360DBCB}"/>
              </a:ext>
            </a:extLst>
          </p:cNvPr>
          <p:cNvSpPr/>
          <p:nvPr/>
        </p:nvSpPr>
        <p:spPr>
          <a:xfrm>
            <a:off x="5381257" y="4445438"/>
            <a:ext cx="5924919" cy="1453650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20040" marR="0" lvl="1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A5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Blue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bid on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5 and 8 and was Selected</a:t>
            </a:r>
          </a:p>
          <a:p>
            <a:pPr marL="320040" marR="0" lvl="1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Green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bid on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1, 2, and 5 and lost;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Yellow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bid on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2, 3, and 5 and lost:</a:t>
            </a:r>
          </a:p>
          <a:p>
            <a:pPr marL="777240" marR="0" lvl="2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5 and 8 belong to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A5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Blue</a:t>
            </a:r>
          </a:p>
          <a:p>
            <a:pPr marL="777240" marR="0" lvl="2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2 was competitive and will be available in T3</a:t>
            </a:r>
          </a:p>
          <a:p>
            <a:pPr marL="777240" marR="0" lvl="2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ARConnect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will negotiate with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Green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for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1 and with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Yellow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for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3, respectively</a:t>
            </a:r>
          </a:p>
          <a:p>
            <a:pPr marL="777240" marR="0" lvl="2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If either offer is declined, those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will be available in Tranche-3 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6CA511F-CFC3-95E0-8372-7A304609FFB9}"/>
              </a:ext>
            </a:extLst>
          </p:cNvPr>
          <p:cNvGraphicFramePr>
            <a:graphicFrameLocks noGrp="1"/>
          </p:cNvGraphicFramePr>
          <p:nvPr/>
        </p:nvGraphicFramePr>
        <p:xfrm>
          <a:off x="5381257" y="1785528"/>
          <a:ext cx="5924919" cy="249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973">
                  <a:extLst>
                    <a:ext uri="{9D8B030D-6E8A-4147-A177-3AD203B41FA5}">
                      <a16:colId xmlns:a16="http://schemas.microsoft.com/office/drawing/2014/main" val="2484408788"/>
                    </a:ext>
                  </a:extLst>
                </a:gridCol>
                <a:gridCol w="1974973">
                  <a:extLst>
                    <a:ext uri="{9D8B030D-6E8A-4147-A177-3AD203B41FA5}">
                      <a16:colId xmlns:a16="http://schemas.microsoft.com/office/drawing/2014/main" val="2489100695"/>
                    </a:ext>
                  </a:extLst>
                </a:gridCol>
                <a:gridCol w="1974973">
                  <a:extLst>
                    <a:ext uri="{9D8B030D-6E8A-4147-A177-3AD203B41FA5}">
                      <a16:colId xmlns:a16="http://schemas.microsoft.com/office/drawing/2014/main" val="2702150678"/>
                    </a:ext>
                  </a:extLst>
                </a:gridCol>
              </a:tblGrid>
              <a:tr h="832723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447372"/>
                  </a:ext>
                </a:extLst>
              </a:tr>
              <a:tr h="8327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544839"/>
                  </a:ext>
                </a:extLst>
              </a:tr>
              <a:tr h="8327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08756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4034122C-1C6E-3E6F-09EE-A26AFA86263B}"/>
              </a:ext>
            </a:extLst>
          </p:cNvPr>
          <p:cNvSpPr/>
          <p:nvPr/>
        </p:nvSpPr>
        <p:spPr>
          <a:xfrm>
            <a:off x="5381257" y="1785528"/>
            <a:ext cx="1972033" cy="824760"/>
          </a:xfrm>
          <a:prstGeom prst="rect">
            <a:avLst/>
          </a:prstGeom>
          <a:solidFill>
            <a:srgbClr val="00B05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8A3E0C-6472-9236-29D1-1805CA8E5DE3}"/>
              </a:ext>
            </a:extLst>
          </p:cNvPr>
          <p:cNvSpPr/>
          <p:nvPr/>
        </p:nvSpPr>
        <p:spPr>
          <a:xfrm>
            <a:off x="9322657" y="1785528"/>
            <a:ext cx="1972033" cy="824760"/>
          </a:xfrm>
          <a:prstGeom prst="rect">
            <a:avLst/>
          </a:prstGeom>
          <a:solidFill>
            <a:srgbClr val="FFFF0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7336B8-4CE1-8736-9EB3-B38E9685773A}"/>
              </a:ext>
            </a:extLst>
          </p:cNvPr>
          <p:cNvSpPr/>
          <p:nvPr/>
        </p:nvSpPr>
        <p:spPr>
          <a:xfrm>
            <a:off x="7350624" y="3458937"/>
            <a:ext cx="1972033" cy="824760"/>
          </a:xfrm>
          <a:prstGeom prst="rect">
            <a:avLst/>
          </a:prstGeom>
          <a:solidFill>
            <a:schemeClr val="tx2">
              <a:alpha val="28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47F302-54BE-EBA2-5F65-BC6DA59439D5}"/>
              </a:ext>
            </a:extLst>
          </p:cNvPr>
          <p:cNvSpPr/>
          <p:nvPr/>
        </p:nvSpPr>
        <p:spPr>
          <a:xfrm>
            <a:off x="7357700" y="1785528"/>
            <a:ext cx="976676" cy="824760"/>
          </a:xfrm>
          <a:prstGeom prst="rect">
            <a:avLst/>
          </a:prstGeom>
          <a:solidFill>
            <a:srgbClr val="00B05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8D4677B-F5EF-F095-D50B-EB85AF798396}"/>
              </a:ext>
            </a:extLst>
          </p:cNvPr>
          <p:cNvSpPr/>
          <p:nvPr/>
        </p:nvSpPr>
        <p:spPr>
          <a:xfrm>
            <a:off x="8345981" y="1785528"/>
            <a:ext cx="976676" cy="824760"/>
          </a:xfrm>
          <a:prstGeom prst="rect">
            <a:avLst/>
          </a:prstGeom>
          <a:solidFill>
            <a:srgbClr val="FFFF0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52E80D-D068-87F0-6C4E-56BE8AD4C8AA}"/>
              </a:ext>
            </a:extLst>
          </p:cNvPr>
          <p:cNvSpPr/>
          <p:nvPr/>
        </p:nvSpPr>
        <p:spPr>
          <a:xfrm>
            <a:off x="7350624" y="2616962"/>
            <a:ext cx="658368" cy="824760"/>
          </a:xfrm>
          <a:prstGeom prst="rect">
            <a:avLst/>
          </a:prstGeom>
          <a:solidFill>
            <a:srgbClr val="00B05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D5D112-73AE-DA9A-888C-D6386DEFACB8}"/>
              </a:ext>
            </a:extLst>
          </p:cNvPr>
          <p:cNvSpPr/>
          <p:nvPr/>
        </p:nvSpPr>
        <p:spPr>
          <a:xfrm>
            <a:off x="8007456" y="2616962"/>
            <a:ext cx="658368" cy="824760"/>
          </a:xfrm>
          <a:prstGeom prst="rect">
            <a:avLst/>
          </a:prstGeom>
          <a:solidFill>
            <a:schemeClr val="tx2">
              <a:alpha val="28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5456EE-8A9B-CCC7-1AD3-3EF2425D159F}"/>
              </a:ext>
            </a:extLst>
          </p:cNvPr>
          <p:cNvSpPr/>
          <p:nvPr/>
        </p:nvSpPr>
        <p:spPr>
          <a:xfrm>
            <a:off x="8677429" y="2616962"/>
            <a:ext cx="658368" cy="824760"/>
          </a:xfrm>
          <a:prstGeom prst="rect">
            <a:avLst/>
          </a:prstGeom>
          <a:solidFill>
            <a:srgbClr val="FFFF0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5F329E0-5568-84CA-B73D-0869698F436E}"/>
              </a:ext>
            </a:extLst>
          </p:cNvPr>
          <p:cNvCxnSpPr/>
          <p:nvPr/>
        </p:nvCxnSpPr>
        <p:spPr>
          <a:xfrm>
            <a:off x="5381258" y="4364793"/>
            <a:ext cx="5924919" cy="0"/>
          </a:xfrm>
          <a:prstGeom prst="line">
            <a:avLst/>
          </a:prstGeom>
          <a:ln w="127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95D35D54-E5A2-DB45-540A-3FD6A3332F96}"/>
              </a:ext>
            </a:extLst>
          </p:cNvPr>
          <p:cNvSpPr/>
          <p:nvPr/>
        </p:nvSpPr>
        <p:spPr>
          <a:xfrm>
            <a:off x="5745604" y="2342750"/>
            <a:ext cx="1364393" cy="1468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 outreach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E5B8A7-C81A-3271-B03E-666E0DC92F47}"/>
              </a:ext>
            </a:extLst>
          </p:cNvPr>
          <p:cNvSpPr/>
          <p:nvPr/>
        </p:nvSpPr>
        <p:spPr>
          <a:xfrm>
            <a:off x="9702814" y="2342750"/>
            <a:ext cx="1364393" cy="1468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 outreach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8D755A-64E3-E1D7-7A4C-57004A5ACE4B}"/>
              </a:ext>
            </a:extLst>
          </p:cNvPr>
          <p:cNvSpPr/>
          <p:nvPr/>
        </p:nvSpPr>
        <p:spPr>
          <a:xfrm>
            <a:off x="7661519" y="2342750"/>
            <a:ext cx="1364393" cy="1468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Tranche-3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AB41731-FFE2-43DA-5C94-7AB45820737B}"/>
              </a:ext>
            </a:extLst>
          </p:cNvPr>
          <p:cNvSpPr/>
          <p:nvPr/>
        </p:nvSpPr>
        <p:spPr>
          <a:xfrm>
            <a:off x="7661519" y="3152502"/>
            <a:ext cx="1364393" cy="1468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Selected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B69269-9121-E565-F5F8-5BE3D6BE619E}"/>
              </a:ext>
            </a:extLst>
          </p:cNvPr>
          <p:cNvSpPr/>
          <p:nvPr/>
        </p:nvSpPr>
        <p:spPr>
          <a:xfrm>
            <a:off x="7661519" y="3977262"/>
            <a:ext cx="1364393" cy="1468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Selected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239450-836C-AFE6-B08A-DCC3C91F481A}"/>
              </a:ext>
            </a:extLst>
          </p:cNvPr>
          <p:cNvSpPr/>
          <p:nvPr/>
        </p:nvSpPr>
        <p:spPr>
          <a:xfrm>
            <a:off x="827630" y="3916843"/>
            <a:ext cx="193559" cy="1238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5C7794-E652-1C32-5A20-2562807BF72F}"/>
              </a:ext>
            </a:extLst>
          </p:cNvPr>
          <p:cNvGrpSpPr/>
          <p:nvPr/>
        </p:nvGrpSpPr>
        <p:grpSpPr>
          <a:xfrm>
            <a:off x="629999" y="6102187"/>
            <a:ext cx="10933350" cy="476959"/>
            <a:chOff x="4377840" y="5787468"/>
            <a:chExt cx="7184161" cy="5339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EC10AA-2B5C-D92E-AEB8-52A3A3FEF07E}"/>
                </a:ext>
              </a:extLst>
            </p:cNvPr>
            <p:cNvSpPr/>
            <p:nvPr/>
          </p:nvSpPr>
          <p:spPr>
            <a:xfrm>
              <a:off x="4416473" y="5851901"/>
              <a:ext cx="7145528" cy="469490"/>
            </a:xfrm>
            <a:prstGeom prst="rect">
              <a:avLst/>
            </a:prstGeom>
            <a:solidFill>
              <a:srgbClr val="1A5BA7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461A80-957E-D941-93B4-91A534F72F97}"/>
                </a:ext>
              </a:extLst>
            </p:cNvPr>
            <p:cNvSpPr/>
            <p:nvPr/>
          </p:nvSpPr>
          <p:spPr>
            <a:xfrm>
              <a:off x="4377840" y="5787468"/>
              <a:ext cx="7161697" cy="518097"/>
            </a:xfrm>
            <a:prstGeom prst="rect">
              <a:avLst/>
            </a:prstGeom>
            <a:solidFill>
              <a:srgbClr val="FFFFFF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marL="108000" marR="0" lvl="1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5BA7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A5BA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 |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For this process, a "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competitive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" PAE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CBG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is defined as a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CBG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that received bids from </a:t>
              </a: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more than 1 applicant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; if a PAE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CBG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received multiple bids from only </a:t>
              </a:r>
              <a:r>
                <a:rPr lang="en-US" sz="1200" i="1">
                  <a:solidFill>
                    <a:srgbClr val="020101"/>
                  </a:solidFill>
                  <a:latin typeface="Arial" panose="020B0604020202020204"/>
                </a:rPr>
                <a:t>1 </a:t>
              </a: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applicant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it will be considered "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non-competitive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"  and will be eligible for this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6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C0BDCD70-F446-AC46-1DA8-DC0451DD8F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9684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BDCD70-F446-AC46-1DA8-DC0451DD8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2">
            <a:extLst>
              <a:ext uri="{FF2B5EF4-FFF2-40B4-BE49-F238E27FC236}">
                <a16:creationId xmlns:a16="http://schemas.microsoft.com/office/drawing/2014/main" id="{85691C05-73D8-AD57-7C2A-90A309B0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/>
          <a:p>
            <a:r>
              <a:rPr lang="en-US" sz="2400">
                <a:solidFill>
                  <a:schemeClr val="tx1"/>
                </a:solidFill>
              </a:rPr>
              <a:t>Recall | </a:t>
            </a:r>
            <a:r>
              <a:rPr lang="en-US" sz="2400">
                <a:solidFill>
                  <a:schemeClr val="tx2"/>
                </a:solidFill>
              </a:rPr>
              <a:t>Methodology for prorating partial award offers</a:t>
            </a:r>
            <a:endParaRPr lang="en-US" i="1">
              <a:solidFill>
                <a:schemeClr val="tx2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1303C8-AFF0-EACB-2E7A-C8518207C14B}"/>
              </a:ext>
            </a:extLst>
          </p:cNvPr>
          <p:cNvCxnSpPr/>
          <p:nvPr/>
        </p:nvCxnSpPr>
        <p:spPr>
          <a:xfrm>
            <a:off x="4976328" y="1934771"/>
            <a:ext cx="0" cy="4079081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DAEA5-F81B-BF96-B37A-DE2A549E00E2}"/>
              </a:ext>
            </a:extLst>
          </p:cNvPr>
          <p:cNvGrpSpPr/>
          <p:nvPr/>
        </p:nvGrpSpPr>
        <p:grpSpPr>
          <a:xfrm>
            <a:off x="4823242" y="3820857"/>
            <a:ext cx="306171" cy="306910"/>
            <a:chOff x="5937564" y="3833745"/>
            <a:chExt cx="306171" cy="306910"/>
          </a:xfrm>
        </p:grpSpPr>
        <p:sp>
          <p:nvSpPr>
            <p:cNvPr id="29" name="Freeform 94">
              <a:extLst>
                <a:ext uri="{FF2B5EF4-FFF2-40B4-BE49-F238E27FC236}">
                  <a16:creationId xmlns:a16="http://schemas.microsoft.com/office/drawing/2014/main" id="{8409BDC4-87EA-FDE4-47D2-61B9E5C96866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564" y="3833745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95">
              <a:extLst>
                <a:ext uri="{FF2B5EF4-FFF2-40B4-BE49-F238E27FC236}">
                  <a16:creationId xmlns:a16="http://schemas.microsoft.com/office/drawing/2014/main" id="{1D7A72FA-005A-6BC8-16F4-34FD4E767290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3995" y="3876005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3E3DDEE-0D34-476D-FEAF-A033ADB24FE3}"/>
              </a:ext>
            </a:extLst>
          </p:cNvPr>
          <p:cNvSpPr/>
          <p:nvPr/>
        </p:nvSpPr>
        <p:spPr>
          <a:xfrm>
            <a:off x="630000" y="1578072"/>
            <a:ext cx="10933350" cy="4616084"/>
          </a:xfrm>
          <a:prstGeom prst="roundRect">
            <a:avLst>
              <a:gd name="adj" fmla="val 990"/>
            </a:avLst>
          </a:prstGeom>
          <a:noFill/>
          <a:ln w="63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EF087E-F4A7-908D-ED1C-37802F3A7897}"/>
              </a:ext>
            </a:extLst>
          </p:cNvPr>
          <p:cNvSpPr txBox="1"/>
          <p:nvPr/>
        </p:nvSpPr>
        <p:spPr>
          <a:xfrm>
            <a:off x="1059014" y="1315290"/>
            <a:ext cx="3358017" cy="389764"/>
          </a:xfrm>
          <a:prstGeom prst="round2SameRect">
            <a:avLst>
              <a:gd name="adj1" fmla="val 1173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0" rIns="0" bIns="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kern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8603A9-40E4-188F-C066-94DF15CAEFFE}"/>
              </a:ext>
            </a:extLst>
          </p:cNvPr>
          <p:cNvSpPr txBox="1"/>
          <p:nvPr/>
        </p:nvSpPr>
        <p:spPr>
          <a:xfrm>
            <a:off x="6629401" y="1306685"/>
            <a:ext cx="4046648" cy="389764"/>
          </a:xfrm>
          <a:prstGeom prst="round2SameRect">
            <a:avLst>
              <a:gd name="adj1" fmla="val 1173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0" rIns="0" bIns="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kern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AE863F9-B282-0EE8-AE93-7DA8C4179C20}"/>
              </a:ext>
            </a:extLst>
          </p:cNvPr>
          <p:cNvGraphicFramePr>
            <a:graphicFrameLocks noGrp="1"/>
          </p:cNvGraphicFramePr>
          <p:nvPr/>
        </p:nvGraphicFramePr>
        <p:xfrm>
          <a:off x="5211628" y="2052315"/>
          <a:ext cx="6227698" cy="188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637">
                  <a:extLst>
                    <a:ext uri="{9D8B030D-6E8A-4147-A177-3AD203B41FA5}">
                      <a16:colId xmlns:a16="http://schemas.microsoft.com/office/drawing/2014/main" val="968315907"/>
                    </a:ext>
                  </a:extLst>
                </a:gridCol>
                <a:gridCol w="975637">
                  <a:extLst>
                    <a:ext uri="{9D8B030D-6E8A-4147-A177-3AD203B41FA5}">
                      <a16:colId xmlns:a16="http://schemas.microsoft.com/office/drawing/2014/main" val="1609807393"/>
                    </a:ext>
                  </a:extLst>
                </a:gridCol>
                <a:gridCol w="1952443">
                  <a:extLst>
                    <a:ext uri="{9D8B030D-6E8A-4147-A177-3AD203B41FA5}">
                      <a16:colId xmlns:a16="http://schemas.microsoft.com/office/drawing/2014/main" val="1959582238"/>
                    </a:ext>
                  </a:extLst>
                </a:gridCol>
                <a:gridCol w="2323981">
                  <a:extLst>
                    <a:ext uri="{9D8B030D-6E8A-4147-A177-3AD203B41FA5}">
                      <a16:colId xmlns:a16="http://schemas.microsoft.com/office/drawing/2014/main" val="48522297"/>
                    </a:ext>
                  </a:extLst>
                </a:gridCol>
              </a:tblGrid>
              <a:tr h="348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CBG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Requested subsidy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Reference 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% of total Reference 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44451"/>
                  </a:ext>
                </a:extLst>
              </a:tr>
              <a:tr h="28575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73169"/>
                  </a:ext>
                </a:extLst>
              </a:tr>
              <a:tr h="28575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26373"/>
                  </a:ext>
                </a:extLst>
              </a:tr>
              <a:tr h="28575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625060"/>
                  </a:ext>
                </a:extLst>
              </a:tr>
              <a:tr h="28575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6943"/>
                  </a:ext>
                </a:extLst>
              </a:tr>
              <a:tr h="285755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$14,000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$10,000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259450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3DBB529-AA48-F2A3-E0BA-B3304BE0CFB2}"/>
              </a:ext>
            </a:extLst>
          </p:cNvPr>
          <p:cNvGraphicFramePr>
            <a:graphicFrameLocks noGrp="1"/>
          </p:cNvGraphicFramePr>
          <p:nvPr/>
        </p:nvGraphicFramePr>
        <p:xfrm>
          <a:off x="791944" y="2052316"/>
          <a:ext cx="3892156" cy="4001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2156">
                  <a:extLst>
                    <a:ext uri="{9D8B030D-6E8A-4147-A177-3AD203B41FA5}">
                      <a16:colId xmlns:a16="http://schemas.microsoft.com/office/drawing/2014/main" val="218189516"/>
                    </a:ext>
                  </a:extLst>
                </a:gridCol>
              </a:tblGrid>
              <a:tr h="1689785">
                <a:tc>
                  <a:txBody>
                    <a:bodyPr/>
                    <a:lstStyle/>
                    <a:p>
                      <a:pPr marL="108000" lvl="1" indent="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600" b="1" i="0" kern="1200" baseline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of Reference Price</a:t>
                      </a:r>
                    </a:p>
                    <a:p>
                      <a:pPr marL="324000" marR="0" lvl="1" indent="-21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Trebuchet MS" panose="020B0603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Prorated subsidies will be 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calculated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on a 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proportional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basis using the 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Reference Price 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 the proposed project area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200552"/>
                  </a:ext>
                </a:extLst>
              </a:tr>
              <a:tr h="2311816">
                <a:tc>
                  <a:txBody>
                    <a:bodyPr/>
                    <a:lstStyle/>
                    <a:p>
                      <a:pPr marL="1080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Restrictions</a:t>
                      </a:r>
                    </a:p>
                    <a:p>
                      <a:pPr marL="324000" marR="0" lvl="1" indent="-21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Trebuchet MS" panose="020B0603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Bids that contain alternative technology or requested more than 2x Reference Price 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will be ineligible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for this process</a:t>
                      </a:r>
                    </a:p>
                    <a:p>
                      <a:pPr marL="1080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60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3367509"/>
                  </a:ext>
                </a:extLst>
              </a:tr>
            </a:tbl>
          </a:graphicData>
        </a:graphic>
      </p:graphicFrame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7C4DF81-8A89-CEE3-1C8C-401D4CC5AD38}"/>
              </a:ext>
            </a:extLst>
          </p:cNvPr>
          <p:cNvSpPr/>
          <p:nvPr/>
        </p:nvSpPr>
        <p:spPr>
          <a:xfrm>
            <a:off x="5534342" y="4616867"/>
            <a:ext cx="5904986" cy="421958"/>
          </a:xfrm>
          <a:prstGeom prst="roundRect">
            <a:avLst/>
          </a:prstGeom>
          <a:noFill/>
          <a:ln w="190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bid lost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 and 3 to a Selected bid and overlaps with another losing bid in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4; it is the sole bidder for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2010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9A3A9A4-7B29-80D5-1B80-AF303689FA0D}"/>
              </a:ext>
            </a:extLst>
          </p:cNvPr>
          <p:cNvSpPr/>
          <p:nvPr/>
        </p:nvSpPr>
        <p:spPr>
          <a:xfrm>
            <a:off x="5534342" y="5153175"/>
            <a:ext cx="5904986" cy="421958"/>
          </a:xfrm>
          <a:prstGeom prst="roundRect">
            <a:avLst/>
          </a:prstGeom>
          <a:noFill/>
          <a:ln w="190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losing bid's non-competitive residual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 accounted for 20% of the original project area's total reference price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2010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E8845A3-AF16-A60A-5F62-E6F2A826C6C5}"/>
              </a:ext>
            </a:extLst>
          </p:cNvPr>
          <p:cNvSpPr/>
          <p:nvPr/>
        </p:nvSpPr>
        <p:spPr>
          <a:xfrm>
            <a:off x="5534342" y="5689483"/>
            <a:ext cx="5904986" cy="421958"/>
          </a:xfrm>
          <a:prstGeom prst="roundRect">
            <a:avLst/>
          </a:prstGeom>
          <a:noFill/>
          <a:ln w="190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State offers ISP 20% of original requested subsidy for the residual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5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$14,000 * 20% = $2,800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0D22C-EF23-4F38-D214-DF4AB5051A98}"/>
              </a:ext>
            </a:extLst>
          </p:cNvPr>
          <p:cNvSpPr txBox="1"/>
          <p:nvPr/>
        </p:nvSpPr>
        <p:spPr>
          <a:xfrm>
            <a:off x="7738325" y="190829"/>
            <a:ext cx="91440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D9BDA-DCB9-3B71-59FD-BBCA6292B90E}"/>
              </a:ext>
            </a:extLst>
          </p:cNvPr>
          <p:cNvSpPr txBox="1"/>
          <p:nvPr/>
        </p:nvSpPr>
        <p:spPr>
          <a:xfrm>
            <a:off x="9452723" y="2447163"/>
            <a:ext cx="91440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A1CC51-6BEF-6EEC-4CBF-8825F537B395}"/>
              </a:ext>
            </a:extLst>
          </p:cNvPr>
          <p:cNvSpPr txBox="1"/>
          <p:nvPr/>
        </p:nvSpPr>
        <p:spPr>
          <a:xfrm>
            <a:off x="6629402" y="1401071"/>
            <a:ext cx="4046648" cy="34927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Share of Reference Price example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34BF66-DCD2-FB4A-0D6C-E0E245E3A67B}"/>
              </a:ext>
            </a:extLst>
          </p:cNvPr>
          <p:cNvSpPr/>
          <p:nvPr/>
        </p:nvSpPr>
        <p:spPr>
          <a:xfrm>
            <a:off x="5534341" y="4052640"/>
            <a:ext cx="5904985" cy="421958"/>
          </a:xfrm>
          <a:prstGeom prst="roundRect">
            <a:avLst/>
          </a:prstGeom>
          <a:noFill/>
          <a:ln w="190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bid was submitted for 4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a total requested subsidy of $14,000; the cumulative reference price was $10,000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2010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F82387C6-3F73-3099-8B36-09F19D58A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6862" y="5747007"/>
            <a:ext cx="306910" cy="3069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421D7F60-3E65-2AC1-5304-824DB939C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6862" y="5210699"/>
            <a:ext cx="306910" cy="3069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30EFFC-2B28-0A79-83EF-1B011200EA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6862" y="4674391"/>
            <a:ext cx="306910" cy="3069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5D639CC5-F162-924E-8C08-CEAF24802E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6862" y="4110164"/>
            <a:ext cx="306910" cy="3069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847585-4BC5-3CEC-766B-B3123B8428B9}"/>
              </a:ext>
            </a:extLst>
          </p:cNvPr>
          <p:cNvSpPr txBox="1"/>
          <p:nvPr/>
        </p:nvSpPr>
        <p:spPr>
          <a:xfrm>
            <a:off x="1059014" y="1315290"/>
            <a:ext cx="3358017" cy="3897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Pro-rate methodology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E27FE9C-9A01-B17B-9AC7-3EB527E48015}"/>
              </a:ext>
            </a:extLst>
          </p:cNvPr>
          <p:cNvSpPr/>
          <p:nvPr/>
        </p:nvSpPr>
        <p:spPr>
          <a:xfrm>
            <a:off x="673758" y="4287585"/>
            <a:ext cx="157832" cy="25897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5B7AFC-52DD-3845-18C4-D38AA0FD731F}"/>
              </a:ext>
            </a:extLst>
          </p:cNvPr>
          <p:cNvSpPr/>
          <p:nvPr/>
        </p:nvSpPr>
        <p:spPr>
          <a:xfrm>
            <a:off x="3185919" y="4319253"/>
            <a:ext cx="157832" cy="19564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51F3EA6-86B2-DD25-2888-80D89BE5527F}"/>
              </a:ext>
            </a:extLst>
          </p:cNvPr>
          <p:cNvSpPr/>
          <p:nvPr/>
        </p:nvSpPr>
        <p:spPr>
          <a:xfrm>
            <a:off x="846249" y="2234899"/>
            <a:ext cx="157832" cy="19564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A0D58A-8375-EBFB-72E7-35FCD0C53C39}"/>
              </a:ext>
            </a:extLst>
          </p:cNvPr>
          <p:cNvGrpSpPr/>
          <p:nvPr/>
        </p:nvGrpSpPr>
        <p:grpSpPr>
          <a:xfrm>
            <a:off x="629999" y="6272092"/>
            <a:ext cx="10933350" cy="386901"/>
            <a:chOff x="4377840" y="5787460"/>
            <a:chExt cx="7184161" cy="5339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C798C6-EF7C-08AE-E3D8-4FF3F341D7A3}"/>
                </a:ext>
              </a:extLst>
            </p:cNvPr>
            <p:cNvSpPr/>
            <p:nvPr/>
          </p:nvSpPr>
          <p:spPr>
            <a:xfrm>
              <a:off x="4416473" y="5851901"/>
              <a:ext cx="7145528" cy="469490"/>
            </a:xfrm>
            <a:prstGeom prst="rect">
              <a:avLst/>
            </a:prstGeom>
            <a:solidFill>
              <a:srgbClr val="1A5BA7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6DEFBC-776C-210B-8B1D-5BB17CC958C5}"/>
                </a:ext>
              </a:extLst>
            </p:cNvPr>
            <p:cNvSpPr/>
            <p:nvPr/>
          </p:nvSpPr>
          <p:spPr>
            <a:xfrm>
              <a:off x="4377840" y="5787460"/>
              <a:ext cx="7161697" cy="518097"/>
            </a:xfrm>
            <a:prstGeom prst="rect">
              <a:avLst/>
            </a:prstGeom>
            <a:solidFill>
              <a:srgbClr val="FFFFFF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marL="1080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5BA7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A5BA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 |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The communication of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/>
                  <a:ea typeface="+mn-ea"/>
                  <a:cs typeface="+mn-cs"/>
                </a:rPr>
                <a:t>partial award offers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will take place in the applicant portal utilizing the "revision request" feature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1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603A4FB-E0E7-A46A-794F-E5518C75F0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1612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03A4FB-E0E7-A46A-794F-E5518C75F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D8E88243-CF5B-E726-5889-2DD0DDB9ECFD}"/>
              </a:ext>
            </a:extLst>
          </p:cNvPr>
          <p:cNvSpPr/>
          <p:nvPr/>
        </p:nvSpPr>
        <p:spPr>
          <a:xfrm flipV="1">
            <a:off x="752528" y="1791534"/>
            <a:ext cx="4827035" cy="4924679"/>
          </a:xfrm>
          <a:prstGeom prst="round2SameRect">
            <a:avLst>
              <a:gd name="adj1" fmla="val 358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rgbClr val="1A5B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CD65399B-02E5-2373-DCDD-537C5513BC0B}"/>
              </a:ext>
            </a:extLst>
          </p:cNvPr>
          <p:cNvSpPr/>
          <p:nvPr/>
        </p:nvSpPr>
        <p:spPr>
          <a:xfrm flipV="1">
            <a:off x="6610852" y="1791536"/>
            <a:ext cx="4827035" cy="3044184"/>
          </a:xfrm>
          <a:prstGeom prst="round2SameRect">
            <a:avLst>
              <a:gd name="adj1" fmla="val 358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rgbClr val="1A5B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22CBC838-3370-C543-E95D-9E332D9E366F}"/>
              </a:ext>
            </a:extLst>
          </p:cNvPr>
          <p:cNvSpPr/>
          <p:nvPr/>
        </p:nvSpPr>
        <p:spPr>
          <a:xfrm flipV="1">
            <a:off x="511176" y="1731638"/>
            <a:ext cx="5309739" cy="4947149"/>
          </a:xfrm>
          <a:prstGeom prst="round2SameRect">
            <a:avLst>
              <a:gd name="adj1" fmla="val 3580"/>
              <a:gd name="adj2" fmla="val 0"/>
            </a:avLst>
          </a:prstGeom>
          <a:solidFill>
            <a:schemeClr val="bg1"/>
          </a:solidFill>
          <a:ln w="9525" cap="rnd" cmpd="sng" algn="ctr">
            <a:solidFill>
              <a:srgbClr val="1A5B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50F73D7D-832F-FD9F-9659-62F1484747D2}"/>
              </a:ext>
            </a:extLst>
          </p:cNvPr>
          <p:cNvSpPr/>
          <p:nvPr/>
        </p:nvSpPr>
        <p:spPr>
          <a:xfrm flipV="1">
            <a:off x="6369500" y="1731640"/>
            <a:ext cx="5309739" cy="3058074"/>
          </a:xfrm>
          <a:prstGeom prst="round2SameRect">
            <a:avLst>
              <a:gd name="adj1" fmla="val 3580"/>
              <a:gd name="adj2" fmla="val 0"/>
            </a:avLst>
          </a:prstGeom>
          <a:solidFill>
            <a:schemeClr val="bg1"/>
          </a:solidFill>
          <a:ln w="9525" cap="rnd" cmpd="sng" algn="ctr">
            <a:solidFill>
              <a:srgbClr val="1A5B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5B58B-B1B0-762F-8150-4C69C429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99" y="622800"/>
            <a:ext cx="11320571" cy="332399"/>
          </a:xfrm>
        </p:spPr>
        <p:txBody>
          <a:bodyPr vert="horz"/>
          <a:lstStyle/>
          <a:p>
            <a:r>
              <a:rPr lang="en-US" sz="2400" dirty="0">
                <a:solidFill>
                  <a:schemeClr val="tx1"/>
                </a:solidFill>
              </a:rPr>
              <a:t>PAE outreach | </a:t>
            </a:r>
            <a:r>
              <a:rPr lang="en-US" dirty="0">
                <a:solidFill>
                  <a:schemeClr val="tx2"/>
                </a:solidFill>
              </a:rPr>
              <a:t>To accept prorated offer, follow 3-step process by </a:t>
            </a:r>
            <a:r>
              <a:rPr lang="en-US" dirty="0">
                <a:solidFill>
                  <a:schemeClr val="tx2"/>
                </a:solidFill>
                <a:highlight>
                  <a:srgbClr val="FFFF00"/>
                </a:highlight>
              </a:rPr>
              <a:t>6pm CT</a:t>
            </a:r>
            <a:r>
              <a:rPr lang="en-US" dirty="0">
                <a:solidFill>
                  <a:schemeClr val="tx2"/>
                </a:solidFill>
              </a:rPr>
              <a:t> April 10</a:t>
            </a:r>
            <a:endParaRPr lang="en-US" sz="2400" dirty="0">
              <a:solidFill>
                <a:srgbClr val="295E7E"/>
              </a:solidFill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F3B0F61E-BFAF-E57C-25E7-1580A9633E10}"/>
              </a:ext>
            </a:extLst>
          </p:cNvPr>
          <p:cNvSpPr/>
          <p:nvPr/>
        </p:nvSpPr>
        <p:spPr>
          <a:xfrm>
            <a:off x="511176" y="1211338"/>
            <a:ext cx="5309739" cy="520303"/>
          </a:xfrm>
          <a:prstGeom prst="round2SameRect">
            <a:avLst/>
          </a:prstGeom>
          <a:solidFill>
            <a:srgbClr val="1A5BA7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Step 1: Modify project area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7AB3836-C5B0-8188-2583-2E82F6CE7F65}"/>
              </a:ext>
            </a:extLst>
          </p:cNvPr>
          <p:cNvSpPr/>
          <p:nvPr/>
        </p:nvSpPr>
        <p:spPr>
          <a:xfrm>
            <a:off x="6369500" y="1211338"/>
            <a:ext cx="5309739" cy="520303"/>
          </a:xfrm>
          <a:prstGeom prst="round2SameRect">
            <a:avLst/>
          </a:prstGeom>
          <a:solidFill>
            <a:srgbClr val="1A5BA7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Step 2: Modify subsidy request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30F807-588C-EEE0-5BF4-0F6F1B533166}"/>
              </a:ext>
            </a:extLst>
          </p:cNvPr>
          <p:cNvGrpSpPr/>
          <p:nvPr/>
        </p:nvGrpSpPr>
        <p:grpSpPr>
          <a:xfrm>
            <a:off x="5861530" y="1338130"/>
            <a:ext cx="482704" cy="3394720"/>
            <a:chOff x="5853855" y="1731640"/>
            <a:chExt cx="482704" cy="339472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384FED-2A0B-B09B-3589-668708054042}"/>
                </a:ext>
              </a:extLst>
            </p:cNvPr>
            <p:cNvCxnSpPr/>
            <p:nvPr/>
          </p:nvCxnSpPr>
          <p:spPr>
            <a:xfrm>
              <a:off x="6095207" y="1731640"/>
              <a:ext cx="0" cy="3394720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1E27B4-1539-2864-0D72-21E6FE13BD42}"/>
                </a:ext>
              </a:extLst>
            </p:cNvPr>
            <p:cNvGrpSpPr/>
            <p:nvPr/>
          </p:nvGrpSpPr>
          <p:grpSpPr>
            <a:xfrm>
              <a:off x="5853855" y="3136900"/>
              <a:ext cx="482704" cy="584200"/>
              <a:chOff x="5854648" y="1630219"/>
              <a:chExt cx="482704" cy="5842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57407E4-30DB-FC1C-B531-7E8B5FE5AE0F}"/>
                  </a:ext>
                </a:extLst>
              </p:cNvPr>
              <p:cNvSpPr/>
              <p:nvPr/>
            </p:nvSpPr>
            <p:spPr>
              <a:xfrm>
                <a:off x="5854648" y="1630219"/>
                <a:ext cx="482704" cy="584200"/>
              </a:xfrm>
              <a:prstGeom prst="ellipse">
                <a:avLst/>
              </a:prstGeom>
              <a:solidFill>
                <a:srgbClr val="FFFFFF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32C6048-D653-5CFC-C952-E6C407759F7C}"/>
                  </a:ext>
                </a:extLst>
              </p:cNvPr>
              <p:cNvGrpSpPr/>
              <p:nvPr/>
            </p:nvGrpSpPr>
            <p:grpSpPr>
              <a:xfrm>
                <a:off x="5952055" y="1799391"/>
                <a:ext cx="287891" cy="245856"/>
                <a:chOff x="10636443" y="2568575"/>
                <a:chExt cx="379220" cy="323850"/>
              </a:xfrm>
            </p:grpSpPr>
            <p:sp>
              <p:nvSpPr>
                <p:cNvPr id="44" name="Arrow: Chevron 43">
                  <a:extLst>
                    <a:ext uri="{FF2B5EF4-FFF2-40B4-BE49-F238E27FC236}">
                      <a16:creationId xmlns:a16="http://schemas.microsoft.com/office/drawing/2014/main" id="{E2ED56C7-85C0-7892-8EB3-2E23087E4590}"/>
                    </a:ext>
                  </a:extLst>
                </p:cNvPr>
                <p:cNvSpPr/>
                <p:nvPr/>
              </p:nvSpPr>
              <p:spPr>
                <a:xfrm>
                  <a:off x="10798969" y="2568575"/>
                  <a:ext cx="216694" cy="323850"/>
                </a:xfrm>
                <a:prstGeom prst="chevron">
                  <a:avLst/>
                </a:prstGeom>
                <a:solidFill>
                  <a:schemeClr val="tx2"/>
                </a:solidFill>
                <a:ln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" name="Arrow: Chevron 45">
                  <a:extLst>
                    <a:ext uri="{FF2B5EF4-FFF2-40B4-BE49-F238E27FC236}">
                      <a16:creationId xmlns:a16="http://schemas.microsoft.com/office/drawing/2014/main" id="{82F0CD8B-4D90-6FCD-6646-A5187B2C7725}"/>
                    </a:ext>
                  </a:extLst>
                </p:cNvPr>
                <p:cNvSpPr/>
                <p:nvPr/>
              </p:nvSpPr>
              <p:spPr>
                <a:xfrm>
                  <a:off x="10636443" y="2601516"/>
                  <a:ext cx="216694" cy="257969"/>
                </a:xfrm>
                <a:prstGeom prst="chevron">
                  <a:avLst/>
                </a:prstGeom>
                <a:solidFill>
                  <a:schemeClr val="tx2">
                    <a:lumMod val="50000"/>
                  </a:schemeClr>
                </a:solidFill>
                <a:ln w="9525" cap="rnd" cmpd="sng" algn="ctr">
                  <a:solidFill>
                    <a:schemeClr val="tx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CBD91B65-78AE-88AB-3BD1-E36210189D48}"/>
              </a:ext>
            </a:extLst>
          </p:cNvPr>
          <p:cNvSpPr/>
          <p:nvPr/>
        </p:nvSpPr>
        <p:spPr>
          <a:xfrm flipV="1">
            <a:off x="6610852" y="6004131"/>
            <a:ext cx="4827035" cy="712082"/>
          </a:xfrm>
          <a:prstGeom prst="round2SameRect">
            <a:avLst>
              <a:gd name="adj1" fmla="val 3580"/>
              <a:gd name="adj2" fmla="val 0"/>
            </a:avLst>
          </a:prstGeom>
          <a:solidFill>
            <a:schemeClr val="tx2"/>
          </a:solidFill>
          <a:ln w="9525" cap="rnd" cmpd="sng" algn="ctr">
            <a:solidFill>
              <a:srgbClr val="1A5B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33D7C6A2-61D2-2002-FFB8-33F83AD4F63B}"/>
              </a:ext>
            </a:extLst>
          </p:cNvPr>
          <p:cNvSpPr/>
          <p:nvPr/>
        </p:nvSpPr>
        <p:spPr>
          <a:xfrm flipV="1">
            <a:off x="6369500" y="5964257"/>
            <a:ext cx="5309739" cy="715331"/>
          </a:xfrm>
          <a:prstGeom prst="round2SameRect">
            <a:avLst>
              <a:gd name="adj1" fmla="val 3580"/>
              <a:gd name="adj2" fmla="val 0"/>
            </a:avLst>
          </a:prstGeom>
          <a:solidFill>
            <a:schemeClr val="bg1"/>
          </a:solidFill>
          <a:ln w="9525" cap="rnd" cmpd="sng" algn="ctr">
            <a:solidFill>
              <a:srgbClr val="1A5B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EAB4EBA3-2D75-3C38-A5B9-0A60B6F5AC2A}"/>
              </a:ext>
            </a:extLst>
          </p:cNvPr>
          <p:cNvSpPr/>
          <p:nvPr/>
        </p:nvSpPr>
        <p:spPr>
          <a:xfrm>
            <a:off x="6369500" y="5443955"/>
            <a:ext cx="5309739" cy="520303"/>
          </a:xfrm>
          <a:prstGeom prst="round2SameRect">
            <a:avLst/>
          </a:prstGeom>
          <a:solidFill>
            <a:srgbClr val="1A5BA7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Step 3: Resubmit application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C63500-5912-4E3D-7731-4C953566B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534" y="6016370"/>
            <a:ext cx="5189670" cy="5715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07E357E-ACA4-C74F-98C6-B6B937460C52}"/>
              </a:ext>
            </a:extLst>
          </p:cNvPr>
          <p:cNvGrpSpPr/>
          <p:nvPr/>
        </p:nvGrpSpPr>
        <p:grpSpPr>
          <a:xfrm rot="5400000">
            <a:off x="8783019" y="3447125"/>
            <a:ext cx="482704" cy="3394720"/>
            <a:chOff x="5853855" y="1731640"/>
            <a:chExt cx="482704" cy="33947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050A988-35EA-CCCD-750C-14C17E4B3395}"/>
                </a:ext>
              </a:extLst>
            </p:cNvPr>
            <p:cNvCxnSpPr/>
            <p:nvPr/>
          </p:nvCxnSpPr>
          <p:spPr>
            <a:xfrm>
              <a:off x="6095207" y="1731640"/>
              <a:ext cx="0" cy="3394720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  <a:round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3151DB3-B15E-CBBA-A455-C7F01D880F74}"/>
                </a:ext>
              </a:extLst>
            </p:cNvPr>
            <p:cNvGrpSpPr/>
            <p:nvPr/>
          </p:nvGrpSpPr>
          <p:grpSpPr>
            <a:xfrm>
              <a:off x="5853855" y="3136900"/>
              <a:ext cx="482704" cy="584200"/>
              <a:chOff x="5854648" y="1630219"/>
              <a:chExt cx="482704" cy="5842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1170975-00F5-A343-76D2-684C57E634B0}"/>
                  </a:ext>
                </a:extLst>
              </p:cNvPr>
              <p:cNvSpPr/>
              <p:nvPr/>
            </p:nvSpPr>
            <p:spPr>
              <a:xfrm>
                <a:off x="5854648" y="1630219"/>
                <a:ext cx="482704" cy="584200"/>
              </a:xfrm>
              <a:prstGeom prst="ellipse">
                <a:avLst/>
              </a:prstGeom>
              <a:solidFill>
                <a:srgbClr val="FFFFFF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197F771-6E1E-E2D7-BA48-D29A579EA657}"/>
                  </a:ext>
                </a:extLst>
              </p:cNvPr>
              <p:cNvGrpSpPr/>
              <p:nvPr/>
            </p:nvGrpSpPr>
            <p:grpSpPr>
              <a:xfrm>
                <a:off x="5952055" y="1799391"/>
                <a:ext cx="287891" cy="245856"/>
                <a:chOff x="10636443" y="2568575"/>
                <a:chExt cx="379220" cy="323850"/>
              </a:xfrm>
            </p:grpSpPr>
            <p:sp>
              <p:nvSpPr>
                <p:cNvPr id="48" name="Arrow: Chevron 47">
                  <a:extLst>
                    <a:ext uri="{FF2B5EF4-FFF2-40B4-BE49-F238E27FC236}">
                      <a16:creationId xmlns:a16="http://schemas.microsoft.com/office/drawing/2014/main" id="{E1CF9D55-2851-56AB-B8DE-07857EAC5408}"/>
                    </a:ext>
                  </a:extLst>
                </p:cNvPr>
                <p:cNvSpPr/>
                <p:nvPr/>
              </p:nvSpPr>
              <p:spPr>
                <a:xfrm>
                  <a:off x="10798969" y="2568575"/>
                  <a:ext cx="216694" cy="323850"/>
                </a:xfrm>
                <a:prstGeom prst="chevron">
                  <a:avLst/>
                </a:prstGeom>
                <a:solidFill>
                  <a:schemeClr val="tx2"/>
                </a:solidFill>
                <a:ln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Arrow: Chevron 48">
                  <a:extLst>
                    <a:ext uri="{FF2B5EF4-FFF2-40B4-BE49-F238E27FC236}">
                      <a16:creationId xmlns:a16="http://schemas.microsoft.com/office/drawing/2014/main" id="{DCE5E45D-00FB-7006-711F-112A0E312410}"/>
                    </a:ext>
                  </a:extLst>
                </p:cNvPr>
                <p:cNvSpPr/>
                <p:nvPr/>
              </p:nvSpPr>
              <p:spPr>
                <a:xfrm>
                  <a:off x="10636443" y="2601516"/>
                  <a:ext cx="216694" cy="257969"/>
                </a:xfrm>
                <a:prstGeom prst="chevron">
                  <a:avLst/>
                </a:prstGeom>
                <a:solidFill>
                  <a:schemeClr val="tx2">
                    <a:lumMod val="50000"/>
                  </a:schemeClr>
                </a:solidFill>
                <a:ln w="9525" cap="rnd" cmpd="sng" algn="ctr">
                  <a:solidFill>
                    <a:schemeClr val="tx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A0C51E7A-37DD-9B6E-CECC-B914F23F6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205" y="1782491"/>
            <a:ext cx="4583682" cy="2795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0A94F6A-0188-2667-1EFB-53ADBF116FA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53015"/>
          <a:stretch/>
        </p:blipFill>
        <p:spPr>
          <a:xfrm>
            <a:off x="7021535" y="1782491"/>
            <a:ext cx="4005671" cy="1054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1C9122DA-4A21-1942-34CC-5C252865C5B5}"/>
              </a:ext>
            </a:extLst>
          </p:cNvPr>
          <p:cNvSpPr/>
          <p:nvPr/>
        </p:nvSpPr>
        <p:spPr>
          <a:xfrm>
            <a:off x="578099" y="4885643"/>
            <a:ext cx="5175895" cy="1407711"/>
          </a:xfrm>
          <a:prstGeom prst="roundRect">
            <a:avLst/>
          </a:prstGeom>
          <a:solidFill>
            <a:srgbClr val="FDEFE6"/>
          </a:solidFill>
          <a:ln w="9525" cap="rnd" cmpd="sng" algn="ctr">
            <a:solidFill>
              <a:srgbClr val="F0CBB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bid is eligible for a partial award for the following </a:t>
            </a:r>
            <a:r>
              <a:rPr kumimoji="0" lang="en-US" altLang="en-US" sz="10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CBGs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[list of </a:t>
            </a:r>
            <a:r>
              <a:rPr kumimoji="0" lang="en-US" altLang="en-US" sz="10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CBG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IDs]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ARConnect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is offering a prorated amount of 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[$x]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 serve all locations in the listed </a:t>
            </a:r>
            <a:r>
              <a:rPr kumimoji="0" lang="en-US" altLang="en-US" sz="10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CBG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(s). Note that counteroffers will not be accepted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 accept this offer, please complete Step 1 of a 3-step process: 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Step 1 – In this section, modify the project area to 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only include the </a:t>
            </a:r>
            <a:r>
              <a:rPr kumimoji="0" lang="en-US" altLang="en-US" sz="10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CBG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(s) listed above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you do not wish to accept this offer, no action is required. If no action is taken by 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6pm CT on April 10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the offer is considered declined, and the </a:t>
            </a:r>
            <a:r>
              <a:rPr kumimoji="0" lang="en-US" altLang="en-US" sz="10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CBG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(s) will be available for bidding in Tranche-3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E17A49E-B8B7-0031-4FCC-845669C5DD2C}"/>
              </a:ext>
            </a:extLst>
          </p:cNvPr>
          <p:cNvSpPr/>
          <p:nvPr/>
        </p:nvSpPr>
        <p:spPr>
          <a:xfrm>
            <a:off x="6436422" y="3029520"/>
            <a:ext cx="5175895" cy="1703330"/>
          </a:xfrm>
          <a:prstGeom prst="roundRect">
            <a:avLst/>
          </a:prstGeom>
          <a:solidFill>
            <a:srgbClr val="FDEFE6"/>
          </a:solidFill>
          <a:ln w="9525" cap="rnd" cmpd="sng" algn="ctr">
            <a:solidFill>
              <a:srgbClr val="F0CBB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bid is eligible for a partial award for the following </a:t>
            </a:r>
            <a:r>
              <a:rPr kumimoji="0" lang="en-US" altLang="en-US" sz="10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CBGs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[list of </a:t>
            </a:r>
            <a:r>
              <a:rPr kumimoji="0" lang="en-US" altLang="en-US" sz="1000" b="1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CBG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IDs]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ARConnect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is offering a prorated amount of 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[$x]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 serve all locations in the listed </a:t>
            </a:r>
            <a:r>
              <a:rPr kumimoji="0" lang="en-US" altLang="en-US" sz="10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CBG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(s). Note that counteroffers will not be accepted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 accept this offer, please complete Steps 2 and 3 of a 3-step process: 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Step 2 – In this section, modify the 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requested subsidy in Question 6 to the exact amount listed above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Step 3 – After completing Steps 1 and 2, select 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“Submit” by 6pm CT on April 10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 formally accept the prorated amount for the listed </a:t>
            </a:r>
            <a:r>
              <a:rPr kumimoji="0" lang="en-US" altLang="en-US" sz="10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CBG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(s)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you do not wish to accept this offer, no action is required. If no action is taken by 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6pm CT on April 10, 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offer is considered declined, and the </a:t>
            </a:r>
            <a:r>
              <a:rPr kumimoji="0" lang="en-US" altLang="en-US" sz="10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CBG</a:t>
            </a: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(s) will be available for bidding in Tranche-3</a:t>
            </a:r>
            <a:r>
              <a:rPr kumimoji="0" lang="en-US" altLang="en-US" sz="10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kumimoji="0" lang="en-US" altLang="en-US" sz="1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693B14C-F80E-5A06-2329-E20A0673DD20}"/>
              </a:ext>
            </a:extLst>
          </p:cNvPr>
          <p:cNvSpPr/>
          <p:nvPr/>
        </p:nvSpPr>
        <p:spPr>
          <a:xfrm>
            <a:off x="578097" y="4682891"/>
            <a:ext cx="1804023" cy="1661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b="1" i="1">
                <a:solidFill>
                  <a:srgbClr val="DA2131"/>
                </a:solidFill>
              </a:rPr>
              <a:t>Revision request message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2014317-B8A3-EE59-C1B5-F30DEC1FC5A1}"/>
              </a:ext>
            </a:extLst>
          </p:cNvPr>
          <p:cNvSpPr/>
          <p:nvPr/>
        </p:nvSpPr>
        <p:spPr>
          <a:xfrm>
            <a:off x="6436423" y="2846323"/>
            <a:ext cx="1804023" cy="1661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b="1" i="1">
                <a:solidFill>
                  <a:srgbClr val="DA2131"/>
                </a:solidFill>
              </a:rPr>
              <a:t>Revision request message</a:t>
            </a:r>
          </a:p>
        </p:txBody>
      </p:sp>
    </p:spTree>
    <p:extLst>
      <p:ext uri="{BB962C8B-B14F-4D97-AF65-F5344CB8AC3E}">
        <p14:creationId xmlns:p14="http://schemas.microsoft.com/office/powerpoint/2010/main" val="16590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EE4P_STYLE_ID" val="qEZ7KgOk"/>
  <p:tag name="EE4P_STYLE_NAME" val="AR Connect Grid 16:9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R Connect Grid 16:9 - 22209">
  <a:themeElements>
    <a:clrScheme name="Grid">
      <a:dk1>
        <a:srgbClr val="020101"/>
      </a:dk1>
      <a:lt1>
        <a:sysClr val="window" lastClr="FFFFFF"/>
      </a:lt1>
      <a:dk2>
        <a:srgbClr val="1A5BA7"/>
      </a:dk2>
      <a:lt2>
        <a:srgbClr val="F2F2F2"/>
      </a:lt2>
      <a:accent1>
        <a:srgbClr val="0D2E53"/>
      </a:accent1>
      <a:accent2>
        <a:srgbClr val="13447D"/>
      </a:accent2>
      <a:accent3>
        <a:srgbClr val="FFD400"/>
      </a:accent3>
      <a:accent4>
        <a:srgbClr val="5A9AE5"/>
      </a:accent4>
      <a:accent5>
        <a:srgbClr val="7C8082"/>
      </a:accent5>
      <a:accent6>
        <a:srgbClr val="DA2131"/>
      </a:accent6>
      <a:hlink>
        <a:srgbClr val="6E4EA5"/>
      </a:hlink>
      <a:folHlink>
        <a:srgbClr val="AC99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A5BA7"/>
        </a:solidFill>
        <a:ln w="9525" cap="rnd" cmpd="sng" algn="ctr">
          <a:solidFill>
            <a:srgbClr val="1A5BA7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0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3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4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5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6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7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8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9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0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3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4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5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6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7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8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9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0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4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5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6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7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8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9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44BBFEE55374C8A5AB0EA53ED154B" ma:contentTypeVersion="6" ma:contentTypeDescription="Create a new document." ma:contentTypeScope="" ma:versionID="e4c9fc2919ac8ef8faad2cc414dd0cce">
  <xsd:schema xmlns:xsd="http://www.w3.org/2001/XMLSchema" xmlns:xs="http://www.w3.org/2001/XMLSchema" xmlns:p="http://schemas.microsoft.com/office/2006/metadata/properties" xmlns:ns2="2c7955f9-1c3b-40f9-ae89-c02ea7ec4bb2" xmlns:ns3="7627ecdc-1ee0-474f-8748-8f2677614092" targetNamespace="http://schemas.microsoft.com/office/2006/metadata/properties" ma:root="true" ma:fieldsID="fb6da9faa626e1cd8e0f98822306ac74" ns2:_="" ns3:_="">
    <xsd:import namespace="2c7955f9-1c3b-40f9-ae89-c02ea7ec4bb2"/>
    <xsd:import namespace="7627ecdc-1ee0-474f-8748-8f2677614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955f9-1c3b-40f9-ae89-c02ea7ec4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7ecdc-1ee0-474f-8748-8f2677614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DcR_SlideID>da26a68d-4eb7-424f-9eaf-e34e99d3b523</DcR_SlideID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34C805-836F-4B9F-BD54-3B8135017E75}">
  <ds:schemaRefs>
    <ds:schemaRef ds:uri="2c7955f9-1c3b-40f9-ae89-c02ea7ec4bb2"/>
    <ds:schemaRef ds:uri="7627ecdc-1ee0-474f-8748-8f26776140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1912EB-70E4-41D5-9CE3-A2A7611536BD}">
  <ds:schemaRefs>
    <ds:schemaRef ds:uri="2c7955f9-1c3b-40f9-ae89-c02ea7ec4bb2"/>
    <ds:schemaRef ds:uri="7627ecdc-1ee0-474f-8748-8f26776140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70580B5-4D3B-415E-AC98-A03CD4E2EB08}">
  <ds:schemaRefs/>
</ds:datastoreItem>
</file>

<file path=customXml/itemProps4.xml><?xml version="1.0" encoding="utf-8"?>
<ds:datastoreItem xmlns:ds="http://schemas.openxmlformats.org/officeDocument/2006/customXml" ds:itemID="{E083FF77-658A-4AFA-923D-51E6AA02A5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1366</Words>
  <Application>Microsoft Office PowerPoint</Application>
  <PresentationFormat>Widescreen</PresentationFormat>
  <Paragraphs>161</Paragraphs>
  <Slides>9</Slides>
  <Notes>7</Notes>
  <HiddenSlides>0</HiddenSlides>
  <MMClips>0</MMClips>
  <ScaleCrop>false</ScaleCrop>
  <HeadingPairs>
    <vt:vector size="10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Arial</vt:lpstr>
      <vt:lpstr>Trebuchet MS</vt:lpstr>
      <vt:lpstr>AR Connect Grid 16:9 - 22209</vt:lpstr>
      <vt:lpstr>think-cell Slide</vt:lpstr>
      <vt:lpstr>The Arkansas BEAD Program</vt:lpstr>
      <vt:lpstr>Accessing Tranche-2 Results</vt:lpstr>
      <vt:lpstr>Applicants should have received an email on Tuesday, April 1 that Tranche-2 bid results were published in the Grantor Portal </vt:lpstr>
      <vt:lpstr>Once in the applicant portal, applicants will also be able to see a map displaying each CBG's availability as a result of Tranche-2 adjudication</vt:lpstr>
      <vt:lpstr>Negotiations | Partial Award Eligible outreach</vt:lpstr>
      <vt:lpstr>Recall | Overview of ARConnect's approach to achieving 100% coverage</vt:lpstr>
      <vt:lpstr>Recall | Possible outcomes for partial award eligible CBGs </vt:lpstr>
      <vt:lpstr>Recall | Methodology for prorating partial award offers</vt:lpstr>
      <vt:lpstr>PAE outreach | To accept prorated offer, follow 3-step process by 6pm CT April 10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Glen Howie</cp:lastModifiedBy>
  <cp:revision>2</cp:revision>
  <cp:lastPrinted>2000-01-01T06:00:00Z</cp:lastPrinted>
  <dcterms:created xsi:type="dcterms:W3CDTF">2024-06-04T17:47:03Z</dcterms:created>
  <dcterms:modified xsi:type="dcterms:W3CDTF">2025-04-01T17:50:43Z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MSIP_Label_b0d5c4f4-7a29-4385-b7a5-afbe2154ae6f_Enabled">
    <vt:lpwstr>true</vt:lpwstr>
  </property>
  <property fmtid="{D5CDD505-2E9C-101B-9397-08002B2CF9AE}" pid="8" name="MSIP_Label_b0d5c4f4-7a29-4385-b7a5-afbe2154ae6f_SetDate">
    <vt:lpwstr>2024-06-04T17:47:22Z</vt:lpwstr>
  </property>
  <property fmtid="{D5CDD505-2E9C-101B-9397-08002B2CF9AE}" pid="9" name="MSIP_Label_b0d5c4f4-7a29-4385-b7a5-afbe2154ae6f_Method">
    <vt:lpwstr>Standard</vt:lpwstr>
  </property>
  <property fmtid="{D5CDD505-2E9C-101B-9397-08002B2CF9AE}" pid="10" name="MSIP_Label_b0d5c4f4-7a29-4385-b7a5-afbe2154ae6f_Name">
    <vt:lpwstr>Confidential</vt:lpwstr>
  </property>
  <property fmtid="{D5CDD505-2E9C-101B-9397-08002B2CF9AE}" pid="11" name="MSIP_Label_b0d5c4f4-7a29-4385-b7a5-afbe2154ae6f_SiteId">
    <vt:lpwstr>2dfb2f0b-4d21-4268-9559-72926144c918</vt:lpwstr>
  </property>
  <property fmtid="{D5CDD505-2E9C-101B-9397-08002B2CF9AE}" pid="12" name="MSIP_Label_b0d5c4f4-7a29-4385-b7a5-afbe2154ae6f_ActionId">
    <vt:lpwstr>1f9fae1b-ba1f-4f42-bbf3-a8968d49c002</vt:lpwstr>
  </property>
  <property fmtid="{D5CDD505-2E9C-101B-9397-08002B2CF9AE}" pid="13" name="MSIP_Label_b0d5c4f4-7a29-4385-b7a5-afbe2154ae6f_ContentBits">
    <vt:lpwstr>0</vt:lpwstr>
  </property>
  <property fmtid="{D5CDD505-2E9C-101B-9397-08002B2CF9AE}" pid="14" name="ContentTypeId">
    <vt:lpwstr>0x0101001EE44BBFEE55374C8A5AB0EA53ED154B</vt:lpwstr>
  </property>
  <property fmtid="{D5CDD505-2E9C-101B-9397-08002B2CF9AE}" pid="15" name="MediaServiceImageTags">
    <vt:lpwstr/>
  </property>
</Properties>
</file>