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1.xml" ContentType="application/vnd.openxmlformats-officedocument.themeOverride+xml"/>
  <Override PartName="/ppt/tags/tag10.xml" ContentType="application/vnd.openxmlformats-officedocument.presentationml.tags+xml"/>
  <Override PartName="/ppt/theme/themeOverride2.xml" ContentType="application/vnd.openxmlformats-officedocument.themeOverride+xml"/>
  <Override PartName="/ppt/tags/tag11.xml" ContentType="application/vnd.openxmlformats-officedocument.presentationml.tags+xml"/>
  <Override PartName="/ppt/theme/themeOverride3.xml" ContentType="application/vnd.openxmlformats-officedocument.themeOverride+xml"/>
  <Override PartName="/ppt/tags/tag12.xml" ContentType="application/vnd.openxmlformats-officedocument.presentationml.tags+xml"/>
  <Override PartName="/ppt/theme/themeOverride4.xml" ContentType="application/vnd.openxmlformats-officedocument.themeOverride+xml"/>
  <Override PartName="/ppt/tags/tag13.xml" ContentType="application/vnd.openxmlformats-officedocument.presentationml.tags+xml"/>
  <Override PartName="/ppt/theme/themeOverride5.xml" ContentType="application/vnd.openxmlformats-officedocument.themeOverride+xml"/>
  <Override PartName="/ppt/tags/tag14.xml" ContentType="application/vnd.openxmlformats-officedocument.presentationml.tags+xml"/>
  <Override PartName="/ppt/theme/themeOverride6.xml" ContentType="application/vnd.openxmlformats-officedocument.themeOverride+xml"/>
  <Override PartName="/ppt/tags/tag15.xml" ContentType="application/vnd.openxmlformats-officedocument.presentationml.tags+xml"/>
  <Override PartName="/ppt/theme/themeOverride7.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heme/themeOverride8.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heme/themeOverride9.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heme/themeOverride10.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heme/themeOverride11.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Override12.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theme/themeOverride13.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Override14.xml" ContentType="application/vnd.openxmlformats-officedocument.themeOverride+xml"/>
  <Override PartName="/ppt/tags/tag41.xml" ContentType="application/vnd.openxmlformats-officedocument.presentationml.tags+xml"/>
  <Override PartName="/ppt/theme/themeOverride15.xml" ContentType="application/vnd.openxmlformats-officedocument.themeOverride+xml"/>
  <Override PartName="/ppt/tags/tag42.xml" ContentType="application/vnd.openxmlformats-officedocument.presentationml.tags+xml"/>
  <Override PartName="/ppt/theme/themeOverride16.xml" ContentType="application/vnd.openxmlformats-officedocument.themeOverride+xml"/>
  <Override PartName="/ppt/tags/tag43.xml" ContentType="application/vnd.openxmlformats-officedocument.presentationml.tags+xml"/>
  <Override PartName="/ppt/theme/themeOverride17.xml" ContentType="application/vnd.openxmlformats-officedocument.themeOverride+xml"/>
  <Override PartName="/ppt/tags/tag44.xml" ContentType="application/vnd.openxmlformats-officedocument.presentationml.tags+xml"/>
  <Override PartName="/ppt/theme/themeOverride18.xml" ContentType="application/vnd.openxmlformats-officedocument.themeOverride+xml"/>
  <Override PartName="/ppt/tags/tag45.xml" ContentType="application/vnd.openxmlformats-officedocument.presentationml.tags+xml"/>
  <Override PartName="/ppt/theme/themeOverride19.xml" ContentType="application/vnd.openxmlformats-officedocument.themeOverride+xml"/>
  <Override PartName="/ppt/tags/tag46.xml" ContentType="application/vnd.openxmlformats-officedocument.presentationml.tags+xml"/>
  <Override PartName="/ppt/theme/themeOverride20.xml" ContentType="application/vnd.openxmlformats-officedocument.themeOverride+xml"/>
  <Override PartName="/ppt/tags/tag47.xml" ContentType="application/vnd.openxmlformats-officedocument.presentationml.tags+xml"/>
  <Override PartName="/ppt/tags/tag48.xml" ContentType="application/vnd.openxmlformats-officedocument.presentationml.tags+xml"/>
  <Override PartName="/ppt/theme/themeOverride21.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heme/themeOverride22.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heme/themeOverride23.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heme/themeOverride24.xml" ContentType="application/vnd.openxmlformats-officedocument.themeOverr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Override25.xml" ContentType="application/vnd.openxmlformats-officedocument.themeOverride+xml"/>
  <Override PartName="/ppt/tags/tag59.xml" ContentType="application/vnd.openxmlformats-officedocument.presentationml.tags+xml"/>
  <Override PartName="/ppt/theme/themeOverride26.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Override27.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theme/themeOverride28.xml" ContentType="application/vnd.openxmlformats-officedocument.themeOverride+xml"/>
  <Override PartName="/ppt/tags/tag67.xml" ContentType="application/vnd.openxmlformats-officedocument.presentationml.tags+xml"/>
  <Override PartName="/ppt/theme/themeOverride29.xml" ContentType="application/vnd.openxmlformats-officedocument.themeOverride+xml"/>
  <Override PartName="/ppt/tags/tag68.xml" ContentType="application/vnd.openxmlformats-officedocument.presentationml.tags+xml"/>
  <Override PartName="/ppt/theme/themeOverride30.xml" ContentType="application/vnd.openxmlformats-officedocument.themeOverr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Override31.xml" ContentType="application/vnd.openxmlformats-officedocument.themeOverride+xml"/>
  <Override PartName="/ppt/tags/tag74.xml" ContentType="application/vnd.openxmlformats-officedocument.presentationml.tags+xml"/>
  <Override PartName="/ppt/theme/themeOverride32.xml" ContentType="application/vnd.openxmlformats-officedocument.themeOverride+xml"/>
  <Override PartName="/ppt/tags/tag75.xml" ContentType="application/vnd.openxmlformats-officedocument.presentationml.tags+xml"/>
  <Override PartName="/ppt/theme/theme2.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notesSlides/notesSlide2.xml" ContentType="application/vnd.openxmlformats-officedocument.presentationml.notesSlide+xml"/>
  <Override PartName="/ppt/tags/tag80.xml" ContentType="application/vnd.openxmlformats-officedocument.presentationml.tags+xml"/>
  <Override PartName="/ppt/notesSlides/notesSlide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6.xml" ContentType="application/vnd.openxmlformats-officedocument.presentationml.notesSlide+xml"/>
  <Override PartName="/ppt/tags/tag90.xml" ContentType="application/vnd.openxmlformats-officedocument.presentationml.tags+xml"/>
  <Override PartName="/ppt/notesSlides/notesSlide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xml" ContentType="application/vnd.openxmlformats-officedocument.presentationml.notesSlide+xml"/>
  <Override PartName="/ppt/tags/tag95.xml" ContentType="application/vnd.openxmlformats-officedocument.presentationml.tags+xml"/>
  <Override PartName="/ppt/notesSlides/notesSlide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0.xml" ContentType="application/vnd.openxmlformats-officedocument.presentationml.notesSlide+xml"/>
  <Override PartName="/ppt/tags/tag101.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6"/>
  </p:notesMasterIdLst>
  <p:sldIdLst>
    <p:sldId id="257" r:id="rId5"/>
    <p:sldId id="258" r:id="rId6"/>
    <p:sldId id="283" r:id="rId7"/>
    <p:sldId id="278" r:id="rId8"/>
    <p:sldId id="284" r:id="rId9"/>
    <p:sldId id="280" r:id="rId10"/>
    <p:sldId id="285" r:id="rId11"/>
    <p:sldId id="279" r:id="rId12"/>
    <p:sldId id="264" r:id="rId13"/>
    <p:sldId id="259" r:id="rId14"/>
    <p:sldId id="26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A"/>
    <a:srgbClr val="1A5BA7"/>
    <a:srgbClr val="FFD400"/>
    <a:srgbClr val="1A5AA5"/>
    <a:srgbClr val="79C422"/>
    <a:srgbClr val="FB0278"/>
    <a:srgbClr val="FFFFFF"/>
    <a:srgbClr val="00B0F0"/>
    <a:srgbClr val="92D05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07" autoAdjust="0"/>
  </p:normalViewPr>
  <p:slideViewPr>
    <p:cSldViewPr snapToGrid="0">
      <p:cViewPr>
        <p:scale>
          <a:sx n="150" d="100"/>
          <a:sy n="150" d="100"/>
        </p:scale>
        <p:origin x="2262" y="-63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Tyler" userId="d95ade4d-0576-43d0-bb19-3f7a19f59750" providerId="ADAL" clId="{F8ED1509-8B29-40E4-BE1F-4BDDA485C5EA}"/>
    <pc:docChg chg="custSel modSld">
      <pc:chgData name="Joseph, Tyler" userId="d95ade4d-0576-43d0-bb19-3f7a19f59750" providerId="ADAL" clId="{F8ED1509-8B29-40E4-BE1F-4BDDA485C5EA}" dt="2025-05-22T15:24:52.707" v="328" actId="20577"/>
      <pc:docMkLst>
        <pc:docMk/>
      </pc:docMkLst>
      <pc:sldChg chg="modSp mod">
        <pc:chgData name="Joseph, Tyler" userId="d95ade4d-0576-43d0-bb19-3f7a19f59750" providerId="ADAL" clId="{F8ED1509-8B29-40E4-BE1F-4BDDA485C5EA}" dt="2025-05-22T15:22:44.980" v="1" actId="20577"/>
        <pc:sldMkLst>
          <pc:docMk/>
          <pc:sldMk cId="4031612863" sldId="257"/>
        </pc:sldMkLst>
        <pc:spChg chg="mod">
          <ac:chgData name="Joseph, Tyler" userId="d95ade4d-0576-43d0-bb19-3f7a19f59750" providerId="ADAL" clId="{F8ED1509-8B29-40E4-BE1F-4BDDA485C5EA}" dt="2025-05-22T15:22:44.980" v="1" actId="20577"/>
          <ac:spMkLst>
            <pc:docMk/>
            <pc:sldMk cId="4031612863" sldId="257"/>
            <ac:spMk id="5" creationId="{3F720A33-A5FA-4CAB-BD6E-99A125F86636}"/>
          </ac:spMkLst>
        </pc:spChg>
      </pc:sldChg>
      <pc:sldChg chg="modNotesTx">
        <pc:chgData name="Joseph, Tyler" userId="d95ade4d-0576-43d0-bb19-3f7a19f59750" providerId="ADAL" clId="{F8ED1509-8B29-40E4-BE1F-4BDDA485C5EA}" dt="2025-05-22T15:24:06.766" v="215" actId="20577"/>
        <pc:sldMkLst>
          <pc:docMk/>
          <pc:sldMk cId="212898752" sldId="258"/>
        </pc:sldMkLst>
      </pc:sldChg>
      <pc:sldChg chg="modNotesTx">
        <pc:chgData name="Joseph, Tyler" userId="d95ade4d-0576-43d0-bb19-3f7a19f59750" providerId="ADAL" clId="{F8ED1509-8B29-40E4-BE1F-4BDDA485C5EA}" dt="2025-05-22T15:24:52.707" v="328" actId="20577"/>
        <pc:sldMkLst>
          <pc:docMk/>
          <pc:sldMk cId="1244714366" sldId="26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65458479848527E-2"/>
          <c:y val="5.6460369163952223E-2"/>
          <c:w val="0.97186908304030295"/>
          <c:h val="0.8870792616720955"/>
        </c:manualLayout>
      </c:layout>
      <c:scatterChart>
        <c:scatterStyle val="lineMarker"/>
        <c:varyColors val="0"/>
        <c:ser>
          <c:idx val="0"/>
          <c:order val="0"/>
          <c:spPr>
            <a:ln>
              <a:noFill/>
            </a:ln>
          </c:spPr>
          <c:marker>
            <c:symbol val="circle"/>
            <c:size val="4"/>
            <c:spPr>
              <a:solidFill>
                <a:schemeClr val="tx2"/>
              </a:solidFill>
              <a:ln w="9525" cmpd="sng" algn="ctr">
                <a:solidFill>
                  <a:schemeClr val="tx2"/>
                </a:solidFill>
                <a:prstDash val="solid"/>
              </a:ln>
            </c:spPr>
          </c:marker>
          <c:xVal>
            <c:numRef>
              <c:f>Sheet1!$A$1:$A$163</c:f>
              <c:numCache>
                <c:formatCode>General</c:formatCode>
                <c:ptCount val="163"/>
                <c:pt idx="0">
                  <c:v>94.999093819851382</c:v>
                </c:pt>
                <c:pt idx="1">
                  <c:v>95.065547030749713</c:v>
                </c:pt>
                <c:pt idx="2">
                  <c:v>95.066755270947866</c:v>
                </c:pt>
                <c:pt idx="3">
                  <c:v>95.069171751344172</c:v>
                </c:pt>
                <c:pt idx="4">
                  <c:v>95.339817555730079</c:v>
                </c:pt>
                <c:pt idx="5">
                  <c:v>95.383314202863531</c:v>
                </c:pt>
                <c:pt idx="6">
                  <c:v>95.391771884250588</c:v>
                </c:pt>
                <c:pt idx="7">
                  <c:v>95.421977889204385</c:v>
                </c:pt>
                <c:pt idx="8">
                  <c:v>95.421977889204385</c:v>
                </c:pt>
                <c:pt idx="9">
                  <c:v>95.421977889204385</c:v>
                </c:pt>
                <c:pt idx="10">
                  <c:v>95.421977889204385</c:v>
                </c:pt>
                <c:pt idx="11">
                  <c:v>95.421977889204385</c:v>
                </c:pt>
                <c:pt idx="12">
                  <c:v>95.421977889204385</c:v>
                </c:pt>
                <c:pt idx="13">
                  <c:v>95.421977889204385</c:v>
                </c:pt>
                <c:pt idx="14">
                  <c:v>95.421977889204385</c:v>
                </c:pt>
                <c:pt idx="15">
                  <c:v>95.421977889204385</c:v>
                </c:pt>
                <c:pt idx="16">
                  <c:v>95.421977889204385</c:v>
                </c:pt>
                <c:pt idx="17">
                  <c:v>95.423186129402524</c:v>
                </c:pt>
                <c:pt idx="18">
                  <c:v>95.428019090195122</c:v>
                </c:pt>
                <c:pt idx="19">
                  <c:v>95.430435570591428</c:v>
                </c:pt>
                <c:pt idx="20">
                  <c:v>95.510179423669427</c:v>
                </c:pt>
                <c:pt idx="21">
                  <c:v>95.548843110010267</c:v>
                </c:pt>
                <c:pt idx="22">
                  <c:v>95.551259590406573</c:v>
                </c:pt>
                <c:pt idx="23">
                  <c:v>95.552467830604726</c:v>
                </c:pt>
                <c:pt idx="24">
                  <c:v>95.592339757143719</c:v>
                </c:pt>
                <c:pt idx="25">
                  <c:v>95.894399806681562</c:v>
                </c:pt>
                <c:pt idx="26">
                  <c:v>95.925814051833498</c:v>
                </c:pt>
                <c:pt idx="27">
                  <c:v>95.974143659759562</c:v>
                </c:pt>
                <c:pt idx="28">
                  <c:v>95.985017821542911</c:v>
                </c:pt>
                <c:pt idx="29">
                  <c:v>95.995891983326288</c:v>
                </c:pt>
                <c:pt idx="30">
                  <c:v>96.000724944118886</c:v>
                </c:pt>
                <c:pt idx="31">
                  <c:v>96.765540989548725</c:v>
                </c:pt>
                <c:pt idx="32">
                  <c:v>96.802996435691412</c:v>
                </c:pt>
                <c:pt idx="33">
                  <c:v>96.807829396484024</c:v>
                </c:pt>
                <c:pt idx="34">
                  <c:v>96.828369479852597</c:v>
                </c:pt>
                <c:pt idx="35">
                  <c:v>96.830785960248903</c:v>
                </c:pt>
                <c:pt idx="36">
                  <c:v>96.831994200447042</c:v>
                </c:pt>
                <c:pt idx="37">
                  <c:v>96.896030930949067</c:v>
                </c:pt>
                <c:pt idx="38">
                  <c:v>96.917779254515807</c:v>
                </c:pt>
                <c:pt idx="39">
                  <c:v>96.920195734912099</c:v>
                </c:pt>
                <c:pt idx="40">
                  <c:v>96.943152298676978</c:v>
                </c:pt>
                <c:pt idx="41">
                  <c:v>97.334622122878017</c:v>
                </c:pt>
                <c:pt idx="42">
                  <c:v>97.339455083670629</c:v>
                </c:pt>
                <c:pt idx="43">
                  <c:v>97.341871564066935</c:v>
                </c:pt>
                <c:pt idx="44">
                  <c:v>97.343079804265088</c:v>
                </c:pt>
                <c:pt idx="45">
                  <c:v>97.373285809218871</c:v>
                </c:pt>
                <c:pt idx="46">
                  <c:v>97.373285809218871</c:v>
                </c:pt>
                <c:pt idx="47">
                  <c:v>97.373285809218871</c:v>
                </c:pt>
                <c:pt idx="48">
                  <c:v>97.373285809218871</c:v>
                </c:pt>
                <c:pt idx="49">
                  <c:v>97.373285809218871</c:v>
                </c:pt>
                <c:pt idx="50">
                  <c:v>97.373285809218871</c:v>
                </c:pt>
                <c:pt idx="51">
                  <c:v>97.373285809218871</c:v>
                </c:pt>
                <c:pt idx="52">
                  <c:v>97.455446142693177</c:v>
                </c:pt>
                <c:pt idx="53">
                  <c:v>97.582311363499059</c:v>
                </c:pt>
                <c:pt idx="54">
                  <c:v>97.612517368452842</c:v>
                </c:pt>
                <c:pt idx="55">
                  <c:v>97.668096417567824</c:v>
                </c:pt>
                <c:pt idx="56">
                  <c:v>97.670512897964116</c:v>
                </c:pt>
                <c:pt idx="57">
                  <c:v>97.680178819549326</c:v>
                </c:pt>
                <c:pt idx="58">
                  <c:v>97.740590829456892</c:v>
                </c:pt>
                <c:pt idx="59">
                  <c:v>97.785295716788497</c:v>
                </c:pt>
                <c:pt idx="60">
                  <c:v>97.862623089470191</c:v>
                </c:pt>
                <c:pt idx="61">
                  <c:v>97.863831329668344</c:v>
                </c:pt>
                <c:pt idx="62">
                  <c:v>97.86624781006465</c:v>
                </c:pt>
                <c:pt idx="63">
                  <c:v>97.868664290460941</c:v>
                </c:pt>
                <c:pt idx="64">
                  <c:v>97.87591373164986</c:v>
                </c:pt>
                <c:pt idx="65">
                  <c:v>97.885579653235069</c:v>
                </c:pt>
                <c:pt idx="66">
                  <c:v>97.889204373829514</c:v>
                </c:pt>
                <c:pt idx="67">
                  <c:v>97.903703256207336</c:v>
                </c:pt>
                <c:pt idx="68">
                  <c:v>97.907327976801781</c:v>
                </c:pt>
                <c:pt idx="69">
                  <c:v>97.918202138585158</c:v>
                </c:pt>
                <c:pt idx="70">
                  <c:v>97.925451579774062</c:v>
                </c:pt>
                <c:pt idx="71">
                  <c:v>97.930284540566674</c:v>
                </c:pt>
                <c:pt idx="72">
                  <c:v>97.931492780764813</c:v>
                </c:pt>
                <c:pt idx="73">
                  <c:v>98.153808977224671</c:v>
                </c:pt>
                <c:pt idx="74">
                  <c:v>98.260134114661994</c:v>
                </c:pt>
                <c:pt idx="75">
                  <c:v>98.264967075454607</c:v>
                </c:pt>
                <c:pt idx="76">
                  <c:v>98.29154835981393</c:v>
                </c:pt>
                <c:pt idx="77">
                  <c:v>98.31088020298435</c:v>
                </c:pt>
                <c:pt idx="78">
                  <c:v>98.322962604965866</c:v>
                </c:pt>
                <c:pt idx="79">
                  <c:v>98.325379085362172</c:v>
                </c:pt>
                <c:pt idx="80">
                  <c:v>98.492116232707062</c:v>
                </c:pt>
                <c:pt idx="81">
                  <c:v>98.500573914094119</c:v>
                </c:pt>
                <c:pt idx="82">
                  <c:v>98.500573914094119</c:v>
                </c:pt>
                <c:pt idx="83">
                  <c:v>98.500573914094119</c:v>
                </c:pt>
                <c:pt idx="84">
                  <c:v>98.500573914094119</c:v>
                </c:pt>
                <c:pt idx="85">
                  <c:v>98.500573914094119</c:v>
                </c:pt>
                <c:pt idx="86">
                  <c:v>98.500573914094119</c:v>
                </c:pt>
                <c:pt idx="87">
                  <c:v>98.500573914094119</c:v>
                </c:pt>
                <c:pt idx="88">
                  <c:v>98.501782154292272</c:v>
                </c:pt>
                <c:pt idx="89">
                  <c:v>98.544070561227571</c:v>
                </c:pt>
                <c:pt idx="90">
                  <c:v>98.546487041623877</c:v>
                </c:pt>
                <c:pt idx="91">
                  <c:v>98.59602488974808</c:v>
                </c:pt>
                <c:pt idx="92">
                  <c:v>98.597233129946233</c:v>
                </c:pt>
                <c:pt idx="93">
                  <c:v>98.644354497674129</c:v>
                </c:pt>
                <c:pt idx="94">
                  <c:v>98.832839968585745</c:v>
                </c:pt>
                <c:pt idx="95">
                  <c:v>98.881169576511809</c:v>
                </c:pt>
                <c:pt idx="96">
                  <c:v>98.92829094423972</c:v>
                </c:pt>
                <c:pt idx="97">
                  <c:v>98.945206307013834</c:v>
                </c:pt>
                <c:pt idx="98">
                  <c:v>99.009243037515859</c:v>
                </c:pt>
                <c:pt idx="99">
                  <c:v>99.011659517912165</c:v>
                </c:pt>
                <c:pt idx="100">
                  <c:v>99.017700718902915</c:v>
                </c:pt>
                <c:pt idx="101">
                  <c:v>99.017700718902915</c:v>
                </c:pt>
                <c:pt idx="102">
                  <c:v>99.029783120884431</c:v>
                </c:pt>
                <c:pt idx="103">
                  <c:v>99.093819851386456</c:v>
                </c:pt>
                <c:pt idx="104">
                  <c:v>99.103485772971666</c:v>
                </c:pt>
                <c:pt idx="105">
                  <c:v>99.105902253367972</c:v>
                </c:pt>
                <c:pt idx="106">
                  <c:v>99.105902253367972</c:v>
                </c:pt>
                <c:pt idx="107">
                  <c:v>99.108318733764264</c:v>
                </c:pt>
                <c:pt idx="108">
                  <c:v>99.108318733764264</c:v>
                </c:pt>
                <c:pt idx="109">
                  <c:v>99.126442336736545</c:v>
                </c:pt>
                <c:pt idx="110">
                  <c:v>99.165106023077385</c:v>
                </c:pt>
                <c:pt idx="111">
                  <c:v>99.2194768319942</c:v>
                </c:pt>
                <c:pt idx="112">
                  <c:v>99.22914275357941</c:v>
                </c:pt>
                <c:pt idx="113">
                  <c:v>99.236392194768314</c:v>
                </c:pt>
                <c:pt idx="114">
                  <c:v>99.236392194768314</c:v>
                </c:pt>
                <c:pt idx="115">
                  <c:v>99.236392194768314</c:v>
                </c:pt>
                <c:pt idx="116">
                  <c:v>99.236392194768314</c:v>
                </c:pt>
                <c:pt idx="117">
                  <c:v>99.283513562496225</c:v>
                </c:pt>
                <c:pt idx="118">
                  <c:v>99.294387724279588</c:v>
                </c:pt>
                <c:pt idx="119">
                  <c:v>99.300428925270339</c:v>
                </c:pt>
                <c:pt idx="120">
                  <c:v>99.335467891016734</c:v>
                </c:pt>
                <c:pt idx="121">
                  <c:v>99.349966773394556</c:v>
                </c:pt>
                <c:pt idx="122">
                  <c:v>99.393463420528008</c:v>
                </c:pt>
                <c:pt idx="123">
                  <c:v>99.463541352020783</c:v>
                </c:pt>
                <c:pt idx="124">
                  <c:v>99.465957832417089</c:v>
                </c:pt>
                <c:pt idx="125">
                  <c:v>99.479248474596744</c:v>
                </c:pt>
                <c:pt idx="126">
                  <c:v>99.482873195191203</c:v>
                </c:pt>
                <c:pt idx="127">
                  <c:v>99.543285205098769</c:v>
                </c:pt>
                <c:pt idx="128">
                  <c:v>99.555367607080285</c:v>
                </c:pt>
                <c:pt idx="129">
                  <c:v>99.555367607080285</c:v>
                </c:pt>
                <c:pt idx="130">
                  <c:v>99.568658249259954</c:v>
                </c:pt>
                <c:pt idx="131">
                  <c:v>99.577115930647011</c:v>
                </c:pt>
                <c:pt idx="132">
                  <c:v>99.659276264121317</c:v>
                </c:pt>
                <c:pt idx="133">
                  <c:v>99.66773394550836</c:v>
                </c:pt>
                <c:pt idx="134">
                  <c:v>99.668942185706527</c:v>
                </c:pt>
                <c:pt idx="135">
                  <c:v>99.673775146499125</c:v>
                </c:pt>
                <c:pt idx="136">
                  <c:v>99.67739986709357</c:v>
                </c:pt>
                <c:pt idx="137">
                  <c:v>99.678608107291737</c:v>
                </c:pt>
                <c:pt idx="138">
                  <c:v>99.716063553434424</c:v>
                </c:pt>
                <c:pt idx="139">
                  <c:v>99.723312994623342</c:v>
                </c:pt>
                <c:pt idx="140">
                  <c:v>99.724521234821481</c:v>
                </c:pt>
                <c:pt idx="141">
                  <c:v>99.725729475019634</c:v>
                </c:pt>
                <c:pt idx="142">
                  <c:v>99.769226122153086</c:v>
                </c:pt>
                <c:pt idx="143">
                  <c:v>99.790974445719797</c:v>
                </c:pt>
                <c:pt idx="144">
                  <c:v>99.838095813447708</c:v>
                </c:pt>
                <c:pt idx="145">
                  <c:v>99.870718298797797</c:v>
                </c:pt>
                <c:pt idx="146">
                  <c:v>99.882800700779313</c:v>
                </c:pt>
                <c:pt idx="147">
                  <c:v>99.884008940977466</c:v>
                </c:pt>
                <c:pt idx="148">
                  <c:v>99.906965504742345</c:v>
                </c:pt>
                <c:pt idx="149">
                  <c:v>99.926297347912765</c:v>
                </c:pt>
                <c:pt idx="150">
                  <c:v>99.92992206850721</c:v>
                </c:pt>
                <c:pt idx="151">
                  <c:v>99.948045671479491</c:v>
                </c:pt>
                <c:pt idx="152">
                  <c:v>99.966169274451772</c:v>
                </c:pt>
                <c:pt idx="153">
                  <c:v>99.967377514649911</c:v>
                </c:pt>
                <c:pt idx="154">
                  <c:v>99.97100223524437</c:v>
                </c:pt>
                <c:pt idx="155">
                  <c:v>99.979459916631427</c:v>
                </c:pt>
                <c:pt idx="156">
                  <c:v>99.983084637225886</c:v>
                </c:pt>
                <c:pt idx="157">
                  <c:v>99.984292877424025</c:v>
                </c:pt>
                <c:pt idx="158">
                  <c:v>99.99033407841479</c:v>
                </c:pt>
                <c:pt idx="159">
                  <c:v>99.991542318612943</c:v>
                </c:pt>
                <c:pt idx="160">
                  <c:v>99.995167039207402</c:v>
                </c:pt>
                <c:pt idx="161">
                  <c:v>99.997583519603694</c:v>
                </c:pt>
                <c:pt idx="162">
                  <c:v>100</c:v>
                </c:pt>
              </c:numCache>
            </c:numRef>
          </c:xVal>
          <c:yVal>
            <c:numRef>
              <c:f>Sheet1!$B$1:$B$163</c:f>
              <c:numCache>
                <c:formatCode>General</c:formatCode>
                <c:ptCount val="163"/>
                <c:pt idx="0">
                  <c:v>18627.795918367348</c:v>
                </c:pt>
                <c:pt idx="1">
                  <c:v>18715.2</c:v>
                </c:pt>
                <c:pt idx="2">
                  <c:v>18853.79</c:v>
                </c:pt>
                <c:pt idx="3">
                  <c:v>19289.5</c:v>
                </c:pt>
                <c:pt idx="4">
                  <c:v>19398.102678571428</c:v>
                </c:pt>
                <c:pt idx="5">
                  <c:v>19661.977777777778</c:v>
                </c:pt>
                <c:pt idx="6">
                  <c:v>19944.422857142858</c:v>
                </c:pt>
                <c:pt idx="7">
                  <c:v>20000</c:v>
                </c:pt>
                <c:pt idx="8">
                  <c:v>20000</c:v>
                </c:pt>
                <c:pt idx="9">
                  <c:v>20000</c:v>
                </c:pt>
                <c:pt idx="10">
                  <c:v>20000</c:v>
                </c:pt>
                <c:pt idx="11">
                  <c:v>20000</c:v>
                </c:pt>
                <c:pt idx="12">
                  <c:v>20000</c:v>
                </c:pt>
                <c:pt idx="13">
                  <c:v>20000</c:v>
                </c:pt>
                <c:pt idx="14">
                  <c:v>20000</c:v>
                </c:pt>
                <c:pt idx="15">
                  <c:v>20000</c:v>
                </c:pt>
                <c:pt idx="16">
                  <c:v>20000</c:v>
                </c:pt>
                <c:pt idx="17">
                  <c:v>20012.25</c:v>
                </c:pt>
                <c:pt idx="18">
                  <c:v>20194.5</c:v>
                </c:pt>
                <c:pt idx="19">
                  <c:v>20480.5</c:v>
                </c:pt>
                <c:pt idx="20">
                  <c:v>20607.329545454544</c:v>
                </c:pt>
                <c:pt idx="21">
                  <c:v>20916.9375</c:v>
                </c:pt>
                <c:pt idx="22">
                  <c:v>21175.5</c:v>
                </c:pt>
                <c:pt idx="23">
                  <c:v>21525.39</c:v>
                </c:pt>
                <c:pt idx="24">
                  <c:v>21535.427272727273</c:v>
                </c:pt>
                <c:pt idx="25">
                  <c:v>21661.304</c:v>
                </c:pt>
                <c:pt idx="26">
                  <c:v>22147.538461538461</c:v>
                </c:pt>
                <c:pt idx="27">
                  <c:v>22173.1</c:v>
                </c:pt>
                <c:pt idx="28">
                  <c:v>22252.666666666668</c:v>
                </c:pt>
                <c:pt idx="29">
                  <c:v>22474.666666666668</c:v>
                </c:pt>
                <c:pt idx="30">
                  <c:v>22519.75</c:v>
                </c:pt>
                <c:pt idx="31">
                  <c:v>22601.774091627172</c:v>
                </c:pt>
                <c:pt idx="32">
                  <c:v>23322.580645161292</c:v>
                </c:pt>
                <c:pt idx="33">
                  <c:v>23393.25</c:v>
                </c:pt>
                <c:pt idx="34">
                  <c:v>23704.447058823527</c:v>
                </c:pt>
                <c:pt idx="35">
                  <c:v>23750</c:v>
                </c:pt>
                <c:pt idx="36">
                  <c:v>24000</c:v>
                </c:pt>
                <c:pt idx="37">
                  <c:v>24037.037735849055</c:v>
                </c:pt>
                <c:pt idx="38">
                  <c:v>24202.949999999997</c:v>
                </c:pt>
                <c:pt idx="39">
                  <c:v>24298.15</c:v>
                </c:pt>
                <c:pt idx="40">
                  <c:v>24314.473684210527</c:v>
                </c:pt>
                <c:pt idx="41">
                  <c:v>24445.654320987655</c:v>
                </c:pt>
                <c:pt idx="42">
                  <c:v>24600.875</c:v>
                </c:pt>
                <c:pt idx="43">
                  <c:v>24750</c:v>
                </c:pt>
                <c:pt idx="44">
                  <c:v>24887.25</c:v>
                </c:pt>
                <c:pt idx="45">
                  <c:v>25000</c:v>
                </c:pt>
                <c:pt idx="46">
                  <c:v>25000</c:v>
                </c:pt>
                <c:pt idx="47">
                  <c:v>25000</c:v>
                </c:pt>
                <c:pt idx="48">
                  <c:v>25000</c:v>
                </c:pt>
                <c:pt idx="49">
                  <c:v>25000</c:v>
                </c:pt>
                <c:pt idx="50">
                  <c:v>25000</c:v>
                </c:pt>
                <c:pt idx="51">
                  <c:v>25000</c:v>
                </c:pt>
                <c:pt idx="52">
                  <c:v>25312.5</c:v>
                </c:pt>
                <c:pt idx="53">
                  <c:v>26216.571428571428</c:v>
                </c:pt>
                <c:pt idx="54">
                  <c:v>26736.807999999997</c:v>
                </c:pt>
                <c:pt idx="55">
                  <c:v>27025.652173913044</c:v>
                </c:pt>
                <c:pt idx="56">
                  <c:v>27097.5</c:v>
                </c:pt>
                <c:pt idx="57">
                  <c:v>27250</c:v>
                </c:pt>
                <c:pt idx="58">
                  <c:v>27590.5</c:v>
                </c:pt>
                <c:pt idx="59">
                  <c:v>28516.216216216217</c:v>
                </c:pt>
                <c:pt idx="60">
                  <c:v>28764.140625</c:v>
                </c:pt>
                <c:pt idx="61">
                  <c:v>28896</c:v>
                </c:pt>
                <c:pt idx="62">
                  <c:v>29500</c:v>
                </c:pt>
                <c:pt idx="63">
                  <c:v>30000</c:v>
                </c:pt>
                <c:pt idx="64">
                  <c:v>31206</c:v>
                </c:pt>
                <c:pt idx="65">
                  <c:v>31250</c:v>
                </c:pt>
                <c:pt idx="66">
                  <c:v>31478</c:v>
                </c:pt>
                <c:pt idx="67">
                  <c:v>33250</c:v>
                </c:pt>
                <c:pt idx="68">
                  <c:v>33300</c:v>
                </c:pt>
                <c:pt idx="69">
                  <c:v>34015.888888888891</c:v>
                </c:pt>
                <c:pt idx="70">
                  <c:v>34200</c:v>
                </c:pt>
                <c:pt idx="71">
                  <c:v>35000</c:v>
                </c:pt>
                <c:pt idx="72">
                  <c:v>35783.199999999997</c:v>
                </c:pt>
                <c:pt idx="73">
                  <c:v>36352.043478260872</c:v>
                </c:pt>
                <c:pt idx="74">
                  <c:v>36672.477272727272</c:v>
                </c:pt>
                <c:pt idx="75">
                  <c:v>37500</c:v>
                </c:pt>
                <c:pt idx="76">
                  <c:v>37503.409090909088</c:v>
                </c:pt>
                <c:pt idx="77">
                  <c:v>38482.875</c:v>
                </c:pt>
                <c:pt idx="78">
                  <c:v>38608.68</c:v>
                </c:pt>
                <c:pt idx="79">
                  <c:v>38774.400000000001</c:v>
                </c:pt>
                <c:pt idx="80">
                  <c:v>39590.781884057971</c:v>
                </c:pt>
                <c:pt idx="81">
                  <c:v>40000</c:v>
                </c:pt>
                <c:pt idx="82">
                  <c:v>40000</c:v>
                </c:pt>
                <c:pt idx="83">
                  <c:v>40000</c:v>
                </c:pt>
                <c:pt idx="84">
                  <c:v>40000</c:v>
                </c:pt>
                <c:pt idx="85">
                  <c:v>40000</c:v>
                </c:pt>
                <c:pt idx="86">
                  <c:v>40000</c:v>
                </c:pt>
                <c:pt idx="87">
                  <c:v>40000</c:v>
                </c:pt>
                <c:pt idx="88">
                  <c:v>40600</c:v>
                </c:pt>
                <c:pt idx="89">
                  <c:v>40700</c:v>
                </c:pt>
                <c:pt idx="90">
                  <c:v>42500</c:v>
                </c:pt>
                <c:pt idx="91">
                  <c:v>42536.463414634149</c:v>
                </c:pt>
                <c:pt idx="92">
                  <c:v>42563.4</c:v>
                </c:pt>
                <c:pt idx="93">
                  <c:v>43018.51282051282</c:v>
                </c:pt>
                <c:pt idx="94">
                  <c:v>43900.217948717946</c:v>
                </c:pt>
                <c:pt idx="95">
                  <c:v>45255.85</c:v>
                </c:pt>
                <c:pt idx="96">
                  <c:v>45442.025641025641</c:v>
                </c:pt>
                <c:pt idx="97">
                  <c:v>46125</c:v>
                </c:pt>
                <c:pt idx="98">
                  <c:v>47150.716981132078</c:v>
                </c:pt>
                <c:pt idx="99">
                  <c:v>47449.875</c:v>
                </c:pt>
                <c:pt idx="100">
                  <c:v>48000</c:v>
                </c:pt>
                <c:pt idx="101">
                  <c:v>48000</c:v>
                </c:pt>
                <c:pt idx="102">
                  <c:v>48419.5</c:v>
                </c:pt>
                <c:pt idx="103">
                  <c:v>49000</c:v>
                </c:pt>
                <c:pt idx="104">
                  <c:v>49875</c:v>
                </c:pt>
                <c:pt idx="105">
                  <c:v>49895</c:v>
                </c:pt>
                <c:pt idx="106">
                  <c:v>49895</c:v>
                </c:pt>
                <c:pt idx="107">
                  <c:v>49900</c:v>
                </c:pt>
                <c:pt idx="108">
                  <c:v>49900</c:v>
                </c:pt>
                <c:pt idx="109">
                  <c:v>49933.333333333336</c:v>
                </c:pt>
                <c:pt idx="110">
                  <c:v>49968.75</c:v>
                </c:pt>
                <c:pt idx="111">
                  <c:v>49977.777777777781</c:v>
                </c:pt>
                <c:pt idx="112">
                  <c:v>49987.5</c:v>
                </c:pt>
                <c:pt idx="113">
                  <c:v>50000</c:v>
                </c:pt>
                <c:pt idx="114">
                  <c:v>50000</c:v>
                </c:pt>
                <c:pt idx="115">
                  <c:v>50000</c:v>
                </c:pt>
                <c:pt idx="116">
                  <c:v>50000</c:v>
                </c:pt>
                <c:pt idx="117">
                  <c:v>51282.051282051281</c:v>
                </c:pt>
                <c:pt idx="118">
                  <c:v>53887.677777777775</c:v>
                </c:pt>
                <c:pt idx="119">
                  <c:v>54310.2</c:v>
                </c:pt>
                <c:pt idx="120">
                  <c:v>55778.316206896547</c:v>
                </c:pt>
                <c:pt idx="121">
                  <c:v>55790.85</c:v>
                </c:pt>
                <c:pt idx="122">
                  <c:v>55800.527777777781</c:v>
                </c:pt>
                <c:pt idx="123">
                  <c:v>56191.948275862072</c:v>
                </c:pt>
                <c:pt idx="124">
                  <c:v>58111.5</c:v>
                </c:pt>
                <c:pt idx="125">
                  <c:v>59675.272727272728</c:v>
                </c:pt>
                <c:pt idx="126">
                  <c:v>60336.799999999996</c:v>
                </c:pt>
                <c:pt idx="127">
                  <c:v>62590.879999999997</c:v>
                </c:pt>
                <c:pt idx="128">
                  <c:v>65000</c:v>
                </c:pt>
                <c:pt idx="129">
                  <c:v>65000</c:v>
                </c:pt>
                <c:pt idx="130">
                  <c:v>65255.781818181815</c:v>
                </c:pt>
                <c:pt idx="131">
                  <c:v>65520</c:v>
                </c:pt>
                <c:pt idx="132">
                  <c:v>69309.51470588235</c:v>
                </c:pt>
                <c:pt idx="133">
                  <c:v>74702.885714285716</c:v>
                </c:pt>
                <c:pt idx="134">
                  <c:v>76624.800000000003</c:v>
                </c:pt>
                <c:pt idx="135">
                  <c:v>77239.324999999997</c:v>
                </c:pt>
                <c:pt idx="136">
                  <c:v>84481.5</c:v>
                </c:pt>
                <c:pt idx="137">
                  <c:v>87500</c:v>
                </c:pt>
                <c:pt idx="138">
                  <c:v>90947.06451612903</c:v>
                </c:pt>
                <c:pt idx="139">
                  <c:v>91116</c:v>
                </c:pt>
                <c:pt idx="140">
                  <c:v>94281.600000000006</c:v>
                </c:pt>
                <c:pt idx="141">
                  <c:v>95000</c:v>
                </c:pt>
                <c:pt idx="142">
                  <c:v>99239.472222222219</c:v>
                </c:pt>
                <c:pt idx="143">
                  <c:v>105134.44444444444</c:v>
                </c:pt>
                <c:pt idx="144">
                  <c:v>107792.25641025641</c:v>
                </c:pt>
                <c:pt idx="145">
                  <c:v>114369.81481481482</c:v>
                </c:pt>
                <c:pt idx="146">
                  <c:v>120852.5</c:v>
                </c:pt>
                <c:pt idx="147">
                  <c:v>130805</c:v>
                </c:pt>
                <c:pt idx="148">
                  <c:v>144741.05263157896</c:v>
                </c:pt>
                <c:pt idx="149">
                  <c:v>162442.875</c:v>
                </c:pt>
                <c:pt idx="150">
                  <c:v>163665.60000000001</c:v>
                </c:pt>
                <c:pt idx="151">
                  <c:v>165573.06666666668</c:v>
                </c:pt>
                <c:pt idx="152">
                  <c:v>185548.33333333334</c:v>
                </c:pt>
                <c:pt idx="153">
                  <c:v>198000</c:v>
                </c:pt>
                <c:pt idx="154">
                  <c:v>245719.33333333334</c:v>
                </c:pt>
                <c:pt idx="155">
                  <c:v>339254.71428571426</c:v>
                </c:pt>
                <c:pt idx="156">
                  <c:v>341778.33333333331</c:v>
                </c:pt>
                <c:pt idx="157">
                  <c:v>375000</c:v>
                </c:pt>
                <c:pt idx="158">
                  <c:v>508278.6</c:v>
                </c:pt>
                <c:pt idx="159">
                  <c:v>580686</c:v>
                </c:pt>
                <c:pt idx="160">
                  <c:v>738070</c:v>
                </c:pt>
                <c:pt idx="161">
                  <c:v>1066798</c:v>
                </c:pt>
                <c:pt idx="162">
                  <c:v>1207398</c:v>
                </c:pt>
              </c:numCache>
            </c:numRef>
          </c:yVal>
          <c:smooth val="0"/>
          <c:extLst>
            <c:ext xmlns:c16="http://schemas.microsoft.com/office/drawing/2014/chart" uri="{C3380CC4-5D6E-409C-BE32-E72D297353CC}">
              <c16:uniqueId val="{00000000-1F56-434E-87E6-41B8A05D3A83}"/>
            </c:ext>
          </c:extLst>
        </c:ser>
        <c:dLbls>
          <c:showLegendKey val="0"/>
          <c:showVal val="0"/>
          <c:showCatName val="0"/>
          <c:showSerName val="0"/>
          <c:showPercent val="0"/>
          <c:showBubbleSize val="0"/>
        </c:dLbls>
        <c:axId val="1311274768"/>
        <c:axId val="1"/>
      </c:scatterChart>
      <c:valAx>
        <c:axId val="1311274768"/>
        <c:scaling>
          <c:orientation val="minMax"/>
          <c:max val="100"/>
          <c:min val="94.5"/>
        </c:scaling>
        <c:delete val="0"/>
        <c:axPos val="b"/>
        <c:majorGridlines>
          <c:spPr>
            <a:ln>
              <a:noFill/>
            </a:ln>
          </c:spPr>
        </c:majorGridlines>
        <c:numFmt formatCode="General" sourceLinked="1"/>
        <c:majorTickMark val="none"/>
        <c:minorTickMark val="none"/>
        <c:tickLblPos val="none"/>
        <c:spPr>
          <a:ln w="9525" cmpd="sng" algn="ctr">
            <a:solidFill>
              <a:schemeClr val="accent5"/>
            </a:solidFill>
            <a:prstDash val="solid"/>
          </a:ln>
        </c:spPr>
        <c:crossAx val="1"/>
        <c:crosses val="min"/>
        <c:crossBetween val="midCat"/>
      </c:valAx>
      <c:valAx>
        <c:axId val="1"/>
        <c:scaling>
          <c:orientation val="minMax"/>
          <c:max val="1207398"/>
          <c:min val="0"/>
        </c:scaling>
        <c:delete val="1"/>
        <c:axPos val="l"/>
        <c:numFmt formatCode="General" sourceLinked="1"/>
        <c:majorTickMark val="out"/>
        <c:minorTickMark val="none"/>
        <c:tickLblPos val="nextTo"/>
        <c:crossAx val="1311274768"/>
        <c:crosses val="min"/>
        <c:crossBetween val="midCat"/>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4DACE-D3DC-4E01-B9B2-92E25A61C02E}"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6E8C0-649C-4D38-90F5-9EBED4F69465}" type="slidenum">
              <a:rPr lang="en-US" smtClean="0"/>
              <a:t>‹#›</a:t>
            </a:fld>
            <a:endParaRPr lang="en-US"/>
          </a:p>
        </p:txBody>
      </p:sp>
    </p:spTree>
    <p:extLst>
      <p:ext uri="{BB962C8B-B14F-4D97-AF65-F5344CB8AC3E}">
        <p14:creationId xmlns:p14="http://schemas.microsoft.com/office/powerpoint/2010/main" val="94433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r>
              <a:rPr lang="en-US">
                <a:latin typeface="Arial" panose="020B0604020202020204" pitchFamily="34" charset="0"/>
              </a:rPr>
              <a:t>Notes view: </a:t>
            </a:r>
            <a:fld id="{128CEAFE-FA94-43E5-B0FF-D47E1CCDD1B4}" type="slidenum">
              <a:rPr lang="en-US" smtClean="0">
                <a:latin typeface="Arial" panose="020B0604020202020204" pitchFamily="34" charset="0"/>
              </a:rPr>
              <a:pPr/>
              <a:t>1</a:t>
            </a:fld>
            <a:endParaRPr lang="en-US">
              <a:latin typeface="Arial" panose="020B0604020202020204" pitchFamily="34" charset="0"/>
            </a:endParaRPr>
          </a:p>
        </p:txBody>
      </p:sp>
    </p:spTree>
    <p:extLst>
      <p:ext uri="{BB962C8B-B14F-4D97-AF65-F5344CB8AC3E}">
        <p14:creationId xmlns:p14="http://schemas.microsoft.com/office/powerpoint/2010/main" val="251695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let's end today by looking at an example of each of these modifications</a:t>
            </a:r>
          </a:p>
          <a:p>
            <a:pPr marL="171450" indent="-171450">
              <a:buFontTx/>
              <a:buChar char="-"/>
            </a:pPr>
            <a:r>
              <a:rPr lang="en-US" dirty="0"/>
              <a:t>First, let's focus on the left hand side of the slide, which lists the original Tranche-3 bid</a:t>
            </a:r>
          </a:p>
          <a:p>
            <a:pPr marL="171450" indent="-171450">
              <a:buFontTx/>
              <a:buChar char="-"/>
            </a:pPr>
            <a:r>
              <a:rPr lang="en-US" dirty="0"/>
              <a:t>We can see that it requested a subsidy of $125K, had a project area of 5 BEAD eligible locations, and was a priority bid. This means it had an average subsidy per location of $25K, which means it is above the </a:t>
            </a:r>
            <a:r>
              <a:rPr lang="en-US" dirty="0" err="1"/>
              <a:t>EHCPLT</a:t>
            </a:r>
            <a:r>
              <a:rPr lang="en-US" dirty="0"/>
              <a:t> and will need to be modified</a:t>
            </a:r>
          </a:p>
          <a:p>
            <a:pPr marL="171450" indent="-171450">
              <a:buFontTx/>
              <a:buChar char="-"/>
            </a:pPr>
            <a:r>
              <a:rPr lang="en-US" dirty="0"/>
              <a:t>On the right hand side of the slide, you'll see the first two options that this provider has to modify this bid</a:t>
            </a:r>
          </a:p>
          <a:p>
            <a:pPr marL="171450" indent="-171450">
              <a:buFontTx/>
              <a:buChar char="-"/>
            </a:pPr>
            <a:r>
              <a:rPr lang="en-US" dirty="0"/>
              <a:t>First, the provider can lower the bid's requested subsidy. By lowering the bid's requested subsidy to $100K, that will bring it's average requested subsidy per location to $20K, which is under the </a:t>
            </a:r>
            <a:r>
              <a:rPr lang="en-US" dirty="0" err="1"/>
              <a:t>ECHPLT</a:t>
            </a:r>
            <a:endParaRPr lang="en-US" dirty="0"/>
          </a:p>
          <a:p>
            <a:pPr marL="171450" indent="-171450">
              <a:buFontTx/>
              <a:buChar char="-"/>
            </a:pPr>
            <a:r>
              <a:rPr lang="en-US" dirty="0"/>
              <a:t>Second, the provider can lower the bid's requested subsidy and carve out select high-cost locations that are driving up the subsidy request. By removing one high cost location, this provider is able to lower its subsidy request to $75K, which brings its subsidy per location under the </a:t>
            </a:r>
            <a:r>
              <a:rPr lang="en-US" dirty="0" err="1"/>
              <a:t>EHCPLT</a:t>
            </a:r>
            <a:endParaRPr lang="en-US" dirty="0"/>
          </a:p>
          <a:p>
            <a:pPr marL="171450" indent="-171450">
              <a:buFontTx/>
              <a:buChar char="-"/>
            </a:pPr>
            <a:r>
              <a:rPr lang="en-US" b="1" dirty="0"/>
              <a:t>CHANGE SLIDE</a:t>
            </a:r>
          </a:p>
        </p:txBody>
      </p:sp>
      <p:sp>
        <p:nvSpPr>
          <p:cNvPr id="4" name="Slide Number Placeholder 3"/>
          <p:cNvSpPr>
            <a:spLocks noGrp="1"/>
          </p:cNvSpPr>
          <p:nvPr>
            <p:ph type="sldNum" sz="quarter" idx="5"/>
          </p:nvPr>
        </p:nvSpPr>
        <p:spPr/>
        <p:txBody>
          <a:bodyPr/>
          <a:lstStyle/>
          <a:p>
            <a:fld id="{D206E8C0-649C-4D38-90F5-9EBED4F69465}" type="slidenum">
              <a:rPr lang="en-US" smtClean="0"/>
              <a:t>10</a:t>
            </a:fld>
            <a:endParaRPr lang="en-US"/>
          </a:p>
        </p:txBody>
      </p:sp>
    </p:spTree>
    <p:extLst>
      <p:ext uri="{BB962C8B-B14F-4D97-AF65-F5344CB8AC3E}">
        <p14:creationId xmlns:p14="http://schemas.microsoft.com/office/powerpoint/2010/main" val="130569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next, let's look at option 3, where the provider lowers the bid's requested subsidy and changes the tech type. By changing the technology type from 100% fiber to a hybrid level of service (so from priority to non-priority), the provider is able to reduce its subsidy request to $50K, which brings its subsidy per location under the </a:t>
            </a:r>
            <a:r>
              <a:rPr lang="en-US" dirty="0" err="1"/>
              <a:t>EHCPLT</a:t>
            </a:r>
            <a:r>
              <a:rPr lang="en-US" dirty="0"/>
              <a:t>.</a:t>
            </a:r>
          </a:p>
          <a:p>
            <a:pPr marL="171450" indent="-171450">
              <a:buFontTx/>
              <a:buChar char="-"/>
            </a:pPr>
            <a:r>
              <a:rPr lang="en-US" dirty="0"/>
              <a:t>Finally, in option 4, the provider opts to do all 3 options: high cost locations are carved out, the technology type is changed, and the requested subsidy is lowered, bringing its subsidy per location below the </a:t>
            </a:r>
            <a:r>
              <a:rPr lang="en-US" dirty="0" err="1"/>
              <a:t>EHCPLT</a:t>
            </a:r>
            <a:endParaRPr lang="en-US" dirty="0"/>
          </a:p>
          <a:p>
            <a:pPr marL="171450" indent="-171450">
              <a:buFontTx/>
              <a:buChar char="-"/>
            </a:pPr>
            <a:r>
              <a:rPr lang="en-US" dirty="0"/>
              <a:t>So that concludes our introduction to the </a:t>
            </a:r>
            <a:r>
              <a:rPr lang="en-US" dirty="0" err="1"/>
              <a:t>EHCPLT</a:t>
            </a:r>
            <a:r>
              <a:rPr lang="en-US" dirty="0"/>
              <a:t>. </a:t>
            </a:r>
          </a:p>
          <a:p>
            <a:pPr marL="171450" indent="-171450">
              <a:buFontTx/>
              <a:buChar char="-"/>
            </a:pPr>
            <a:r>
              <a:rPr lang="en-US" dirty="0"/>
              <a:t>Again, for today, we wanted to introduce the </a:t>
            </a:r>
            <a:r>
              <a:rPr lang="en-US" dirty="0" err="1"/>
              <a:t>ECHPLT</a:t>
            </a:r>
            <a:r>
              <a:rPr lang="en-US" dirty="0"/>
              <a:t> and how it was determined, the impact it will have, and the options you will have available to you for any of your impacted bids</a:t>
            </a:r>
          </a:p>
          <a:p>
            <a:pPr marL="171450" indent="-171450">
              <a:buFontTx/>
              <a:buChar char="-"/>
            </a:pPr>
            <a:r>
              <a:rPr lang="en-US" dirty="0"/>
              <a:t>In an upcoming session, we will go into greater detail on these modifications, and the mechanics of how they will work</a:t>
            </a:r>
          </a:p>
          <a:p>
            <a:pPr marL="171450" indent="-171450">
              <a:buFontTx/>
              <a:buChar char="-"/>
            </a:pPr>
            <a:r>
              <a:rPr lang="en-US" dirty="0"/>
              <a:t>With that, I will cover this week's FAQ which will address the specific questions we have received around the </a:t>
            </a:r>
            <a:r>
              <a:rPr lang="en-US" dirty="0" err="1"/>
              <a:t>EHCPLT</a:t>
            </a:r>
            <a:r>
              <a:rPr lang="en-US"/>
              <a:t> this week</a:t>
            </a:r>
            <a:endParaRPr lang="en-US" dirty="0"/>
          </a:p>
        </p:txBody>
      </p:sp>
      <p:sp>
        <p:nvSpPr>
          <p:cNvPr id="4" name="Slide Number Placeholder 3"/>
          <p:cNvSpPr>
            <a:spLocks noGrp="1"/>
          </p:cNvSpPr>
          <p:nvPr>
            <p:ph type="sldNum" sz="quarter" idx="5"/>
          </p:nvPr>
        </p:nvSpPr>
        <p:spPr/>
        <p:txBody>
          <a:bodyPr/>
          <a:lstStyle/>
          <a:p>
            <a:fld id="{D206E8C0-649C-4D38-90F5-9EBED4F69465}" type="slidenum">
              <a:rPr lang="en-US" smtClean="0"/>
              <a:t>11</a:t>
            </a:fld>
            <a:endParaRPr lang="en-US"/>
          </a:p>
        </p:txBody>
      </p:sp>
    </p:spTree>
    <p:extLst>
      <p:ext uri="{BB962C8B-B14F-4D97-AF65-F5344CB8AC3E}">
        <p14:creationId xmlns:p14="http://schemas.microsoft.com/office/powerpoint/2010/main" val="154404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r>
              <a:rPr lang="en-US" dirty="0"/>
              <a:t>Hi everyone. I know that we covered a lot on Wednesday, so thought it would be helpful to review the </a:t>
            </a:r>
            <a:r>
              <a:rPr lang="en-US" dirty="0" err="1"/>
              <a:t>EHCPLT</a:t>
            </a:r>
            <a:r>
              <a:rPr lang="en-US" dirty="0"/>
              <a:t> one more time.</a:t>
            </a:r>
          </a:p>
          <a:p>
            <a:pPr marL="171450" indent="-171450">
              <a:buFontTx/>
              <a:buChar char="-"/>
            </a:pPr>
            <a:r>
              <a:rPr lang="en-US" dirty="0"/>
              <a:t>So, the focus of today's session will be on the Arkansas BEAD Program's implementation of an </a:t>
            </a:r>
            <a:r>
              <a:rPr lang="en-US" dirty="0" err="1"/>
              <a:t>EHCPLT</a:t>
            </a:r>
            <a:r>
              <a:rPr lang="en-US" dirty="0"/>
              <a:t>, which will be a review of the materials we covered on Tuesday.</a:t>
            </a:r>
          </a:p>
          <a:p>
            <a:pPr marL="171450" indent="-171450">
              <a:buFontTx/>
              <a:buChar char="-"/>
            </a:pPr>
            <a:r>
              <a:rPr lang="en-US" dirty="0"/>
              <a:t>Specifically, just like on Tuesday, today we will answer a few key questions: what is the </a:t>
            </a:r>
            <a:r>
              <a:rPr lang="en-US" dirty="0" err="1"/>
              <a:t>EHCPLT</a:t>
            </a:r>
            <a:r>
              <a:rPr lang="en-US" dirty="0"/>
              <a:t> and how was it determined, who will be impacted by the </a:t>
            </a:r>
            <a:r>
              <a:rPr lang="en-US" dirty="0" err="1"/>
              <a:t>EHCPLT</a:t>
            </a:r>
            <a:r>
              <a:rPr lang="en-US" dirty="0"/>
              <a:t>, and – if you are impacted by the </a:t>
            </a:r>
            <a:r>
              <a:rPr lang="en-US" dirty="0" err="1"/>
              <a:t>EHCPLT</a:t>
            </a:r>
            <a:r>
              <a:rPr lang="en-US" dirty="0"/>
              <a:t> - what options are you provided?</a:t>
            </a:r>
          </a:p>
          <a:p>
            <a:pPr marL="0" indent="0">
              <a:buFontTx/>
              <a:buNone/>
            </a:pPr>
            <a:r>
              <a:rPr lang="en-US" b="1" dirty="0"/>
              <a:t>- CHANGE SLIDE</a:t>
            </a:r>
          </a:p>
          <a:p>
            <a:endParaRPr lang="en-US" dirty="0"/>
          </a:p>
        </p:txBody>
      </p:sp>
      <p:sp>
        <p:nvSpPr>
          <p:cNvPr id="4" name="Slide Number Placeholder 3"/>
          <p:cNvSpPr>
            <a:spLocks noGrp="1"/>
          </p:cNvSpPr>
          <p:nvPr>
            <p:ph type="sldNum" sz="quarter" idx="5"/>
          </p:nvPr>
        </p:nvSpPr>
        <p:spPr/>
        <p:txBody>
          <a:bodyPr/>
          <a:lstStyle/>
          <a:p>
            <a:r>
              <a:rPr lang="en-US">
                <a:latin typeface="Arial" panose="020B0604020202020204" pitchFamily="34" charset="0"/>
              </a:rPr>
              <a:t>Notes view: </a:t>
            </a:r>
            <a:fld id="{128CEAFE-FA94-43E5-B0FF-D47E1CCDD1B4}" type="slidenum">
              <a:rPr lang="en-US" smtClean="0">
                <a:latin typeface="Arial" panose="020B0604020202020204" pitchFamily="34" charset="0"/>
              </a:rPr>
              <a:pPr/>
              <a:t>2</a:t>
            </a:fld>
            <a:endParaRPr lang="en-US">
              <a:latin typeface="Arial" panose="020B0604020202020204" pitchFamily="34" charset="0"/>
            </a:endParaRPr>
          </a:p>
        </p:txBody>
      </p:sp>
    </p:spTree>
    <p:extLst>
      <p:ext uri="{BB962C8B-B14F-4D97-AF65-F5344CB8AC3E}">
        <p14:creationId xmlns:p14="http://schemas.microsoft.com/office/powerpoint/2010/main" val="57568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43528-F3A9-8D0B-ED55-B3CBC5AAF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8CEEE-AAD0-082C-0D8C-478B26DAF865}"/>
              </a:ext>
            </a:extLst>
          </p:cNvPr>
          <p:cNvSpPr>
            <a:spLocks noGrp="1" noRot="1" noChangeAspect="1"/>
          </p:cNvSpPr>
          <p:nvPr>
            <p:ph type="sldImg"/>
          </p:nvPr>
        </p:nvSpPr>
        <p:spPr>
          <a:xfrm>
            <a:off x="155575" y="574675"/>
            <a:ext cx="6621463" cy="3724275"/>
          </a:xfrm>
        </p:spPr>
      </p:sp>
      <p:sp>
        <p:nvSpPr>
          <p:cNvPr id="3" name="Notes Placeholder 2">
            <a:extLst>
              <a:ext uri="{FF2B5EF4-FFF2-40B4-BE49-F238E27FC236}">
                <a16:creationId xmlns:a16="http://schemas.microsoft.com/office/drawing/2014/main" id="{8050A40B-83CE-3D4A-F4EC-038AB56BB860}"/>
              </a:ext>
            </a:extLst>
          </p:cNvPr>
          <p:cNvSpPr>
            <a:spLocks noGrp="1"/>
          </p:cNvSpPr>
          <p:nvPr>
            <p:ph type="body" idx="1"/>
          </p:nvPr>
        </p:nvSpPr>
        <p:spPr/>
        <p:txBody>
          <a:bodyPr/>
          <a:lstStyle/>
          <a:p>
            <a:pPr marL="171450" indent="-171450">
              <a:buFontTx/>
              <a:buChar char="-"/>
            </a:pPr>
            <a:r>
              <a:rPr lang="en-US" b="0" dirty="0"/>
              <a:t>So let's start with answering the first two questions: what is the </a:t>
            </a:r>
            <a:r>
              <a:rPr lang="en-US" b="0" dirty="0" err="1"/>
              <a:t>EHCPLT</a:t>
            </a:r>
            <a:r>
              <a:rPr lang="en-US" b="0" dirty="0"/>
              <a:t>, and how was it determined?</a:t>
            </a:r>
          </a:p>
          <a:p>
            <a:pPr marL="171450" indent="-171450">
              <a:buFontTx/>
              <a:buChar char="-"/>
            </a:pPr>
            <a:r>
              <a:rPr lang="en-US" b="1" dirty="0"/>
              <a:t>CHANGE SLIDE</a:t>
            </a:r>
          </a:p>
          <a:p>
            <a:endParaRPr lang="en-US" dirty="0"/>
          </a:p>
        </p:txBody>
      </p:sp>
      <p:sp>
        <p:nvSpPr>
          <p:cNvPr id="4" name="Slide Number Placeholder 3">
            <a:extLst>
              <a:ext uri="{FF2B5EF4-FFF2-40B4-BE49-F238E27FC236}">
                <a16:creationId xmlns:a16="http://schemas.microsoft.com/office/drawing/2014/main" id="{BF3B6231-50AE-242C-CB9A-E756E18DE668}"/>
              </a:ext>
            </a:extLst>
          </p:cNvPr>
          <p:cNvSpPr>
            <a:spLocks noGrp="1"/>
          </p:cNvSpPr>
          <p:nvPr>
            <p:ph type="sldNum" sz="quarter" idx="5"/>
          </p:nvPr>
        </p:nvSpPr>
        <p:spPr/>
        <p:txBody>
          <a:bodyPr/>
          <a:lstStyle/>
          <a:p>
            <a:r>
              <a:rPr lang="en-US">
                <a:latin typeface="Arial" panose="020B0604020202020204" pitchFamily="34" charset="0"/>
              </a:rPr>
              <a:t>Notes view: </a:t>
            </a:r>
            <a:fld id="{128CEAFE-FA94-43E5-B0FF-D47E1CCDD1B4}" type="slidenum">
              <a:rPr lang="en-US" smtClean="0">
                <a:latin typeface="Arial" panose="020B0604020202020204" pitchFamily="34" charset="0"/>
              </a:rPr>
              <a:pPr/>
              <a:t>3</a:t>
            </a:fld>
            <a:endParaRPr lang="en-US">
              <a:latin typeface="Arial" panose="020B0604020202020204" pitchFamily="34" charset="0"/>
            </a:endParaRPr>
          </a:p>
        </p:txBody>
      </p:sp>
    </p:spTree>
    <p:extLst>
      <p:ext uri="{BB962C8B-B14F-4D97-AF65-F5344CB8AC3E}">
        <p14:creationId xmlns:p14="http://schemas.microsoft.com/office/powerpoint/2010/main" val="19400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CA56-4A0A-B066-F620-7B32B2430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F7DDC-71EC-7949-5B08-A796EE94F2FE}"/>
              </a:ext>
            </a:extLst>
          </p:cNvPr>
          <p:cNvSpPr>
            <a:spLocks noGrp="1" noRot="1" noChangeAspect="1"/>
          </p:cNvSpPr>
          <p:nvPr>
            <p:ph type="sldImg"/>
          </p:nvPr>
        </p:nvSpPr>
        <p:spPr>
          <a:xfrm>
            <a:off x="155575" y="574675"/>
            <a:ext cx="6621463" cy="3724275"/>
          </a:xfrm>
        </p:spPr>
      </p:sp>
      <p:sp>
        <p:nvSpPr>
          <p:cNvPr id="3" name="Notes Placeholder 2">
            <a:extLst>
              <a:ext uri="{FF2B5EF4-FFF2-40B4-BE49-F238E27FC236}">
                <a16:creationId xmlns:a16="http://schemas.microsoft.com/office/drawing/2014/main" id="{A0D8473B-41EA-2F46-9AFB-540EB4266413}"/>
              </a:ext>
            </a:extLst>
          </p:cNvPr>
          <p:cNvSpPr>
            <a:spLocks noGrp="1"/>
          </p:cNvSpPr>
          <p:nvPr>
            <p:ph type="body" idx="1"/>
          </p:nvPr>
        </p:nvSpPr>
        <p:spPr/>
        <p:txBody>
          <a:bodyPr/>
          <a:lstStyle/>
          <a:p>
            <a:pPr marL="171450" indent="-171450">
              <a:buFontTx/>
              <a:buChar char="-"/>
            </a:pPr>
            <a:r>
              <a:rPr lang="en-US" dirty="0" err="1"/>
              <a:t>ARConnect</a:t>
            </a:r>
            <a:r>
              <a:rPr lang="en-US" dirty="0"/>
              <a:t> will be applying an </a:t>
            </a:r>
            <a:r>
              <a:rPr lang="en-US" dirty="0" err="1"/>
              <a:t>EHCPLT</a:t>
            </a:r>
            <a:r>
              <a:rPr lang="en-US" dirty="0"/>
              <a:t> based on the average requested subsidy per location at the 97</a:t>
            </a:r>
            <a:r>
              <a:rPr lang="en-US" baseline="30000" dirty="0"/>
              <a:t>th</a:t>
            </a:r>
            <a:r>
              <a:rPr lang="en-US" dirty="0"/>
              <a:t> percentile of all preliminarily selected locations. </a:t>
            </a:r>
          </a:p>
          <a:p>
            <a:pPr marL="171450" indent="-171450">
              <a:buFontTx/>
              <a:buChar char="-"/>
            </a:pPr>
            <a:r>
              <a:rPr lang="en-US" dirty="0"/>
              <a:t>To put it plainly, what that means, is we first calculated the average subsidy per location for each preliminarily selected bid across all 3 tranches by dividing a bid's requested subsidy by its number of BEAD eligible locations</a:t>
            </a:r>
          </a:p>
          <a:p>
            <a:pPr marL="171450" indent="-171450">
              <a:buFontTx/>
              <a:buChar char="-"/>
            </a:pPr>
            <a:r>
              <a:rPr lang="en-US" dirty="0"/>
              <a:t>Once we had an average subsidy per location for each bid, we then ranked them from least to greatest and plotted them on a chart, looking for an inflection point, a sudden uptick in the curve, which would indicate an extremely high cost per location amount.</a:t>
            </a:r>
          </a:p>
          <a:p>
            <a:pPr marL="171450" indent="-171450">
              <a:buFontTx/>
              <a:buChar char="-"/>
            </a:pPr>
            <a:r>
              <a:rPr lang="en-US" dirty="0"/>
              <a:t>And what we found was that there was an inflection point, and this inflection point occurred right around the 97</a:t>
            </a:r>
            <a:r>
              <a:rPr lang="en-US" baseline="30000" dirty="0"/>
              <a:t>th</a:t>
            </a:r>
            <a:r>
              <a:rPr lang="en-US" dirty="0"/>
              <a:t> percentile of locations, and equaled a per location amount of $24,314.</a:t>
            </a:r>
          </a:p>
          <a:p>
            <a:pPr marL="171450" indent="-171450">
              <a:buFontTx/>
              <a:buChar char="-"/>
            </a:pPr>
            <a:r>
              <a:rPr lang="en-US" dirty="0"/>
              <a:t>So, the Arkansas BEAD program will be applying an </a:t>
            </a:r>
            <a:r>
              <a:rPr lang="en-US" dirty="0" err="1"/>
              <a:t>EHCPLT</a:t>
            </a:r>
            <a:r>
              <a:rPr lang="en-US" dirty="0"/>
              <a:t> of $24,314 per location</a:t>
            </a:r>
          </a:p>
          <a:p>
            <a:pPr marL="171450" indent="-171450">
              <a:buFontTx/>
              <a:buChar char="-"/>
            </a:pPr>
            <a:r>
              <a:rPr lang="en-US" dirty="0"/>
              <a:t>Now, a few very important items to note: first the </a:t>
            </a:r>
            <a:r>
              <a:rPr lang="en-US" dirty="0" err="1"/>
              <a:t>EHCPLT</a:t>
            </a:r>
            <a:r>
              <a:rPr lang="en-US" dirty="0"/>
              <a:t> will only be applied to bids preliminarily selected in Tranche-3</a:t>
            </a:r>
          </a:p>
          <a:p>
            <a:pPr marL="171450" indent="-171450">
              <a:buFontTx/>
              <a:buChar char="-"/>
            </a:pPr>
            <a:r>
              <a:rPr lang="en-US" dirty="0"/>
              <a:t>This is because, unlike Tranche-1 and 2, Tranche-3 did not have a pre-existing cost threshold for selection. If you recall, in Tranche-1, a bid had to be below the reference price in order to be eligible for selection; in Tranche-2, a bid had to be below twice the reference price to be eligible for selection</a:t>
            </a:r>
          </a:p>
          <a:p>
            <a:pPr marL="171450" indent="-171450">
              <a:buFontTx/>
              <a:buChar char="-"/>
            </a:pPr>
            <a:r>
              <a:rPr lang="en-US" dirty="0"/>
              <a:t>Since Tranche-3 did not have any such requirement, it is the only tranche that will be impacted by the </a:t>
            </a:r>
            <a:r>
              <a:rPr lang="en-US" dirty="0" err="1"/>
              <a:t>EHCPLT</a:t>
            </a:r>
            <a:endParaRPr lang="en-US" dirty="0"/>
          </a:p>
          <a:p>
            <a:pPr marL="171450" indent="-171450">
              <a:buFontTx/>
              <a:buChar char="-"/>
            </a:pPr>
            <a:r>
              <a:rPr lang="en-US" dirty="0"/>
              <a:t>This means that when we announce Tranche-3 results, some of the preliminarily selected bids will be impacted by the </a:t>
            </a:r>
            <a:r>
              <a:rPr lang="en-US" dirty="0" err="1"/>
              <a:t>EHCPLT</a:t>
            </a:r>
            <a:endParaRPr lang="en-US" dirty="0"/>
          </a:p>
          <a:p>
            <a:pPr marL="171450" indent="-171450">
              <a:buFontTx/>
              <a:buChar char="-"/>
            </a:pPr>
            <a:r>
              <a:rPr lang="en-US" dirty="0"/>
              <a:t>Additionally, please note that the </a:t>
            </a:r>
            <a:r>
              <a:rPr lang="en-US" dirty="0" err="1"/>
              <a:t>EHCPLT</a:t>
            </a:r>
            <a:r>
              <a:rPr lang="en-US" dirty="0"/>
              <a:t> is a PER LOCATION amount, not a total requested subsidy amount. </a:t>
            </a:r>
          </a:p>
          <a:p>
            <a:pPr marL="171450" indent="-171450">
              <a:buFontTx/>
              <a:buChar char="-"/>
            </a:pPr>
            <a:r>
              <a:rPr lang="en-US" dirty="0"/>
              <a:t>Therefore, a bid's </a:t>
            </a:r>
            <a:r>
              <a:rPr lang="en-US" b="1" dirty="0"/>
              <a:t>average</a:t>
            </a:r>
            <a:r>
              <a:rPr lang="en-US" dirty="0"/>
              <a:t> requested subsidy per location is what will be compared against the </a:t>
            </a:r>
            <a:r>
              <a:rPr lang="en-US" dirty="0" err="1"/>
              <a:t>EHPLT</a:t>
            </a:r>
            <a:r>
              <a:rPr lang="en-US" dirty="0"/>
              <a:t>, </a:t>
            </a:r>
            <a:r>
              <a:rPr lang="en-US" b="1" dirty="0"/>
              <a:t>not</a:t>
            </a:r>
            <a:r>
              <a:rPr lang="en-US" dirty="0"/>
              <a:t> the total requested subsidy amount</a:t>
            </a:r>
          </a:p>
          <a:p>
            <a:pPr marL="171450" indent="-171450">
              <a:buFontTx/>
              <a:buChar char="-"/>
            </a:pPr>
            <a:r>
              <a:rPr lang="en-US" dirty="0"/>
              <a:t>So, to summarize, there will be an </a:t>
            </a:r>
            <a:r>
              <a:rPr lang="en-US" dirty="0" err="1"/>
              <a:t>EHCPLT</a:t>
            </a:r>
            <a:r>
              <a:rPr lang="en-US" dirty="0"/>
              <a:t> of $24,314 per location, and it will only be applied to bids preliminarily selected in Tranche-3</a:t>
            </a:r>
          </a:p>
          <a:p>
            <a:pPr marL="171450" indent="-171450">
              <a:buFontTx/>
              <a:buChar char="-"/>
            </a:pPr>
            <a:r>
              <a:rPr lang="en-US" b="1" dirty="0"/>
              <a:t>CHANGE SLIDE</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2110E9F0-64F9-AFB0-2ABB-DEB1ED5DFF85}"/>
              </a:ext>
            </a:extLst>
          </p:cNvPr>
          <p:cNvSpPr>
            <a:spLocks noGrp="1"/>
          </p:cNvSpPr>
          <p:nvPr>
            <p:ph type="sldNum" sz="quarter" idx="5"/>
          </p:nvPr>
        </p:nvSpPr>
        <p:spPr/>
        <p:txBody>
          <a:bodyPr/>
          <a:lstStyle/>
          <a:p>
            <a:r>
              <a:rPr lang="en-US" dirty="0">
                <a:latin typeface="Arial" panose="020B0604020202020204" pitchFamily="34" charset="0"/>
              </a:rPr>
              <a:t>Notes view: </a:t>
            </a:r>
            <a:fld id="{128CEAFE-FA94-43E5-B0FF-D47E1CCDD1B4}" type="slidenum">
              <a:rPr lang="en-US" smtClean="0">
                <a:latin typeface="Arial" panose="020B0604020202020204" pitchFamily="34" charset="0"/>
              </a:rPr>
              <a:pPr/>
              <a:t>4</a:t>
            </a:fld>
            <a:endParaRPr lang="en-US" dirty="0">
              <a:latin typeface="Arial" panose="020B0604020202020204" pitchFamily="34" charset="0"/>
            </a:endParaRPr>
          </a:p>
        </p:txBody>
      </p:sp>
    </p:spTree>
    <p:extLst>
      <p:ext uri="{BB962C8B-B14F-4D97-AF65-F5344CB8AC3E}">
        <p14:creationId xmlns:p14="http://schemas.microsoft.com/office/powerpoint/2010/main" val="119819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6A-5CE1-441D-8912-295D88FA4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21C3B-00DD-5BF8-EDD9-5E0BE247D3B0}"/>
              </a:ext>
            </a:extLst>
          </p:cNvPr>
          <p:cNvSpPr>
            <a:spLocks noGrp="1" noRot="1" noChangeAspect="1"/>
          </p:cNvSpPr>
          <p:nvPr>
            <p:ph type="sldImg"/>
          </p:nvPr>
        </p:nvSpPr>
        <p:spPr>
          <a:xfrm>
            <a:off x="155575" y="574675"/>
            <a:ext cx="6621463" cy="3724275"/>
          </a:xfrm>
        </p:spPr>
      </p:sp>
      <p:sp>
        <p:nvSpPr>
          <p:cNvPr id="3" name="Notes Placeholder 2">
            <a:extLst>
              <a:ext uri="{FF2B5EF4-FFF2-40B4-BE49-F238E27FC236}">
                <a16:creationId xmlns:a16="http://schemas.microsoft.com/office/drawing/2014/main" id="{5AA55908-3F53-C5D3-FA24-BB92324EA1C6}"/>
              </a:ext>
            </a:extLst>
          </p:cNvPr>
          <p:cNvSpPr>
            <a:spLocks noGrp="1"/>
          </p:cNvSpPr>
          <p:nvPr>
            <p:ph type="body" idx="1"/>
          </p:nvPr>
        </p:nvSpPr>
        <p:spPr/>
        <p:txBody>
          <a:bodyPr/>
          <a:lstStyle/>
          <a:p>
            <a:pPr marL="171450" indent="-171450">
              <a:buFontTx/>
              <a:buChar char="-"/>
            </a:pPr>
            <a:r>
              <a:rPr lang="en-US" dirty="0"/>
              <a:t>Next, let's take a look at the impacts of the </a:t>
            </a:r>
            <a:r>
              <a:rPr lang="en-US" dirty="0" err="1"/>
              <a:t>EHCPLT</a:t>
            </a:r>
            <a:endParaRPr lang="en-US" dirty="0"/>
          </a:p>
          <a:p>
            <a:pPr marL="171450" indent="-171450">
              <a:buFontTx/>
              <a:buChar char="-"/>
            </a:pPr>
            <a:r>
              <a:rPr lang="en-US" b="1" dirty="0"/>
              <a:t>CHANGE SLIDE</a:t>
            </a:r>
          </a:p>
        </p:txBody>
      </p:sp>
      <p:sp>
        <p:nvSpPr>
          <p:cNvPr id="4" name="Slide Number Placeholder 3">
            <a:extLst>
              <a:ext uri="{FF2B5EF4-FFF2-40B4-BE49-F238E27FC236}">
                <a16:creationId xmlns:a16="http://schemas.microsoft.com/office/drawing/2014/main" id="{A8737A3A-5795-FCF8-2306-8128A0EE7AB2}"/>
              </a:ext>
            </a:extLst>
          </p:cNvPr>
          <p:cNvSpPr>
            <a:spLocks noGrp="1"/>
          </p:cNvSpPr>
          <p:nvPr>
            <p:ph type="sldNum" sz="quarter" idx="5"/>
          </p:nvPr>
        </p:nvSpPr>
        <p:spPr/>
        <p:txBody>
          <a:bodyPr/>
          <a:lstStyle/>
          <a:p>
            <a:r>
              <a:rPr lang="en-US">
                <a:latin typeface="Arial" panose="020B0604020202020204" pitchFamily="34" charset="0"/>
              </a:rPr>
              <a:t>Notes view: </a:t>
            </a:r>
            <a:fld id="{128CEAFE-FA94-43E5-B0FF-D47E1CCDD1B4}" type="slidenum">
              <a:rPr lang="en-US" smtClean="0">
                <a:latin typeface="Arial" panose="020B0604020202020204" pitchFamily="34" charset="0"/>
              </a:rPr>
              <a:pPr/>
              <a:t>5</a:t>
            </a:fld>
            <a:endParaRPr lang="en-US">
              <a:latin typeface="Arial" panose="020B0604020202020204" pitchFamily="34" charset="0"/>
            </a:endParaRPr>
          </a:p>
        </p:txBody>
      </p:sp>
    </p:spTree>
    <p:extLst>
      <p:ext uri="{BB962C8B-B14F-4D97-AF65-F5344CB8AC3E}">
        <p14:creationId xmlns:p14="http://schemas.microsoft.com/office/powerpoint/2010/main" val="414141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DC483-BFDD-666A-7551-B08ADC0DF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7A9A2-FA0C-8CB1-61B9-44F4C9968A1D}"/>
              </a:ext>
            </a:extLst>
          </p:cNvPr>
          <p:cNvSpPr>
            <a:spLocks noGrp="1" noRot="1" noChangeAspect="1"/>
          </p:cNvSpPr>
          <p:nvPr>
            <p:ph type="sldImg"/>
          </p:nvPr>
        </p:nvSpPr>
        <p:spPr>
          <a:xfrm>
            <a:off x="155575" y="574675"/>
            <a:ext cx="6621463" cy="3724275"/>
          </a:xfrm>
        </p:spPr>
      </p:sp>
      <p:sp>
        <p:nvSpPr>
          <p:cNvPr id="3" name="Notes Placeholder 2">
            <a:extLst>
              <a:ext uri="{FF2B5EF4-FFF2-40B4-BE49-F238E27FC236}">
                <a16:creationId xmlns:a16="http://schemas.microsoft.com/office/drawing/2014/main" id="{CFE26E77-F1E8-6FC4-F984-F83E9C8126A5}"/>
              </a:ext>
            </a:extLst>
          </p:cNvPr>
          <p:cNvSpPr>
            <a:spLocks noGrp="1"/>
          </p:cNvSpPr>
          <p:nvPr>
            <p:ph type="body" idx="1"/>
          </p:nvPr>
        </p:nvSpPr>
        <p:spPr/>
        <p:txBody>
          <a:bodyPr/>
          <a:lstStyle/>
          <a:p>
            <a:pPr marL="171450" indent="-171450">
              <a:buFontTx/>
              <a:buChar char="-"/>
            </a:pPr>
            <a:r>
              <a:rPr lang="en-US" dirty="0"/>
              <a:t>So, the </a:t>
            </a:r>
            <a:r>
              <a:rPr lang="en-US" dirty="0" err="1"/>
              <a:t>EHCPLT</a:t>
            </a:r>
            <a:r>
              <a:rPr lang="en-US" dirty="0"/>
              <a:t> will be applied in a two step process: first, it will be applied to individual Tranche-3 bids that were preliminarily selected, and then, only if needed, it will be applied at the provider level</a:t>
            </a:r>
          </a:p>
          <a:p>
            <a:pPr marL="171450" indent="-171450">
              <a:buFontTx/>
              <a:buChar char="-"/>
            </a:pPr>
            <a:r>
              <a:rPr lang="en-US" dirty="0"/>
              <a:t>So let's look at the first step, which is applying the </a:t>
            </a:r>
            <a:r>
              <a:rPr lang="en-US" dirty="0" err="1"/>
              <a:t>EHCPLT</a:t>
            </a:r>
            <a:r>
              <a:rPr lang="en-US" dirty="0"/>
              <a:t> to Tranche-3 bids that were preliminarily selected</a:t>
            </a:r>
          </a:p>
          <a:p>
            <a:pPr marL="171450" indent="-171450">
              <a:buFontTx/>
              <a:buChar char="-"/>
            </a:pPr>
            <a:r>
              <a:rPr lang="en-US" dirty="0"/>
              <a:t>For Tranche-3 only, we will calculate a bid's average requested subsidy per location by dividing the bid's total requested subsidy amount and dividing by the number of BEAD-eligible locations in the bid's project area</a:t>
            </a:r>
          </a:p>
          <a:p>
            <a:pPr marL="171450" indent="-171450">
              <a:buFontTx/>
              <a:buChar char="-"/>
            </a:pPr>
            <a:r>
              <a:rPr lang="en-US" dirty="0"/>
              <a:t>Any Tranche-3 preliminarily selected bid that has an average requested subsidy per location greater than the </a:t>
            </a:r>
            <a:r>
              <a:rPr lang="en-US" dirty="0" err="1"/>
              <a:t>EHCPLT</a:t>
            </a:r>
            <a:r>
              <a:rPr lang="en-US" dirty="0"/>
              <a:t> will be impacted, which means it will need to be modified – more on how to do that in just a moment</a:t>
            </a:r>
          </a:p>
          <a:p>
            <a:pPr marL="171450" indent="-171450">
              <a:buFontTx/>
              <a:buChar char="-"/>
            </a:pPr>
            <a:r>
              <a:rPr lang="en-US" dirty="0"/>
              <a:t>Moving on the Step 2 -  after applying the </a:t>
            </a:r>
            <a:r>
              <a:rPr lang="en-US" dirty="0" err="1"/>
              <a:t>ECHPLT</a:t>
            </a:r>
            <a:r>
              <a:rPr lang="en-US" dirty="0"/>
              <a:t> to Tranche-3 and providing the opportunity to modify bids, </a:t>
            </a:r>
            <a:r>
              <a:rPr lang="en-US" dirty="0" err="1"/>
              <a:t>ARConnect</a:t>
            </a:r>
            <a:r>
              <a:rPr lang="en-US" dirty="0"/>
              <a:t> will recalculate the average requested subsidy, but this time, at the provider level.</a:t>
            </a:r>
          </a:p>
          <a:p>
            <a:pPr marL="171450" indent="-171450">
              <a:buFontTx/>
              <a:buChar char="-"/>
            </a:pPr>
            <a:r>
              <a:rPr lang="en-US" dirty="0"/>
              <a:t>This looks like reviewing a provider's entire portfolio of selected bids and dividing the sum of their subsidy amounts by the sum of their locations across all of their selected bids. Any provider who, after modifying their </a:t>
            </a:r>
            <a:r>
              <a:rPr lang="en-US" dirty="0" err="1"/>
              <a:t>EHCPLT</a:t>
            </a:r>
            <a:r>
              <a:rPr lang="en-US" dirty="0"/>
              <a:t>-impacted bids, still has an average per location amount greater than the </a:t>
            </a:r>
            <a:r>
              <a:rPr lang="en-US" dirty="0" err="1"/>
              <a:t>ECHPLT</a:t>
            </a:r>
            <a:r>
              <a:rPr lang="en-US" dirty="0"/>
              <a:t> will then enter into direct negotiations with </a:t>
            </a:r>
            <a:r>
              <a:rPr lang="en-US" dirty="0" err="1"/>
              <a:t>ARConnect</a:t>
            </a:r>
            <a:endParaRPr lang="en-US" dirty="0"/>
          </a:p>
          <a:p>
            <a:pPr marL="171450" indent="-171450">
              <a:buFontTx/>
              <a:buChar char="-"/>
            </a:pPr>
            <a:r>
              <a:rPr lang="en-US" b="1" dirty="0"/>
              <a:t>CHANGE SLIDE</a:t>
            </a:r>
          </a:p>
        </p:txBody>
      </p:sp>
      <p:sp>
        <p:nvSpPr>
          <p:cNvPr id="4" name="Slide Number Placeholder 3">
            <a:extLst>
              <a:ext uri="{FF2B5EF4-FFF2-40B4-BE49-F238E27FC236}">
                <a16:creationId xmlns:a16="http://schemas.microsoft.com/office/drawing/2014/main" id="{408FBB23-2C50-5740-E8C3-A0B4148FD333}"/>
              </a:ext>
            </a:extLst>
          </p:cNvPr>
          <p:cNvSpPr>
            <a:spLocks noGrp="1"/>
          </p:cNvSpPr>
          <p:nvPr>
            <p:ph type="sldNum" sz="quarter" idx="5"/>
          </p:nvPr>
        </p:nvSpPr>
        <p:spPr/>
        <p:txBody>
          <a:bodyPr/>
          <a:lstStyle/>
          <a:p>
            <a:r>
              <a:rPr lang="en-US" dirty="0">
                <a:latin typeface="Arial" panose="020B0604020202020204" pitchFamily="34" charset="0"/>
              </a:rPr>
              <a:t>Notes view: </a:t>
            </a:r>
            <a:fld id="{128CEAFE-FA94-43E5-B0FF-D47E1CCDD1B4}" type="slidenum">
              <a:rPr lang="en-US" smtClean="0">
                <a:latin typeface="Arial" panose="020B0604020202020204" pitchFamily="34" charset="0"/>
              </a:rPr>
              <a:pPr/>
              <a:t>6</a:t>
            </a:fld>
            <a:endParaRPr lang="en-US" dirty="0">
              <a:latin typeface="Arial" panose="020B0604020202020204" pitchFamily="34" charset="0"/>
            </a:endParaRPr>
          </a:p>
        </p:txBody>
      </p:sp>
    </p:spTree>
    <p:extLst>
      <p:ext uri="{BB962C8B-B14F-4D97-AF65-F5344CB8AC3E}">
        <p14:creationId xmlns:p14="http://schemas.microsoft.com/office/powerpoint/2010/main" val="145437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CC3F-DD75-DB44-4050-3BE3FAE62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323C4-5B41-69A3-F382-0D779D0EB2F8}"/>
              </a:ext>
            </a:extLst>
          </p:cNvPr>
          <p:cNvSpPr>
            <a:spLocks noGrp="1" noRot="1" noChangeAspect="1"/>
          </p:cNvSpPr>
          <p:nvPr>
            <p:ph type="sldImg"/>
          </p:nvPr>
        </p:nvSpPr>
        <p:spPr>
          <a:xfrm>
            <a:off x="155575" y="574675"/>
            <a:ext cx="6621463" cy="3724275"/>
          </a:xfrm>
        </p:spPr>
      </p:sp>
      <p:sp>
        <p:nvSpPr>
          <p:cNvPr id="3" name="Notes Placeholder 2">
            <a:extLst>
              <a:ext uri="{FF2B5EF4-FFF2-40B4-BE49-F238E27FC236}">
                <a16:creationId xmlns:a16="http://schemas.microsoft.com/office/drawing/2014/main" id="{F332129B-C01F-FD42-D8CC-2F1C0B512816}"/>
              </a:ext>
            </a:extLst>
          </p:cNvPr>
          <p:cNvSpPr>
            <a:spLocks noGrp="1"/>
          </p:cNvSpPr>
          <p:nvPr>
            <p:ph type="body" idx="1"/>
          </p:nvPr>
        </p:nvSpPr>
        <p:spPr/>
        <p:txBody>
          <a:bodyPr/>
          <a:lstStyle/>
          <a:p>
            <a:pPr marL="171450" indent="-171450">
              <a:buFontTx/>
              <a:buChar char="-"/>
            </a:pPr>
            <a:r>
              <a:rPr lang="en-US" dirty="0"/>
              <a:t>Finally, now that we know how the </a:t>
            </a:r>
            <a:r>
              <a:rPr lang="en-US" dirty="0" err="1"/>
              <a:t>EHCPLT</a:t>
            </a:r>
            <a:r>
              <a:rPr lang="en-US" dirty="0"/>
              <a:t> will be applied, let's take a look at the options provided to impacted bids</a:t>
            </a:r>
          </a:p>
          <a:p>
            <a:pPr marL="171450" indent="-171450">
              <a:buFontTx/>
              <a:buChar char="-"/>
            </a:pPr>
            <a:r>
              <a:rPr lang="en-US" b="1" dirty="0"/>
              <a:t>CHANGE SLIDE</a:t>
            </a:r>
          </a:p>
        </p:txBody>
      </p:sp>
      <p:sp>
        <p:nvSpPr>
          <p:cNvPr id="4" name="Slide Number Placeholder 3">
            <a:extLst>
              <a:ext uri="{FF2B5EF4-FFF2-40B4-BE49-F238E27FC236}">
                <a16:creationId xmlns:a16="http://schemas.microsoft.com/office/drawing/2014/main" id="{103A99DF-24AD-F8DC-F628-CD654D40B9AC}"/>
              </a:ext>
            </a:extLst>
          </p:cNvPr>
          <p:cNvSpPr>
            <a:spLocks noGrp="1"/>
          </p:cNvSpPr>
          <p:nvPr>
            <p:ph type="sldNum" sz="quarter" idx="5"/>
          </p:nvPr>
        </p:nvSpPr>
        <p:spPr/>
        <p:txBody>
          <a:bodyPr/>
          <a:lstStyle/>
          <a:p>
            <a:r>
              <a:rPr lang="en-US">
                <a:latin typeface="Arial" panose="020B0604020202020204" pitchFamily="34" charset="0"/>
              </a:rPr>
              <a:t>Notes view: </a:t>
            </a:r>
            <a:fld id="{128CEAFE-FA94-43E5-B0FF-D47E1CCDD1B4}" type="slidenum">
              <a:rPr lang="en-US" smtClean="0">
                <a:latin typeface="Arial" panose="020B0604020202020204" pitchFamily="34" charset="0"/>
              </a:rPr>
              <a:pPr/>
              <a:t>7</a:t>
            </a:fld>
            <a:endParaRPr lang="en-US">
              <a:latin typeface="Arial" panose="020B0604020202020204" pitchFamily="34" charset="0"/>
            </a:endParaRPr>
          </a:p>
        </p:txBody>
      </p:sp>
    </p:spTree>
    <p:extLst>
      <p:ext uri="{BB962C8B-B14F-4D97-AF65-F5344CB8AC3E}">
        <p14:creationId xmlns:p14="http://schemas.microsoft.com/office/powerpoint/2010/main" val="156039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If you have a tranche-3 preliminarily selected bid that is impacted by the </a:t>
            </a:r>
            <a:r>
              <a:rPr lang="en-US" dirty="0" err="1"/>
              <a:t>EHCPLT</a:t>
            </a:r>
            <a:r>
              <a:rPr lang="en-US" dirty="0"/>
              <a:t> you will have the option to modify your impacted bid in three ways in order to bring its average subsidy per location below the </a:t>
            </a:r>
            <a:r>
              <a:rPr lang="en-US" dirty="0" err="1"/>
              <a:t>EHCPLT</a:t>
            </a:r>
            <a:endParaRPr lang="en-US" dirty="0"/>
          </a:p>
          <a:p>
            <a:pPr marL="171450" indent="-171450">
              <a:buFontTx/>
              <a:buChar char="-"/>
            </a:pPr>
            <a:r>
              <a:rPr lang="en-US" dirty="0"/>
              <a:t>The first allowable modification is to reduce the requested subsidy such that the average subsidy per location is below the </a:t>
            </a:r>
            <a:r>
              <a:rPr lang="en-US" dirty="0" err="1"/>
              <a:t>ECHPLT</a:t>
            </a:r>
            <a:r>
              <a:rPr lang="en-US" dirty="0"/>
              <a:t>. Please note this is a required modification</a:t>
            </a:r>
          </a:p>
          <a:p>
            <a:pPr marL="171450" indent="-171450">
              <a:buFontTx/>
              <a:buChar char="-"/>
            </a:pPr>
            <a:r>
              <a:rPr lang="en-US" dirty="0"/>
              <a:t>Now, as an option, you may also remove any high cost BEAD eligible locations from the project area (which we refer to as a carve out) and/or change the bid's technology type</a:t>
            </a:r>
          </a:p>
          <a:p>
            <a:pPr marL="171450" indent="-171450">
              <a:buFontTx/>
              <a:buChar char="-"/>
            </a:pPr>
            <a:r>
              <a:rPr lang="en-US" dirty="0"/>
              <a:t>We'll go through your full range of options and provide examples in just a moment</a:t>
            </a:r>
          </a:p>
          <a:p>
            <a:pPr marL="171450" indent="-171450">
              <a:buFontTx/>
              <a:buChar char="-"/>
            </a:pPr>
            <a:r>
              <a:rPr lang="en-US" dirty="0"/>
              <a:t>But please note that removing high cost locations and changing the technology type are optional modifications meant to help with lowering costs. You are, however, required to lower the subsidy request in order to lower the average subsidy per location below the </a:t>
            </a:r>
            <a:r>
              <a:rPr lang="en-US" dirty="0" err="1"/>
              <a:t>EHCPLT</a:t>
            </a:r>
            <a:endParaRPr lang="en-US" dirty="0"/>
          </a:p>
          <a:p>
            <a:pPr marL="171450" indent="-171450">
              <a:buFontTx/>
              <a:buChar char="-"/>
            </a:pPr>
            <a:r>
              <a:rPr lang="en-US" dirty="0"/>
              <a:t>If you opt to make no modifications to an impacted Tranche-3 bid, then it will be considered withdrawn and </a:t>
            </a:r>
            <a:r>
              <a:rPr lang="en-US" dirty="0" err="1"/>
              <a:t>ARConnect</a:t>
            </a:r>
            <a:r>
              <a:rPr lang="en-US" dirty="0"/>
              <a:t> will rescind the preliminary selection</a:t>
            </a:r>
          </a:p>
          <a:p>
            <a:pPr marL="171450" indent="-171450">
              <a:buFontTx/>
              <a:buChar char="-"/>
            </a:pPr>
            <a:r>
              <a:rPr lang="en-US" dirty="0"/>
              <a:t>We will be providing additional technical assistance on the exact mechanics of this process (for example, how you can remove locations from a project area) at a later date</a:t>
            </a:r>
          </a:p>
          <a:p>
            <a:pPr marL="171450" indent="-171450">
              <a:buFontTx/>
              <a:buChar char="-"/>
            </a:pPr>
            <a:r>
              <a:rPr lang="en-US" b="1" dirty="0"/>
              <a:t>CHANGE SLIDE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206E8C0-649C-4D38-90F5-9EBED4F69465}" type="slidenum">
              <a:rPr lang="en-US" smtClean="0"/>
              <a:t>8</a:t>
            </a:fld>
            <a:endParaRPr lang="en-US"/>
          </a:p>
        </p:txBody>
      </p:sp>
    </p:spTree>
    <p:extLst>
      <p:ext uri="{BB962C8B-B14F-4D97-AF65-F5344CB8AC3E}">
        <p14:creationId xmlns:p14="http://schemas.microsoft.com/office/powerpoint/2010/main" val="402417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r>
              <a:rPr lang="en-US" dirty="0"/>
              <a:t>ok, so based on those 3 allowable modifications to bids preliminarily selected inTranche-3 that we just covered, let's review the full slate of options you have at your disposal</a:t>
            </a:r>
          </a:p>
          <a:p>
            <a:pPr marL="171450" indent="-171450">
              <a:buFontTx/>
              <a:buChar char="-"/>
            </a:pPr>
            <a:r>
              <a:rPr lang="en-US" dirty="0"/>
              <a:t>So for your Tranche-3 bids impacted by the </a:t>
            </a:r>
            <a:r>
              <a:rPr lang="en-US" dirty="0" err="1"/>
              <a:t>EHCPLT</a:t>
            </a:r>
            <a:r>
              <a:rPr lang="en-US" dirty="0"/>
              <a:t>, you can do the following combinations of modifications:</a:t>
            </a:r>
          </a:p>
          <a:p>
            <a:pPr marL="171450" indent="-171450">
              <a:buFontTx/>
              <a:buChar char="-"/>
            </a:pPr>
            <a:r>
              <a:rPr lang="en-US" dirty="0"/>
              <a:t>You may Lower the bids' requested subsidy, or</a:t>
            </a:r>
          </a:p>
          <a:p>
            <a:pPr marL="171450" indent="-171450">
              <a:buFontTx/>
              <a:buChar char="-"/>
            </a:pPr>
            <a:r>
              <a:rPr lang="en-US" dirty="0"/>
              <a:t>You may Lower the bid's requested subsidy and carve out locations, or </a:t>
            </a:r>
          </a:p>
          <a:p>
            <a:pPr marL="171450" indent="-171450">
              <a:buFontTx/>
              <a:buChar char="-"/>
            </a:pPr>
            <a:r>
              <a:rPr lang="en-US" dirty="0"/>
              <a:t>You may Lower the bids' requested subsidy and change the tech type, or finally</a:t>
            </a:r>
          </a:p>
          <a:p>
            <a:pPr marL="171450" indent="-171450">
              <a:buFontTx/>
              <a:buChar char="-"/>
            </a:pPr>
            <a:r>
              <a:rPr lang="en-US" dirty="0"/>
              <a:t>You may do all three: lower the bids' requested subsidy, carve out locations, and change the tech type</a:t>
            </a:r>
          </a:p>
          <a:p>
            <a:pPr marL="171450" indent="-171450">
              <a:buFontTx/>
              <a:buChar char="-"/>
            </a:pPr>
            <a:r>
              <a:rPr lang="en-US" b="1" dirty="0"/>
              <a:t>CHANGE SLIDE</a:t>
            </a:r>
          </a:p>
        </p:txBody>
      </p:sp>
      <p:sp>
        <p:nvSpPr>
          <p:cNvPr id="4" name="Slide Number Placeholder 3"/>
          <p:cNvSpPr>
            <a:spLocks noGrp="1"/>
          </p:cNvSpPr>
          <p:nvPr>
            <p:ph type="sldNum" sz="quarter" idx="5"/>
          </p:nvPr>
        </p:nvSpPr>
        <p:spPr/>
        <p:txBody>
          <a:bodyPr/>
          <a:lstStyle/>
          <a:p>
            <a:r>
              <a:rPr lang="en-US">
                <a:latin typeface="Arial" panose="020B0604020202020204" pitchFamily="34" charset="0"/>
              </a:rPr>
              <a:t>Notes view: </a:t>
            </a:r>
            <a:fld id="{128CEAFE-FA94-43E5-B0FF-D47E1CCDD1B4}" type="slidenum">
              <a:rPr lang="en-US" smtClean="0">
                <a:latin typeface="Arial" panose="020B0604020202020204" pitchFamily="34" charset="0"/>
              </a:rPr>
              <a:pPr/>
              <a:t>9</a:t>
            </a:fld>
            <a:endParaRPr lang="en-US">
              <a:latin typeface="Arial" panose="020B0604020202020204" pitchFamily="34" charset="0"/>
            </a:endParaRPr>
          </a:p>
        </p:txBody>
      </p:sp>
    </p:spTree>
    <p:extLst>
      <p:ext uri="{BB962C8B-B14F-4D97-AF65-F5344CB8AC3E}">
        <p14:creationId xmlns:p14="http://schemas.microsoft.com/office/powerpoint/2010/main" val="5756883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8.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11.xml"/><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hemeOverride" Target="../theme/themeOverride12.xml"/><Relationship Id="rId5" Type="http://schemas.openxmlformats.org/officeDocument/2006/relationships/image" Target="../media/image6.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hemeOverride" Target="../theme/themeOverride13.xml"/><Relationship Id="rId5" Type="http://schemas.openxmlformats.org/officeDocument/2006/relationships/image" Target="../media/image6.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5.xml"/><Relationship Id="rId7" Type="http://schemas.openxmlformats.org/officeDocument/2006/relationships/image" Target="../media/image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6.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hemeOverride" Target="../theme/themeOverride1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hemeOverride" Target="../theme/themeOverride15.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hemeOverride" Target="../theme/themeOverride1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hemeOverride" Target="../theme/themeOverride17.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hemeOverride" Target="../theme/themeOverride18.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hemeOverride" Target="../theme/themeOverride19.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hemeOverride" Target="../theme/themeOverride20.x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hemeOverride" Target="../theme/themeOverride21.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hemeOverride" Target="../theme/themeOverride2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hemeOverride" Target="../theme/themeOverride2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hemeOverride" Target="../theme/themeOverride24.xml"/><Relationship Id="rId5" Type="http://schemas.openxmlformats.org/officeDocument/2006/relationships/image" Target="../media/image6.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6.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7.xml"/><Relationship Id="rId5" Type="http://schemas.openxmlformats.org/officeDocument/2006/relationships/image" Target="../media/image11.png"/><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6.emf"/></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hemeOverride" Target="../theme/themeOverride2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hemeOverride" Target="../theme/themeOverride26.xml"/><Relationship Id="rId5" Type="http://schemas.openxmlformats.org/officeDocument/2006/relationships/image" Target="../media/image6.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6.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hemeOverride" Target="../theme/themeOverride27.x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1.x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hemeOverride" Target="../theme/themeOverride28.x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hemeOverride" Target="../theme/themeOverride29.x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hemeOverride" Target="../theme/themeOverride30.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72.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73.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hemeOverride" Target="../theme/themeOverride31.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hemeOverride" Target="../theme/themeOverride3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hemeOverride" Target="../theme/themeOverride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007767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Arial" panose="020B0604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a:t>Title in Title Case</a:t>
            </a:r>
          </a:p>
        </p:txBody>
      </p:sp>
      <p:pic>
        <p:nvPicPr>
          <p:cNvPr id="16" name="Picture 15">
            <a:extLst>
              <a:ext uri="{FF2B5EF4-FFF2-40B4-BE49-F238E27FC236}">
                <a16:creationId xmlns:a16="http://schemas.microsoft.com/office/drawing/2014/main" id="{EB84FA7B-BB3A-4400-8381-223973273583}"/>
              </a:ext>
            </a:extLst>
          </p:cNvPr>
          <p:cNvPicPr>
            <a:picLocks noChangeAspect="1"/>
          </p:cNvPicPr>
          <p:nvPr userDrawn="1"/>
        </p:nvPicPr>
        <p:blipFill>
          <a:blip r:embed="rId9"/>
          <a:stretch>
            <a:fillRect/>
          </a:stretch>
        </p:blipFill>
        <p:spPr>
          <a:xfrm>
            <a:off x="9536181" y="5570643"/>
            <a:ext cx="1528693" cy="896833"/>
          </a:xfrm>
          <a:prstGeom prst="rect">
            <a:avLst/>
          </a:prstGeom>
        </p:spPr>
      </p:pic>
    </p:spTree>
    <p:extLst>
      <p:ext uri="{BB962C8B-B14F-4D97-AF65-F5344CB8AC3E}">
        <p14:creationId xmlns:p14="http://schemas.microsoft.com/office/powerpoint/2010/main" val="3050480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ACDA7A5-734A-4440-865C-448E07B4B34C}"/>
              </a:ext>
            </a:extLst>
          </p:cNvPr>
          <p:cNvGraphicFramePr>
            <a:graphicFrameLocks noChangeAspect="1"/>
          </p:cNvGraphicFramePr>
          <p:nvPr userDrawn="1">
            <p:custDataLst>
              <p:tags r:id="rId2"/>
            </p:custDataLst>
            <p:extLst>
              <p:ext uri="{D42A27DB-BD31-4B8C-83A1-F6EECF244321}">
                <p14:modId xmlns:p14="http://schemas.microsoft.com/office/powerpoint/2010/main" val="2234098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6ACDA7A5-734A-4440-865C-448E07B4B3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541141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358EC2D-857F-4211-8D7D-41AD1B9B844A}"/>
              </a:ext>
            </a:extLst>
          </p:cNvPr>
          <p:cNvGraphicFramePr>
            <a:graphicFrameLocks noChangeAspect="1"/>
          </p:cNvGraphicFramePr>
          <p:nvPr userDrawn="1">
            <p:custDataLst>
              <p:tags r:id="rId2"/>
            </p:custDataLst>
            <p:extLst>
              <p:ext uri="{D42A27DB-BD31-4B8C-83A1-F6EECF244321}">
                <p14:modId xmlns:p14="http://schemas.microsoft.com/office/powerpoint/2010/main" val="2507048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5358EC2D-857F-4211-8D7D-41AD1B9B84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4" name="Title 1"/>
          <p:cNvSpPr>
            <a:spLocks noGrp="1"/>
          </p:cNvSpPr>
          <p:nvPr>
            <p:ph type="title" hasCustomPrompt="1"/>
          </p:nvPr>
        </p:nvSpPr>
        <p:spPr bwMode="blackWhite">
          <a:xfrm>
            <a:off x="630000" y="1785600"/>
            <a:ext cx="6247552" cy="3286800"/>
          </a:xfrm>
          <a:prstGeom prst="rect">
            <a:avLst/>
          </a:prstGeom>
        </p:spPr>
        <p:txBody>
          <a:bodyPr vert="horz" anchor="ctr">
            <a:noAutofit/>
          </a:bodyPr>
          <a:lstStyle>
            <a:lvl1pPr>
              <a:defRPr sz="4400">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40125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78BA5F8-B7D0-42DA-A36E-E71424DED0AF}"/>
              </a:ext>
            </a:extLst>
          </p:cNvPr>
          <p:cNvGraphicFramePr>
            <a:graphicFrameLocks noChangeAspect="1"/>
          </p:cNvGraphicFramePr>
          <p:nvPr userDrawn="1">
            <p:custDataLst>
              <p:tags r:id="rId2"/>
            </p:custDataLst>
            <p:extLst>
              <p:ext uri="{D42A27DB-BD31-4B8C-83A1-F6EECF244321}">
                <p14:modId xmlns:p14="http://schemas.microsoft.com/office/powerpoint/2010/main" val="355000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678BA5F8-B7D0-42DA-A36E-E71424DED0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200" baseline="0">
                <a:solidFill>
                  <a:srgbClr val="1A5BA7"/>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50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FBA628A-55F1-429E-8ED9-3B7392AA4AA4}"/>
              </a:ext>
            </a:extLst>
          </p:cNvPr>
          <p:cNvGraphicFramePr>
            <a:graphicFrameLocks noChangeAspect="1"/>
          </p:cNvGraphicFramePr>
          <p:nvPr userDrawn="1">
            <p:custDataLst>
              <p:tags r:id="rId1"/>
            </p:custDataLst>
            <p:extLst>
              <p:ext uri="{D42A27DB-BD31-4B8C-83A1-F6EECF244321}">
                <p14:modId xmlns:p14="http://schemas.microsoft.com/office/powerpoint/2010/main" val="2981400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5FBA628A-55F1-429E-8ED9-3B7392AA4A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396361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22187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A5BA7"/>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657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2CD81A-F4A8-41C3-A748-46E26F397A7C}"/>
              </a:ext>
            </a:extLst>
          </p:cNvPr>
          <p:cNvGraphicFramePr>
            <a:graphicFrameLocks noChangeAspect="1"/>
          </p:cNvGraphicFramePr>
          <p:nvPr userDrawn="1">
            <p:custDataLst>
              <p:tags r:id="rId1"/>
            </p:custDataLst>
            <p:extLst>
              <p:ext uri="{D42A27DB-BD31-4B8C-83A1-F6EECF244321}">
                <p14:modId xmlns:p14="http://schemas.microsoft.com/office/powerpoint/2010/main" val="3385830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C82CD81A-F4A8-41C3-A748-46E26F397A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748597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E0F0817-3C69-441A-AC5E-EFB3B53A75E8}"/>
              </a:ext>
            </a:extLst>
          </p:cNvPr>
          <p:cNvGraphicFramePr>
            <a:graphicFrameLocks noChangeAspect="1"/>
          </p:cNvGraphicFramePr>
          <p:nvPr userDrawn="1">
            <p:custDataLst>
              <p:tags r:id="rId2"/>
            </p:custDataLst>
            <p:extLst>
              <p:ext uri="{D42A27DB-BD31-4B8C-83A1-F6EECF244321}">
                <p14:modId xmlns:p14="http://schemas.microsoft.com/office/powerpoint/2010/main" val="851026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2E0F0817-3C69-441A-AC5E-EFB3B53A75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A5BA7"/>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05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80D785F-4DFA-47EB-8CA6-4B6FDB90574E}"/>
              </a:ext>
            </a:extLst>
          </p:cNvPr>
          <p:cNvGraphicFramePr>
            <a:graphicFrameLocks noChangeAspect="1"/>
          </p:cNvGraphicFramePr>
          <p:nvPr userDrawn="1">
            <p:custDataLst>
              <p:tags r:id="rId1"/>
            </p:custDataLst>
            <p:extLst>
              <p:ext uri="{D42A27DB-BD31-4B8C-83A1-F6EECF244321}">
                <p14:modId xmlns:p14="http://schemas.microsoft.com/office/powerpoint/2010/main" val="3861882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580D785F-4DFA-47EB-8CA6-4B6FDB9057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18610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96B768F-1B9D-4E7F-AB5B-6D7F4C4ED620}"/>
              </a:ext>
            </a:extLst>
          </p:cNvPr>
          <p:cNvGraphicFramePr>
            <a:graphicFrameLocks noChangeAspect="1"/>
          </p:cNvGraphicFramePr>
          <p:nvPr userDrawn="1">
            <p:custDataLst>
              <p:tags r:id="rId2"/>
            </p:custDataLst>
            <p:extLst>
              <p:ext uri="{D42A27DB-BD31-4B8C-83A1-F6EECF244321}">
                <p14:modId xmlns:p14="http://schemas.microsoft.com/office/powerpoint/2010/main" val="848658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196B768F-1B9D-4E7F-AB5B-6D7F4C4ED6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A5BA7"/>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1803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754A443-EC10-4175-895D-C34ABC927EE7}"/>
              </a:ext>
            </a:extLst>
          </p:cNvPr>
          <p:cNvGraphicFramePr>
            <a:graphicFrameLocks noChangeAspect="1"/>
          </p:cNvGraphicFramePr>
          <p:nvPr userDrawn="1">
            <p:custDataLst>
              <p:tags r:id="rId1"/>
            </p:custDataLst>
            <p:extLst>
              <p:ext uri="{D42A27DB-BD31-4B8C-83A1-F6EECF244321}">
                <p14:modId xmlns:p14="http://schemas.microsoft.com/office/powerpoint/2010/main" val="1363644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A754A443-EC10-4175-895D-C34ABC927E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1A5B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723747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3D1F182-580F-4E5A-909A-F301DEF6C6A4}"/>
              </a:ext>
            </a:extLst>
          </p:cNvPr>
          <p:cNvGraphicFramePr>
            <a:graphicFrameLocks noChangeAspect="1"/>
          </p:cNvGraphicFramePr>
          <p:nvPr userDrawn="1">
            <p:custDataLst>
              <p:tags r:id="rId1"/>
            </p:custDataLst>
            <p:extLst>
              <p:ext uri="{D42A27DB-BD31-4B8C-83A1-F6EECF244321}">
                <p14:modId xmlns:p14="http://schemas.microsoft.com/office/powerpoint/2010/main" val="858369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9" name="think-cell data - do not delete" hidden="1">
                        <a:extLst>
                          <a:ext uri="{FF2B5EF4-FFF2-40B4-BE49-F238E27FC236}">
                            <a16:creationId xmlns:a16="http://schemas.microsoft.com/office/drawing/2014/main" id="{03D1F182-580F-4E5A-909A-F301DEF6C6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A5BA7"/>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786647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rgbClr val="1A5BA7"/>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2910130-5364-4AA3-953F-13C86918F5D9}"/>
              </a:ext>
            </a:extLst>
          </p:cNvPr>
          <p:cNvGraphicFramePr>
            <a:graphicFrameLocks noChangeAspect="1"/>
          </p:cNvGraphicFramePr>
          <p:nvPr userDrawn="1">
            <p:custDataLst>
              <p:tags r:id="rId2"/>
            </p:custDataLst>
            <p:extLst>
              <p:ext uri="{D42A27DB-BD31-4B8C-83A1-F6EECF244321}">
                <p14:modId xmlns:p14="http://schemas.microsoft.com/office/powerpoint/2010/main" val="3981748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7" name="think-cell data - do not delete" hidden="1">
                        <a:extLst>
                          <a:ext uri="{FF2B5EF4-FFF2-40B4-BE49-F238E27FC236}">
                            <a16:creationId xmlns:a16="http://schemas.microsoft.com/office/drawing/2014/main" id="{12910130-5364-4AA3-953F-13C86918F5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884796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E09DC58-AD39-47B0-AB3A-D769CAC326B3}"/>
              </a:ext>
            </a:extLst>
          </p:cNvPr>
          <p:cNvGraphicFramePr>
            <a:graphicFrameLocks noChangeAspect="1"/>
          </p:cNvGraphicFramePr>
          <p:nvPr userDrawn="1">
            <p:custDataLst>
              <p:tags r:id="rId1"/>
            </p:custDataLst>
            <p:extLst>
              <p:ext uri="{D42A27DB-BD31-4B8C-83A1-F6EECF244321}">
                <p14:modId xmlns:p14="http://schemas.microsoft.com/office/powerpoint/2010/main" val="1189781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8" name="think-cell data - do not delete" hidden="1">
                        <a:extLst>
                          <a:ext uri="{FF2B5EF4-FFF2-40B4-BE49-F238E27FC236}">
                            <a16:creationId xmlns:a16="http://schemas.microsoft.com/office/drawing/2014/main" id="{0E09DC58-AD39-47B0-AB3A-D769CAC326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1A5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A5BA7"/>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4059430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D2E53"/>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74520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A5BA7"/>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3619400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8064C93-0A6F-40CA-9574-9E4003178C9E}"/>
              </a:ext>
            </a:extLst>
          </p:cNvPr>
          <p:cNvGraphicFramePr>
            <a:graphicFrameLocks noChangeAspect="1"/>
          </p:cNvGraphicFramePr>
          <p:nvPr userDrawn="1">
            <p:custDataLst>
              <p:tags r:id="rId2"/>
            </p:custDataLst>
            <p:extLst>
              <p:ext uri="{D42A27DB-BD31-4B8C-83A1-F6EECF244321}">
                <p14:modId xmlns:p14="http://schemas.microsoft.com/office/powerpoint/2010/main" val="3673126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9" name="think-cell data - do not delete" hidden="1">
                        <a:extLst>
                          <a:ext uri="{FF2B5EF4-FFF2-40B4-BE49-F238E27FC236}">
                            <a16:creationId xmlns:a16="http://schemas.microsoft.com/office/drawing/2014/main" id="{48064C93-0A6F-40CA-9574-9E4003178C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405058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53AACBD-5029-4945-A144-9F0E86D559AB}"/>
              </a:ext>
            </a:extLst>
          </p:cNvPr>
          <p:cNvGraphicFramePr>
            <a:graphicFrameLocks noChangeAspect="1"/>
          </p:cNvGraphicFramePr>
          <p:nvPr userDrawn="1">
            <p:custDataLst>
              <p:tags r:id="rId1"/>
            </p:custDataLst>
            <p:extLst>
              <p:ext uri="{D42A27DB-BD31-4B8C-83A1-F6EECF244321}">
                <p14:modId xmlns:p14="http://schemas.microsoft.com/office/powerpoint/2010/main" val="709898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753AACBD-5029-4945-A144-9F0E86D559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50634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rgbClr val="1A5BA7"/>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6AA18A0-1F45-4E0E-9BA0-98F2950BD706}"/>
              </a:ext>
            </a:extLst>
          </p:cNvPr>
          <p:cNvGraphicFramePr>
            <a:graphicFrameLocks noChangeAspect="1"/>
          </p:cNvGraphicFramePr>
          <p:nvPr userDrawn="1">
            <p:custDataLst>
              <p:tags r:id="rId2"/>
            </p:custDataLst>
            <p:extLst>
              <p:ext uri="{D42A27DB-BD31-4B8C-83A1-F6EECF244321}">
                <p14:modId xmlns:p14="http://schemas.microsoft.com/office/powerpoint/2010/main" val="2146780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3" name="think-cell data - do not delete" hidden="1">
                        <a:extLst>
                          <a:ext uri="{FF2B5EF4-FFF2-40B4-BE49-F238E27FC236}">
                            <a16:creationId xmlns:a16="http://schemas.microsoft.com/office/drawing/2014/main" id="{86AA18A0-1F45-4E0E-9BA0-98F2950BD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109787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567DD0B-23EE-4E57-81D2-CF60130294A7}"/>
              </a:ext>
            </a:extLst>
          </p:cNvPr>
          <p:cNvGraphicFramePr>
            <a:graphicFrameLocks noChangeAspect="1"/>
          </p:cNvGraphicFramePr>
          <p:nvPr userDrawn="1">
            <p:custDataLst>
              <p:tags r:id="rId1"/>
            </p:custDataLst>
            <p:extLst>
              <p:ext uri="{D42A27DB-BD31-4B8C-83A1-F6EECF244321}">
                <p14:modId xmlns:p14="http://schemas.microsoft.com/office/powerpoint/2010/main" val="935766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C567DD0B-23EE-4E57-81D2-CF6013029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F980A72C-E960-47BC-AF0F-3925417CF181}"/>
              </a:ext>
            </a:extLst>
          </p:cNvPr>
          <p:cNvSpPr>
            <a:spLocks noGrp="1"/>
          </p:cNvSpPr>
          <p:nvPr>
            <p:ph type="body" sz="quarter" idx="11" hasCustomPrompt="1"/>
          </p:nvPr>
        </p:nvSpPr>
        <p:spPr>
          <a:xfrm>
            <a:off x="5021826" y="1664256"/>
            <a:ext cx="6209072" cy="3323987"/>
          </a:xfrm>
        </p:spPr>
        <p:txBody>
          <a:bodyPr/>
          <a:lstStyle>
            <a:lvl1pPr>
              <a:defRPr/>
            </a:lvl1pPr>
          </a:lstStyle>
          <a:p>
            <a:pPr lvl="0"/>
            <a:r>
              <a:rPr lang="en-US"/>
              <a:t>Text</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545624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554317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1CD4ED79-BA57-4033-89B7-80C384FDCAFD}"/>
              </a:ext>
            </a:extLst>
          </p:cNvPr>
          <p:cNvPicPr>
            <a:picLocks noChangeAspect="1"/>
          </p:cNvPicPr>
          <p:nvPr userDrawn="1"/>
        </p:nvPicPr>
        <p:blipFill>
          <a:blip r:embed="rId5"/>
          <a:stretch>
            <a:fillRect/>
          </a:stretch>
        </p:blipFill>
        <p:spPr>
          <a:xfrm>
            <a:off x="4278924" y="2362985"/>
            <a:ext cx="3634154" cy="2132032"/>
          </a:xfrm>
          <a:prstGeom prst="rect">
            <a:avLst/>
          </a:prstGeom>
        </p:spPr>
      </p:pic>
    </p:spTree>
    <p:extLst>
      <p:ext uri="{BB962C8B-B14F-4D97-AF65-F5344CB8AC3E}">
        <p14:creationId xmlns:p14="http://schemas.microsoft.com/office/powerpoint/2010/main" val="3347044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5264DAB-C821-4819-900D-BEB623B95937}"/>
              </a:ext>
            </a:extLst>
          </p:cNvPr>
          <p:cNvGraphicFramePr>
            <a:graphicFrameLocks noChangeAspect="1"/>
          </p:cNvGraphicFramePr>
          <p:nvPr userDrawn="1">
            <p:custDataLst>
              <p:tags r:id="rId1"/>
            </p:custDataLst>
            <p:extLst>
              <p:ext uri="{D42A27DB-BD31-4B8C-83A1-F6EECF244321}">
                <p14:modId xmlns:p14="http://schemas.microsoft.com/office/powerpoint/2010/main" val="1124365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E5264DAB-C821-4819-900D-BEB623B959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531688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5191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Arial" panose="020B0604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p:spPr>
        <p:txBody>
          <a:bodyPr vert="horz"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a:t>Title in Title Case</a:t>
            </a:r>
          </a:p>
        </p:txBody>
      </p:sp>
      <p:pic>
        <p:nvPicPr>
          <p:cNvPr id="16" name="Picture 15">
            <a:extLst>
              <a:ext uri="{FF2B5EF4-FFF2-40B4-BE49-F238E27FC236}">
                <a16:creationId xmlns:a16="http://schemas.microsoft.com/office/drawing/2014/main" id="{0773ED30-80C5-469D-A022-E5823542CF9D}"/>
              </a:ext>
            </a:extLst>
          </p:cNvPr>
          <p:cNvPicPr>
            <a:picLocks noChangeAspect="1"/>
          </p:cNvPicPr>
          <p:nvPr userDrawn="1"/>
        </p:nvPicPr>
        <p:blipFill>
          <a:blip r:embed="rId9"/>
          <a:stretch>
            <a:fillRect/>
          </a:stretch>
        </p:blipFill>
        <p:spPr>
          <a:xfrm>
            <a:off x="9536181" y="5570643"/>
            <a:ext cx="1528693" cy="896833"/>
          </a:xfrm>
          <a:prstGeom prst="rect">
            <a:avLst/>
          </a:prstGeom>
        </p:spPr>
      </p:pic>
    </p:spTree>
    <p:extLst>
      <p:ext uri="{BB962C8B-B14F-4D97-AF65-F5344CB8AC3E}">
        <p14:creationId xmlns:p14="http://schemas.microsoft.com/office/powerpoint/2010/main" val="3682337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17CD1E-9836-4DC3-A2D6-76D6130A20AB}"/>
              </a:ext>
            </a:extLst>
          </p:cNvPr>
          <p:cNvGraphicFramePr>
            <a:graphicFrameLocks noChangeAspect="1"/>
          </p:cNvGraphicFramePr>
          <p:nvPr userDrawn="1">
            <p:custDataLst>
              <p:tags r:id="rId1"/>
            </p:custDataLst>
            <p:extLst>
              <p:ext uri="{D42A27DB-BD31-4B8C-83A1-F6EECF244321}">
                <p14:modId xmlns:p14="http://schemas.microsoft.com/office/powerpoint/2010/main" val="3272154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7" name="think-cell data - do not delete" hidden="1">
                        <a:extLst>
                          <a:ext uri="{FF2B5EF4-FFF2-40B4-BE49-F238E27FC236}">
                            <a16:creationId xmlns:a16="http://schemas.microsoft.com/office/drawing/2014/main" id="{3317CD1E-9836-4DC3-A2D6-76D6130A20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A5BA7"/>
                </a:solidFill>
              </a:defRPr>
            </a:lvl1pPr>
          </a:lstStyle>
          <a:p>
            <a:r>
              <a:rPr lang="en-US"/>
              <a:t>Click to add title</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8650" y="2081212"/>
            <a:ext cx="10934700" cy="4079874"/>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2434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8E0D74F-4AD4-4D6B-89F0-588A99442D0C}"/>
              </a:ext>
            </a:extLst>
          </p:cNvPr>
          <p:cNvGraphicFramePr>
            <a:graphicFrameLocks noChangeAspect="1"/>
          </p:cNvGraphicFramePr>
          <p:nvPr userDrawn="1">
            <p:custDataLst>
              <p:tags r:id="rId1"/>
            </p:custDataLst>
            <p:extLst>
              <p:ext uri="{D42A27DB-BD31-4B8C-83A1-F6EECF244321}">
                <p14:modId xmlns:p14="http://schemas.microsoft.com/office/powerpoint/2010/main" val="3874109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D8E0D74F-4AD4-4D6B-89F0-588A99442D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112994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9CD0CC2-801F-4DD2-B2FD-072D742F511C}"/>
              </a:ext>
            </a:extLst>
          </p:cNvPr>
          <p:cNvGraphicFramePr>
            <a:graphicFrameLocks noChangeAspect="1"/>
          </p:cNvGraphicFramePr>
          <p:nvPr userDrawn="1">
            <p:custDataLst>
              <p:tags r:id="rId1"/>
            </p:custDataLst>
            <p:extLst>
              <p:ext uri="{D42A27DB-BD31-4B8C-83A1-F6EECF244321}">
                <p14:modId xmlns:p14="http://schemas.microsoft.com/office/powerpoint/2010/main" val="3203406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8" name="think-cell data - do not delete" hidden="1">
                        <a:extLst>
                          <a:ext uri="{FF2B5EF4-FFF2-40B4-BE49-F238E27FC236}">
                            <a16:creationId xmlns:a16="http://schemas.microsoft.com/office/drawing/2014/main" id="{A9CD0CC2-801F-4DD2-B2FD-072D742F51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A5BA7"/>
                </a:solidFill>
              </a:defRPr>
            </a:lvl1pPr>
          </a:lstStyle>
          <a:p>
            <a:r>
              <a:rPr lang="en-US"/>
              <a:t>Click to add title</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8650" y="2081212"/>
            <a:ext cx="10934700" cy="4079874"/>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53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C64BCB2-E075-4877-A5A1-5C69582C8B5B}"/>
              </a:ext>
            </a:extLst>
          </p:cNvPr>
          <p:cNvGraphicFramePr>
            <a:graphicFrameLocks noChangeAspect="1"/>
          </p:cNvGraphicFramePr>
          <p:nvPr userDrawn="1">
            <p:custDataLst>
              <p:tags r:id="rId1"/>
            </p:custDataLst>
            <p:extLst>
              <p:ext uri="{D42A27DB-BD31-4B8C-83A1-F6EECF244321}">
                <p14:modId xmlns:p14="http://schemas.microsoft.com/office/powerpoint/2010/main" val="3522025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5C64BCB2-E075-4877-A5A1-5C69582C8B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2010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592400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11282E4-C304-4F65-8964-B88953219724}"/>
              </a:ext>
            </a:extLst>
          </p:cNvPr>
          <p:cNvGraphicFramePr>
            <a:graphicFrameLocks noChangeAspect="1"/>
          </p:cNvGraphicFramePr>
          <p:nvPr userDrawn="1">
            <p:custDataLst>
              <p:tags r:id="rId1"/>
            </p:custDataLst>
            <p:extLst>
              <p:ext uri="{D42A27DB-BD31-4B8C-83A1-F6EECF244321}">
                <p14:modId xmlns:p14="http://schemas.microsoft.com/office/powerpoint/2010/main" val="2346034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811282E4-C304-4F65-8964-B889532197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A5BA7"/>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1A5BA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847015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B7EEDCD-1BA1-4A95-A4B8-DBA4379A88CD}"/>
              </a:ext>
            </a:extLst>
          </p:cNvPr>
          <p:cNvGraphicFramePr>
            <a:graphicFrameLocks noChangeAspect="1"/>
          </p:cNvGraphicFramePr>
          <p:nvPr userDrawn="1">
            <p:custDataLst>
              <p:tags r:id="rId1"/>
            </p:custDataLst>
            <p:extLst>
              <p:ext uri="{D42A27DB-BD31-4B8C-83A1-F6EECF244321}">
                <p14:modId xmlns:p14="http://schemas.microsoft.com/office/powerpoint/2010/main" val="239990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3B7EEDCD-1BA1-4A95-A4B8-DBA4379A8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A5BA7"/>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1A5BA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22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7082E18-7BF0-4427-8A62-B93B98AB5687}"/>
              </a:ext>
            </a:extLst>
          </p:cNvPr>
          <p:cNvGraphicFramePr>
            <a:graphicFrameLocks noChangeAspect="1"/>
          </p:cNvGraphicFramePr>
          <p:nvPr userDrawn="1">
            <p:custDataLst>
              <p:tags r:id="rId2"/>
            </p:custDataLst>
            <p:extLst>
              <p:ext uri="{D42A27DB-BD31-4B8C-83A1-F6EECF244321}">
                <p14:modId xmlns:p14="http://schemas.microsoft.com/office/powerpoint/2010/main" val="336629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57082E18-7BF0-4427-8A62-B93B98AB56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5236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E23520A-6BE4-438C-9093-419D575DD654}"/>
              </a:ext>
            </a:extLst>
          </p:cNvPr>
          <p:cNvGraphicFramePr>
            <a:graphicFrameLocks noChangeAspect="1"/>
          </p:cNvGraphicFramePr>
          <p:nvPr userDrawn="1">
            <p:custDataLst>
              <p:tags r:id="rId2"/>
            </p:custDataLst>
            <p:extLst>
              <p:ext uri="{D42A27DB-BD31-4B8C-83A1-F6EECF244321}">
                <p14:modId xmlns:p14="http://schemas.microsoft.com/office/powerpoint/2010/main" val="3042058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BE23520A-6BE4-438C-9093-419D575DD6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644420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0809427-03CB-4ECA-8C54-F4A2919AB502}"/>
              </a:ext>
            </a:extLst>
          </p:cNvPr>
          <p:cNvGraphicFramePr>
            <a:graphicFrameLocks noChangeAspect="1"/>
          </p:cNvGraphicFramePr>
          <p:nvPr userDrawn="1">
            <p:custDataLst>
              <p:tags r:id="rId2"/>
            </p:custDataLst>
            <p:extLst>
              <p:ext uri="{D42A27DB-BD31-4B8C-83A1-F6EECF244321}">
                <p14:modId xmlns:p14="http://schemas.microsoft.com/office/powerpoint/2010/main" val="3050788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40809427-03CB-4ECA-8C54-F4A2919AB5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05684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63B1E7F-5A58-4867-AC64-EAC294514FF3}"/>
              </a:ext>
            </a:extLst>
          </p:cNvPr>
          <p:cNvGraphicFramePr>
            <a:graphicFrameLocks noChangeAspect="1"/>
          </p:cNvGraphicFramePr>
          <p:nvPr userDrawn="1">
            <p:custDataLst>
              <p:tags r:id="rId2"/>
            </p:custDataLst>
            <p:extLst>
              <p:ext uri="{D42A27DB-BD31-4B8C-83A1-F6EECF244321}">
                <p14:modId xmlns:p14="http://schemas.microsoft.com/office/powerpoint/2010/main" val="64053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363B1E7F-5A58-4867-AC64-EAC294514F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18311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093E522-D196-48C7-848D-C07840BB3B31}"/>
              </a:ext>
            </a:extLst>
          </p:cNvPr>
          <p:cNvGraphicFramePr>
            <a:graphicFrameLocks noChangeAspect="1"/>
          </p:cNvGraphicFramePr>
          <p:nvPr userDrawn="1">
            <p:custDataLst>
              <p:tags r:id="rId2"/>
            </p:custDataLst>
            <p:extLst>
              <p:ext uri="{D42A27DB-BD31-4B8C-83A1-F6EECF244321}">
                <p14:modId xmlns:p14="http://schemas.microsoft.com/office/powerpoint/2010/main" val="1862940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E093E522-D196-48C7-848D-C07840BB3B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645282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177BE46-38FE-4634-84BE-DA6B5C08220F}"/>
              </a:ext>
            </a:extLst>
          </p:cNvPr>
          <p:cNvGraphicFramePr>
            <a:graphicFrameLocks noChangeAspect="1"/>
          </p:cNvGraphicFramePr>
          <p:nvPr userDrawn="1">
            <p:custDataLst>
              <p:tags r:id="rId1"/>
            </p:custDataLst>
            <p:extLst>
              <p:ext uri="{D42A27DB-BD31-4B8C-83A1-F6EECF244321}">
                <p14:modId xmlns:p14="http://schemas.microsoft.com/office/powerpoint/2010/main" val="214895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0177BE46-38FE-4634-84BE-DA6B5C0822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200">
                <a:solidFill>
                  <a:srgbClr val="1A5BA7"/>
                </a:solidFill>
                <a:latin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671446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13BA7-1671-4489-BF20-6DF71E6A1B84}"/>
              </a:ext>
            </a:extLst>
          </p:cNvPr>
          <p:cNvGraphicFramePr>
            <a:graphicFrameLocks noChangeAspect="1"/>
          </p:cNvGraphicFramePr>
          <p:nvPr userDrawn="1">
            <p:custDataLst>
              <p:tags r:id="rId2"/>
            </p:custDataLst>
            <p:extLst>
              <p:ext uri="{D42A27DB-BD31-4B8C-83A1-F6EECF244321}">
                <p14:modId xmlns:p14="http://schemas.microsoft.com/office/powerpoint/2010/main" val="4180963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34013BA7-1671-4489-BF20-6DF71E6A1B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42651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618409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A5BA7"/>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929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A481284-5BDC-458E-8CA0-4FC0716BF71B}"/>
              </a:ext>
            </a:extLst>
          </p:cNvPr>
          <p:cNvGraphicFramePr>
            <a:graphicFrameLocks noChangeAspect="1"/>
          </p:cNvGraphicFramePr>
          <p:nvPr userDrawn="1">
            <p:custDataLst>
              <p:tags r:id="rId1"/>
            </p:custDataLst>
            <p:extLst>
              <p:ext uri="{D42A27DB-BD31-4B8C-83A1-F6EECF244321}">
                <p14:modId xmlns:p14="http://schemas.microsoft.com/office/powerpoint/2010/main" val="5276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AA481284-5BDC-458E-8CA0-4FC0716BF7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808356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BFD7CFA-77A6-45DF-9CFF-73709C42F15A}"/>
              </a:ext>
            </a:extLst>
          </p:cNvPr>
          <p:cNvGraphicFramePr>
            <a:graphicFrameLocks noChangeAspect="1"/>
          </p:cNvGraphicFramePr>
          <p:nvPr userDrawn="1">
            <p:custDataLst>
              <p:tags r:id="rId2"/>
            </p:custDataLst>
            <p:extLst>
              <p:ext uri="{D42A27DB-BD31-4B8C-83A1-F6EECF244321}">
                <p14:modId xmlns:p14="http://schemas.microsoft.com/office/powerpoint/2010/main" val="3293002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ABFD7CFA-77A6-45DF-9CFF-73709C42F1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A5BA7"/>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424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50A355E-39BE-4268-B8D3-B3630E8A94BE}"/>
              </a:ext>
            </a:extLst>
          </p:cNvPr>
          <p:cNvGraphicFramePr>
            <a:graphicFrameLocks noChangeAspect="1"/>
          </p:cNvGraphicFramePr>
          <p:nvPr userDrawn="1">
            <p:custDataLst>
              <p:tags r:id="rId1"/>
            </p:custDataLst>
            <p:extLst>
              <p:ext uri="{D42A27DB-BD31-4B8C-83A1-F6EECF244321}">
                <p14:modId xmlns:p14="http://schemas.microsoft.com/office/powerpoint/2010/main" val="178338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D50A355E-39BE-4268-B8D3-B3630E8A94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002083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B82202B-6C40-444B-99F7-8C195574F0A9}"/>
              </a:ext>
            </a:extLst>
          </p:cNvPr>
          <p:cNvGraphicFramePr>
            <a:graphicFrameLocks noChangeAspect="1"/>
          </p:cNvGraphicFramePr>
          <p:nvPr userDrawn="1">
            <p:custDataLst>
              <p:tags r:id="rId2"/>
            </p:custDataLst>
            <p:extLst>
              <p:ext uri="{D42A27DB-BD31-4B8C-83A1-F6EECF244321}">
                <p14:modId xmlns:p14="http://schemas.microsoft.com/office/powerpoint/2010/main" val="872405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4B82202B-6C40-444B-99F7-8C195574F0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13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B57E206-B6E1-4D22-9BF8-4FAC24A0A143}"/>
              </a:ext>
            </a:extLst>
          </p:cNvPr>
          <p:cNvGraphicFramePr>
            <a:graphicFrameLocks noChangeAspect="1"/>
          </p:cNvGraphicFramePr>
          <p:nvPr userDrawn="1">
            <p:custDataLst>
              <p:tags r:id="rId1"/>
            </p:custDataLst>
            <p:extLst>
              <p:ext uri="{D42A27DB-BD31-4B8C-83A1-F6EECF244321}">
                <p14:modId xmlns:p14="http://schemas.microsoft.com/office/powerpoint/2010/main" val="84690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7B57E206-B6E1-4D22-9BF8-4FAC24A0A1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476560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4F6BAF1-6D8D-4604-9D3A-F7259DE3F0B3}"/>
              </a:ext>
            </a:extLst>
          </p:cNvPr>
          <p:cNvGraphicFramePr>
            <a:graphicFrameLocks noChangeAspect="1"/>
          </p:cNvGraphicFramePr>
          <p:nvPr userDrawn="1">
            <p:custDataLst>
              <p:tags r:id="rId2"/>
            </p:custDataLst>
            <p:extLst>
              <p:ext uri="{D42A27DB-BD31-4B8C-83A1-F6EECF244321}">
                <p14:modId xmlns:p14="http://schemas.microsoft.com/office/powerpoint/2010/main" val="244164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D4F6BAF1-6D8D-4604-9D3A-F7259DE3F0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34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4038837-BD26-4E1F-9348-503D6CE197E0}"/>
              </a:ext>
            </a:extLst>
          </p:cNvPr>
          <p:cNvGraphicFramePr>
            <a:graphicFrameLocks noChangeAspect="1"/>
          </p:cNvGraphicFramePr>
          <p:nvPr userDrawn="1">
            <p:custDataLst>
              <p:tags r:id="rId1"/>
            </p:custDataLst>
            <p:extLst>
              <p:ext uri="{D42A27DB-BD31-4B8C-83A1-F6EECF244321}">
                <p14:modId xmlns:p14="http://schemas.microsoft.com/office/powerpoint/2010/main" val="332599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F4038837-BD26-4E1F-9348-503D6CE197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1A5B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33478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0B7405F-A5CC-4C5A-88C5-44E4443552C5}"/>
              </a:ext>
            </a:extLst>
          </p:cNvPr>
          <p:cNvGraphicFramePr>
            <a:graphicFrameLocks noChangeAspect="1"/>
          </p:cNvGraphicFramePr>
          <p:nvPr userDrawn="1">
            <p:custDataLst>
              <p:tags r:id="rId2"/>
            </p:custDataLst>
            <p:extLst>
              <p:ext uri="{D42A27DB-BD31-4B8C-83A1-F6EECF244321}">
                <p14:modId xmlns:p14="http://schemas.microsoft.com/office/powerpoint/2010/main" val="1338709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50B7405F-A5CC-4C5A-88C5-44E4443552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402024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rgbClr val="1A5BA7"/>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E667EF-7E6B-4EEF-8700-1CBA83788122}"/>
              </a:ext>
            </a:extLst>
          </p:cNvPr>
          <p:cNvGraphicFramePr>
            <a:graphicFrameLocks noChangeAspect="1"/>
          </p:cNvGraphicFramePr>
          <p:nvPr userDrawn="1">
            <p:custDataLst>
              <p:tags r:id="rId1"/>
            </p:custDataLst>
            <p:extLst>
              <p:ext uri="{D42A27DB-BD31-4B8C-83A1-F6EECF244321}">
                <p14:modId xmlns:p14="http://schemas.microsoft.com/office/powerpoint/2010/main" val="1244166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8" name="think-cell data - do not delete" hidden="1">
                        <a:extLst>
                          <a:ext uri="{FF2B5EF4-FFF2-40B4-BE49-F238E27FC236}">
                            <a16:creationId xmlns:a16="http://schemas.microsoft.com/office/drawing/2014/main" id="{BAE667EF-7E6B-4EEF-8700-1CBA837881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37131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896E83A-2433-4E68-9C43-00A3D3DAB5BB}"/>
              </a:ext>
            </a:extLst>
          </p:cNvPr>
          <p:cNvGraphicFramePr>
            <a:graphicFrameLocks noChangeAspect="1"/>
          </p:cNvGraphicFramePr>
          <p:nvPr userDrawn="1">
            <p:custDataLst>
              <p:tags r:id="rId1"/>
            </p:custDataLst>
            <p:extLst>
              <p:ext uri="{D42A27DB-BD31-4B8C-83A1-F6EECF244321}">
                <p14:modId xmlns:p14="http://schemas.microsoft.com/office/powerpoint/2010/main" val="2452383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4896E83A-2433-4E68-9C43-00A3D3DAB5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1A5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A5BA7"/>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18894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D2E53"/>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431357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A5BA7"/>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2213129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2BB318E-EEEF-421B-B4B6-431A2B5BF06A}"/>
              </a:ext>
            </a:extLst>
          </p:cNvPr>
          <p:cNvGraphicFramePr>
            <a:graphicFrameLocks noChangeAspect="1"/>
          </p:cNvGraphicFramePr>
          <p:nvPr userDrawn="1">
            <p:custDataLst>
              <p:tags r:id="rId1"/>
            </p:custDataLst>
            <p:extLst>
              <p:ext uri="{D42A27DB-BD31-4B8C-83A1-F6EECF244321}">
                <p14:modId xmlns:p14="http://schemas.microsoft.com/office/powerpoint/2010/main" val="3499838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9" name="think-cell data - do not delete" hidden="1">
                        <a:extLst>
                          <a:ext uri="{FF2B5EF4-FFF2-40B4-BE49-F238E27FC236}">
                            <a16:creationId xmlns:a16="http://schemas.microsoft.com/office/drawing/2014/main" id="{A2BB318E-EEEF-421B-B4B6-431A2B5BF0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8325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solidFill>
          <a:srgbClr val="1A5BA7"/>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DC3EAE9-D72D-4DBE-861A-EA1BA8EA6798}"/>
              </a:ext>
            </a:extLst>
          </p:cNvPr>
          <p:cNvGraphicFramePr>
            <a:graphicFrameLocks noChangeAspect="1"/>
          </p:cNvGraphicFramePr>
          <p:nvPr userDrawn="1">
            <p:custDataLst>
              <p:tags r:id="rId2"/>
            </p:custDataLst>
            <p:extLst>
              <p:ext uri="{D42A27DB-BD31-4B8C-83A1-F6EECF244321}">
                <p14:modId xmlns:p14="http://schemas.microsoft.com/office/powerpoint/2010/main" val="811684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2" name="think-cell data - do not delete" hidden="1">
                        <a:extLst>
                          <a:ext uri="{FF2B5EF4-FFF2-40B4-BE49-F238E27FC236}">
                            <a16:creationId xmlns:a16="http://schemas.microsoft.com/office/drawing/2014/main" id="{8DC3EAE9-D72D-4DBE-861A-EA1BA8EA67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630000" y="2548118"/>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1A5BA7"/>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34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1A5BA7"/>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8D9C0E4-294D-4483-9FFB-27D58A489462}"/>
              </a:ext>
            </a:extLst>
          </p:cNvPr>
          <p:cNvGraphicFramePr>
            <a:graphicFrameLocks noChangeAspect="1"/>
          </p:cNvGraphicFramePr>
          <p:nvPr userDrawn="1">
            <p:custDataLst>
              <p:tags r:id="rId2"/>
            </p:custDataLst>
            <p:extLst>
              <p:ext uri="{D42A27DB-BD31-4B8C-83A1-F6EECF244321}">
                <p14:modId xmlns:p14="http://schemas.microsoft.com/office/powerpoint/2010/main" val="89305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2" name="think-cell data - do not delete" hidden="1">
                        <a:extLst>
                          <a:ext uri="{FF2B5EF4-FFF2-40B4-BE49-F238E27FC236}">
                            <a16:creationId xmlns:a16="http://schemas.microsoft.com/office/drawing/2014/main" id="{38D9C0E4-294D-4483-9FFB-27D58A489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57618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8E8FB14-A2EC-46B4-9540-921A65E2F82D}"/>
              </a:ext>
            </a:extLst>
          </p:cNvPr>
          <p:cNvGraphicFramePr>
            <a:graphicFrameLocks noChangeAspect="1"/>
          </p:cNvGraphicFramePr>
          <p:nvPr userDrawn="1">
            <p:custDataLst>
              <p:tags r:id="rId1"/>
            </p:custDataLst>
            <p:extLst>
              <p:ext uri="{D42A27DB-BD31-4B8C-83A1-F6EECF244321}">
                <p14:modId xmlns:p14="http://schemas.microsoft.com/office/powerpoint/2010/main" val="934995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68E8FB14-A2EC-46B4-9540-921A65E2F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939166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4CCBA48-CB2E-406F-900E-28CA930D575F}"/>
              </a:ext>
            </a:extLst>
          </p:cNvPr>
          <p:cNvGraphicFramePr>
            <a:graphicFrameLocks noChangeAspect="1"/>
          </p:cNvGraphicFramePr>
          <p:nvPr userDrawn="1">
            <p:custDataLst>
              <p:tags r:id="rId1"/>
            </p:custDataLst>
            <p:extLst>
              <p:ext uri="{D42A27DB-BD31-4B8C-83A1-F6EECF244321}">
                <p14:modId xmlns:p14="http://schemas.microsoft.com/office/powerpoint/2010/main" val="4138349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74CCBA48-CB2E-406F-900E-28CA930D57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2" name="Text Placeholder 4">
            <a:extLst>
              <a:ext uri="{FF2B5EF4-FFF2-40B4-BE49-F238E27FC236}">
                <a16:creationId xmlns:a16="http://schemas.microsoft.com/office/drawing/2014/main" id="{49B611CD-2C50-42B9-BAED-13E0027D59CD}"/>
              </a:ext>
            </a:extLst>
          </p:cNvPr>
          <p:cNvSpPr>
            <a:spLocks noGrp="1"/>
          </p:cNvSpPr>
          <p:nvPr>
            <p:ph type="body" sz="quarter" idx="11" hasCustomPrompt="1"/>
          </p:nvPr>
        </p:nvSpPr>
        <p:spPr>
          <a:xfrm>
            <a:off x="5021826" y="1664256"/>
            <a:ext cx="6209072" cy="3323987"/>
          </a:xfrm>
        </p:spPr>
        <p:txBody>
          <a:bodyPr/>
          <a:lstStyle>
            <a:lvl1pPr>
              <a:defRPr/>
            </a:lvl1pPr>
          </a:lstStyle>
          <a:p>
            <a:pPr lvl="0"/>
            <a:r>
              <a:rPr lang="en-US"/>
              <a:t>Text</a:t>
            </a:r>
          </a:p>
        </p:txBody>
      </p:sp>
      <p:sp>
        <p:nvSpPr>
          <p:cNvPr id="13" name="Title 6">
            <a:extLst>
              <a:ext uri="{FF2B5EF4-FFF2-40B4-BE49-F238E27FC236}">
                <a16:creationId xmlns:a16="http://schemas.microsoft.com/office/drawing/2014/main" id="{5CC28EA9-0211-480F-8A0C-F7FF15710B14}"/>
              </a:ext>
            </a:extLst>
          </p:cNvPr>
          <p:cNvSpPr txBox="1">
            <a:spLocks/>
          </p:cNvSpPr>
          <p:nvPr userDrawn="1"/>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14" name="Straight Connector 13">
            <a:extLst>
              <a:ext uri="{FF2B5EF4-FFF2-40B4-BE49-F238E27FC236}">
                <a16:creationId xmlns:a16="http://schemas.microsoft.com/office/drawing/2014/main" id="{975FFB64-2090-40B3-A1D8-916569694D2D}"/>
              </a:ext>
            </a:extLst>
          </p:cNvPr>
          <p:cNvCxnSpPr/>
          <p:nvPr userDrawn="1"/>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32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866221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3CE1EC0-8B8D-49B8-9569-8189D9E92170}"/>
              </a:ext>
            </a:extLst>
          </p:cNvPr>
          <p:cNvPicPr>
            <a:picLocks noChangeAspect="1"/>
          </p:cNvPicPr>
          <p:nvPr userDrawn="1"/>
        </p:nvPicPr>
        <p:blipFill>
          <a:blip r:embed="rId5"/>
          <a:stretch>
            <a:fillRect/>
          </a:stretch>
        </p:blipFill>
        <p:spPr>
          <a:xfrm>
            <a:off x="4278924" y="2362985"/>
            <a:ext cx="3634154" cy="2132032"/>
          </a:xfrm>
          <a:prstGeom prst="rect">
            <a:avLst/>
          </a:prstGeom>
        </p:spPr>
      </p:pic>
    </p:spTree>
    <p:extLst>
      <p:ext uri="{BB962C8B-B14F-4D97-AF65-F5344CB8AC3E}">
        <p14:creationId xmlns:p14="http://schemas.microsoft.com/office/powerpoint/2010/main" val="2049557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823D3E8-DE9C-4133-B3C4-3BF4467A1DAF}"/>
              </a:ext>
            </a:extLst>
          </p:cNvPr>
          <p:cNvGraphicFramePr>
            <a:graphicFrameLocks noChangeAspect="1"/>
          </p:cNvGraphicFramePr>
          <p:nvPr userDrawn="1">
            <p:custDataLst>
              <p:tags r:id="rId1"/>
            </p:custDataLst>
            <p:extLst>
              <p:ext uri="{D42A27DB-BD31-4B8C-83A1-F6EECF244321}">
                <p14:modId xmlns:p14="http://schemas.microsoft.com/office/powerpoint/2010/main" val="2663443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E823D3E8-DE9C-4133-B3C4-3BF4467A1D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296073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3355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Arial" panose="020B0604020202020204" pitchFamily="34" charset="0"/>
                <a:sym typeface="Trebuchet MS" panose="020B0603020202020204" pitchFamily="34" charset="0"/>
              </a:rPr>
              <a:t>Copyright © 2024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Arial" panose="020B0604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Arial" panose="020B0604020202020204" pitchFamily="34" charset="0"/>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j-lt"/>
              </a:rPr>
              <a:t>Agenda</a:t>
            </a:r>
          </a:p>
        </p:txBody>
      </p:sp>
    </p:spTree>
    <p:extLst>
      <p:ext uri="{BB962C8B-B14F-4D97-AF65-F5344CB8AC3E}">
        <p14:creationId xmlns:p14="http://schemas.microsoft.com/office/powerpoint/2010/main" val="4037421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rgbClr val="1A5BA7"/>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CF0CDD1-AA43-4B95-96AE-157AEDF5618A}"/>
              </a:ext>
            </a:extLst>
          </p:cNvPr>
          <p:cNvGraphicFramePr>
            <a:graphicFrameLocks noChangeAspect="1"/>
          </p:cNvGraphicFramePr>
          <p:nvPr userDrawn="1">
            <p:custDataLst>
              <p:tags r:id="rId2"/>
            </p:custDataLst>
            <p:extLst>
              <p:ext uri="{D42A27DB-BD31-4B8C-83A1-F6EECF244321}">
                <p14:modId xmlns:p14="http://schemas.microsoft.com/office/powerpoint/2010/main" val="1053852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7" name="think-cell data - do not delete" hidden="1">
                        <a:extLst>
                          <a:ext uri="{FF2B5EF4-FFF2-40B4-BE49-F238E27FC236}">
                            <a16:creationId xmlns:a16="http://schemas.microsoft.com/office/drawing/2014/main" id="{3CF0CDD1-AA43-4B95-96AE-157AEDF561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289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69435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Arial" panose="020B0604020202020204" pitchFamily="34" charset="0"/>
                <a:sym typeface="Trebuchet MS" panose="020B0603020202020204" pitchFamily="34" charset="0"/>
              </a:rPr>
              <a:t>Copyright © 2024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Arial" panose="020B0604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Arial" panose="020B0604020202020204" pitchFamily="34" charset="0"/>
            </a:endParaRPr>
          </a:p>
        </p:txBody>
      </p:sp>
    </p:spTree>
    <p:extLst>
      <p:ext uri="{BB962C8B-B14F-4D97-AF65-F5344CB8AC3E}">
        <p14:creationId xmlns:p14="http://schemas.microsoft.com/office/powerpoint/2010/main" val="1628998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10123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Arial" panose="020B0604020202020204" pitchFamily="34" charset="0"/>
                <a:sym typeface="Trebuchet MS" panose="020B0603020202020204" pitchFamily="34" charset="0"/>
              </a:rPr>
              <a:t>Copyright © 2024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Arial" panose="020B0604020202020204" pitchFamily="34" charset="0"/>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522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solidFill>
          <a:srgbClr val="1A5BA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0800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rPr>
              <a:t>Agenda</a:t>
            </a:r>
          </a:p>
        </p:txBody>
      </p:sp>
    </p:spTree>
    <p:extLst>
      <p:ext uri="{BB962C8B-B14F-4D97-AF65-F5344CB8AC3E}">
        <p14:creationId xmlns:p14="http://schemas.microsoft.com/office/powerpoint/2010/main" val="3532790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51734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Arial" panose="020B0604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1A5BA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Arial" panose="020B0604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1A5BA7"/>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Arial" panose="020B0604020202020204" pitchFamily="34" charset="0"/>
            </a:endParaRPr>
          </a:p>
        </p:txBody>
      </p:sp>
      <p:sp>
        <p:nvSpPr>
          <p:cNvPr id="11" name="TextBox 10"/>
          <p:cNvSpPr txBox="1"/>
          <p:nvPr userDrawn="1"/>
        </p:nvSpPr>
        <p:spPr>
          <a:xfrm>
            <a:off x="630000" y="907197"/>
            <a:ext cx="3448800" cy="3447288"/>
          </a:xfrm>
          <a:prstGeom prst="rect">
            <a:avLst/>
          </a:prstGeom>
          <a:noFill/>
          <a:ln>
            <a:solidFill>
              <a:srgbClr val="1A5BA7"/>
            </a:solidFill>
          </a:ln>
        </p:spPr>
        <p:txBody>
          <a:bodyPr wrap="square" lIns="612000" tIns="468000" rIns="0" bIns="0" rtlCol="0" anchor="t">
            <a:noAutofit/>
          </a:bodyPr>
          <a:lstStyle/>
          <a:p>
            <a:pPr>
              <a:lnSpc>
                <a:spcPct val="90000"/>
              </a:lnSpc>
              <a:spcAft>
                <a:spcPts val="600"/>
              </a:spcAft>
            </a:pPr>
            <a:endParaRPr lang="en-US" sz="5400">
              <a:solidFill>
                <a:schemeClr val="accent4"/>
              </a:solidFill>
            </a:endParaRPr>
          </a:p>
        </p:txBody>
      </p:sp>
      <p:sp>
        <p:nvSpPr>
          <p:cNvPr id="9" name="TextBox 1"/>
          <p:cNvSpPr txBox="1"/>
          <p:nvPr userDrawn="1"/>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rgbClr val="1A5BA7"/>
                </a:solidFill>
              </a:rPr>
              <a:t>Agenda</a:t>
            </a:r>
          </a:p>
        </p:txBody>
      </p:sp>
    </p:spTree>
    <p:extLst>
      <p:ext uri="{BB962C8B-B14F-4D97-AF65-F5344CB8AC3E}">
        <p14:creationId xmlns:p14="http://schemas.microsoft.com/office/powerpoint/2010/main" val="2421179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3414922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Arial" panose="020B0604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1A5BA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Arial" panose="020B0604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1A5BA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Arial" panose="020B0604020202020204" pitchFamily="34" charset="0"/>
            </a:endParaRPr>
          </a:p>
        </p:txBody>
      </p:sp>
    </p:spTree>
    <p:extLst>
      <p:ext uri="{BB962C8B-B14F-4D97-AF65-F5344CB8AC3E}">
        <p14:creationId xmlns:p14="http://schemas.microsoft.com/office/powerpoint/2010/main" val="1261047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47360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Arial" panose="020B0604020202020204" pitchFamily="34" charset="0"/>
                <a:sym typeface="Trebuchet MS" panose="020B0603020202020204" pitchFamily="34" charset="0"/>
              </a:rPr>
              <a:t>Copyright © 2024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rgbClr val="1A5BA7"/>
                </a:solidFill>
                <a:latin typeface="Arial" panose="020B0604020202020204" pitchFamily="34" charset="0"/>
              </a:rPr>
              <a:t>Agenda</a:t>
            </a:r>
          </a:p>
        </p:txBody>
      </p:sp>
      <p:cxnSp>
        <p:nvCxnSpPr>
          <p:cNvPr id="9" name="Straight Connector 8"/>
          <p:cNvCxnSpPr/>
          <p:nvPr userDrawn="1"/>
        </p:nvCxnSpPr>
        <p:spPr bwMode="white">
          <a:xfrm>
            <a:off x="618898" y="1206000"/>
            <a:ext cx="11576304" cy="0"/>
          </a:xfrm>
          <a:prstGeom prst="line">
            <a:avLst/>
          </a:prstGeom>
          <a:ln w="9525" cmpd="sng">
            <a:solidFill>
              <a:srgbClr val="1A5BA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305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solidFill>
          <a:srgbClr val="1A5BA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4621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rPr>
              <a:t>Agenda</a:t>
            </a:r>
          </a:p>
        </p:txBody>
      </p:sp>
    </p:spTree>
    <p:extLst>
      <p:ext uri="{BB962C8B-B14F-4D97-AF65-F5344CB8AC3E}">
        <p14:creationId xmlns:p14="http://schemas.microsoft.com/office/powerpoint/2010/main" val="3844835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solidFill>
          <a:srgbClr val="1A5BA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602822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Arial" panose="020B0604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Arial" panose="020B0604020202020204" pitchFamily="34" charset="0"/>
              <a:sym typeface="Trebuchet MS" panose="020B0603020202020204" pitchFamily="34" charset="0"/>
            </a:endParaRP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Arial" panose="020B0604020202020204" pitchFamily="34" charset="0"/>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035571D-5A9E-4EC5-9451-2934D26C337F}"/>
              </a:ext>
            </a:extLst>
          </p:cNvPr>
          <p:cNvSpPr txBox="1"/>
          <p:nvPr userDrawn="1"/>
        </p:nvSpPr>
        <p:spPr>
          <a:xfrm>
            <a:off x="630000" y="2548118"/>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1A5BA7"/>
                </a:solidFill>
                <a:latin typeface="+mn-lt"/>
                <a:sym typeface="Trebuchet MS" panose="020B0603020202020204" pitchFamily="34" charset="0"/>
              </a:rPr>
              <a:t>Table of contents</a:t>
            </a:r>
          </a:p>
        </p:txBody>
      </p:sp>
    </p:spTree>
    <p:extLst>
      <p:ext uri="{BB962C8B-B14F-4D97-AF65-F5344CB8AC3E}">
        <p14:creationId xmlns:p14="http://schemas.microsoft.com/office/powerpoint/2010/main" val="1111292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DEF85E5-E4AB-42D5-9819-CCF0CD43320A}"/>
              </a:ext>
            </a:extLst>
          </p:cNvPr>
          <p:cNvGraphicFramePr>
            <a:graphicFrameLocks noChangeAspect="1"/>
          </p:cNvGraphicFramePr>
          <p:nvPr userDrawn="1">
            <p:custDataLst>
              <p:tags r:id="rId2"/>
            </p:custDataLst>
            <p:extLst>
              <p:ext uri="{D42A27DB-BD31-4B8C-83A1-F6EECF244321}">
                <p14:modId xmlns:p14="http://schemas.microsoft.com/office/powerpoint/2010/main" val="1845251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1DEF85E5-E4AB-42D5-9819-CCF0CD4332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091391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0A7AEB6-FEC2-4F0E-99DE-C878DFED7601}"/>
              </a:ext>
            </a:extLst>
          </p:cNvPr>
          <p:cNvGraphicFramePr>
            <a:graphicFrameLocks noChangeAspect="1"/>
          </p:cNvGraphicFramePr>
          <p:nvPr userDrawn="1">
            <p:custDataLst>
              <p:tags r:id="rId2"/>
            </p:custDataLst>
            <p:extLst>
              <p:ext uri="{D42A27DB-BD31-4B8C-83A1-F6EECF244321}">
                <p14:modId xmlns:p14="http://schemas.microsoft.com/office/powerpoint/2010/main" val="3199567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10A7AEB6-FEC2-4F0E-99DE-C878DFED76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A5BA7"/>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3796553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FDB510-EF43-4247-8261-00FBB5410C7B}"/>
              </a:ext>
            </a:extLst>
          </p:cNvPr>
          <p:cNvGraphicFramePr>
            <a:graphicFrameLocks noChangeAspect="1"/>
          </p:cNvGraphicFramePr>
          <p:nvPr userDrawn="1">
            <p:custDataLst>
              <p:tags r:id="rId2"/>
            </p:custDataLst>
            <p:extLst>
              <p:ext uri="{D42A27DB-BD31-4B8C-83A1-F6EECF244321}">
                <p14:modId xmlns:p14="http://schemas.microsoft.com/office/powerpoint/2010/main" val="733973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A2FDB510-EF43-4247-8261-00FBB5410C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2200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32804251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28650" y="2081212"/>
            <a:ext cx="10934700" cy="407987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4078328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A5BA7"/>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A5BA7"/>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320040" indent="-219456" algn="l" defTabSz="914400" rtl="0" eaLnBrk="1" latinLnBrk="0" hangingPunct="1">
        <a:lnSpc>
          <a:spcPct val="90000"/>
        </a:lnSpc>
        <a:spcBef>
          <a:spcPts val="0"/>
        </a:spcBef>
        <a:spcAft>
          <a:spcPts val="300"/>
        </a:spcAft>
        <a:buClr>
          <a:srgbClr val="1A5BA7"/>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649224" indent="-219456" algn="l" defTabSz="914400" rtl="0" eaLnBrk="1" latinLnBrk="0" hangingPunct="1">
        <a:lnSpc>
          <a:spcPct val="90000"/>
        </a:lnSpc>
        <a:spcBef>
          <a:spcPts val="0"/>
        </a:spcBef>
        <a:spcAft>
          <a:spcPts val="300"/>
        </a:spcAft>
        <a:buClr>
          <a:srgbClr val="1A5BA7"/>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A5BA7"/>
        </a:buClr>
        <a:buFont typeface="Arial" panose="020B0604020202020204" pitchFamily="34" charset="0"/>
        <a:buChar char="​"/>
        <a:defRPr lang="en-US" sz="1600" kern="1200">
          <a:solidFill>
            <a:srgbClr val="1A5BA7"/>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A5BA7"/>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320040" indent="-219456" algn="l" defTabSz="914400" rtl="0" eaLnBrk="1" latinLnBrk="0" hangingPunct="1">
        <a:lnSpc>
          <a:spcPct val="90000"/>
        </a:lnSpc>
        <a:spcBef>
          <a:spcPts val="0"/>
        </a:spcBef>
        <a:spcAft>
          <a:spcPts val="600"/>
        </a:spcAft>
        <a:buClr>
          <a:srgbClr val="1A5BA7"/>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A5BA7"/>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A5BA7"/>
        </a:buClr>
        <a:buFont typeface="Arial" panose="020B0604020202020204" pitchFamily="34" charset="0"/>
        <a:buChar char="​"/>
        <a:defRPr lang="en-US" sz="5400" kern="1200" baseline="0" smtClean="0">
          <a:solidFill>
            <a:srgbClr val="1A5BA7"/>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A5BA7"/>
        </a:buClr>
        <a:buFont typeface="Arial" panose="020B0604020202020204" pitchFamily="34" charset="0"/>
        <a:buChar char="​"/>
        <a:defRPr lang="en-US" sz="2400" kern="1200" baseline="0" dirty="0">
          <a:solidFill>
            <a:srgbClr val="1A5BA7"/>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78.xml"/><Relationship Id="rId7" Type="http://schemas.openxmlformats.org/officeDocument/2006/relationships/image" Target="../media/image6.emf"/><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oleObject" Target="../embeddings/oleObject69.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tags" Target="../tags/tag98.xml"/><Relationship Id="rId7" Type="http://schemas.openxmlformats.org/officeDocument/2006/relationships/notesSlide" Target="../notesSlides/notesSlide10.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30.xml"/><Relationship Id="rId11" Type="http://schemas.openxmlformats.org/officeDocument/2006/relationships/image" Target="../media/image6.emf"/><Relationship Id="rId5" Type="http://schemas.openxmlformats.org/officeDocument/2006/relationships/tags" Target="../tags/tag100.xml"/><Relationship Id="rId10" Type="http://schemas.openxmlformats.org/officeDocument/2006/relationships/oleObject" Target="../embeddings/oleObject70.bin"/><Relationship Id="rId4" Type="http://schemas.openxmlformats.org/officeDocument/2006/relationships/tags" Target="../tags/tag99.xml"/><Relationship Id="rId9"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101.xml"/><Relationship Id="rId5" Type="http://schemas.openxmlformats.org/officeDocument/2006/relationships/image" Target="../media/image12.emf"/><Relationship Id="rId4" Type="http://schemas.openxmlformats.org/officeDocument/2006/relationships/oleObject" Target="../embeddings/oleObject7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8.xml"/><Relationship Id="rId1" Type="http://schemas.openxmlformats.org/officeDocument/2006/relationships/tags" Target="../tags/tag79.xml"/><Relationship Id="rId5" Type="http://schemas.openxmlformats.org/officeDocument/2006/relationships/image" Target="../media/image12.emf"/><Relationship Id="rId4" Type="http://schemas.openxmlformats.org/officeDocument/2006/relationships/oleObject" Target="../embeddings/oleObject7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8.xml"/><Relationship Id="rId1" Type="http://schemas.openxmlformats.org/officeDocument/2006/relationships/tags" Target="../tags/tag80.xml"/><Relationship Id="rId5" Type="http://schemas.openxmlformats.org/officeDocument/2006/relationships/image" Target="../media/image12.emf"/><Relationship Id="rId4" Type="http://schemas.openxmlformats.org/officeDocument/2006/relationships/oleObject" Target="../embeddings/oleObject71.bin"/></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83.xml"/><Relationship Id="rId7" Type="http://schemas.openxmlformats.org/officeDocument/2006/relationships/oleObject" Target="../embeddings/oleObject72.bin"/><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4.xml"/><Relationship Id="rId5" Type="http://schemas.openxmlformats.org/officeDocument/2006/relationships/slideLayout" Target="../slideLayouts/slideLayout30.xml"/><Relationship Id="rId4" Type="http://schemas.openxmlformats.org/officeDocument/2006/relationships/tags" Target="../tags/tag84.xml"/><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tags" Target="../tags/tag85.xml"/><Relationship Id="rId5" Type="http://schemas.openxmlformats.org/officeDocument/2006/relationships/image" Target="../media/image12.emf"/><Relationship Id="rId4" Type="http://schemas.openxmlformats.org/officeDocument/2006/relationships/oleObject" Target="../embeddings/oleObject71.bin"/></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88.xml"/><Relationship Id="rId7" Type="http://schemas.openxmlformats.org/officeDocument/2006/relationships/oleObject" Target="../embeddings/oleObject73.bin"/><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6.xml"/><Relationship Id="rId5" Type="http://schemas.openxmlformats.org/officeDocument/2006/relationships/slideLayout" Target="../slideLayouts/slideLayout30.xml"/><Relationship Id="rId10" Type="http://schemas.openxmlformats.org/officeDocument/2006/relationships/image" Target="../media/image6.emf"/><Relationship Id="rId4" Type="http://schemas.openxmlformats.org/officeDocument/2006/relationships/tags" Target="../tags/tag89.xml"/><Relationship Id="rId9" Type="http://schemas.openxmlformats.org/officeDocument/2006/relationships/oleObject" Target="../embeddings/oleObject7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tags" Target="../tags/tag90.xml"/><Relationship Id="rId5" Type="http://schemas.openxmlformats.org/officeDocument/2006/relationships/image" Target="../media/image12.emf"/><Relationship Id="rId4" Type="http://schemas.openxmlformats.org/officeDocument/2006/relationships/oleObject" Target="../embeddings/oleObject71.bin"/></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93.xml"/><Relationship Id="rId7" Type="http://schemas.openxmlformats.org/officeDocument/2006/relationships/oleObject" Target="../embeddings/oleObject74.bin"/><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8.xml"/><Relationship Id="rId11" Type="http://schemas.openxmlformats.org/officeDocument/2006/relationships/image" Target="../media/image6.emf"/><Relationship Id="rId5" Type="http://schemas.openxmlformats.org/officeDocument/2006/relationships/slideLayout" Target="../slideLayouts/slideLayout55.xml"/><Relationship Id="rId10" Type="http://schemas.openxmlformats.org/officeDocument/2006/relationships/oleObject" Target="../embeddings/oleObject70.bin"/><Relationship Id="rId4" Type="http://schemas.openxmlformats.org/officeDocument/2006/relationships/tags" Target="../tags/tag94.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8.xml"/><Relationship Id="rId1" Type="http://schemas.openxmlformats.org/officeDocument/2006/relationships/tags" Target="../tags/tag95.xml"/><Relationship Id="rId5" Type="http://schemas.openxmlformats.org/officeDocument/2006/relationships/image" Target="../media/image12.emf"/><Relationship Id="rId4" Type="http://schemas.openxmlformats.org/officeDocument/2006/relationships/oleObject" Target="../embeddings/oleObject7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3673E9-A138-4CD1-AA06-8E5F318A8E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9" imgH="396" progId="TCLayout.ActiveDocument.1">
                  <p:embed/>
                </p:oleObj>
              </mc:Choice>
              <mc:Fallback>
                <p:oleObj name="think-cell Slide" r:id="rId6" imgW="389" imgH="396" progId="TCLayout.ActiveDocument.1">
                  <p:embed/>
                  <p:pic>
                    <p:nvPicPr>
                      <p:cNvPr id="6" name="think-cell data - do not delete" hidden="1">
                        <a:extLst>
                          <a:ext uri="{FF2B5EF4-FFF2-40B4-BE49-F238E27FC236}">
                            <a16:creationId xmlns:a16="http://schemas.microsoft.com/office/drawing/2014/main" id="{8E3673E9-A138-4CD1-AA06-8E5F318A8E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3F720A33-A5FA-4CAB-BD6E-99A125F86636}"/>
              </a:ext>
            </a:extLst>
          </p:cNvPr>
          <p:cNvSpPr>
            <a:spLocks noGrp="1"/>
          </p:cNvSpPr>
          <p:nvPr>
            <p:ph type="body" sz="quarter" idx="12"/>
          </p:nvPr>
        </p:nvSpPr>
        <p:spPr/>
        <p:txBody>
          <a:bodyPr/>
          <a:lstStyle/>
          <a:p>
            <a:r>
              <a:rPr lang="en-US" dirty="0"/>
              <a:t>May 23, 2025</a:t>
            </a:r>
          </a:p>
        </p:txBody>
      </p:sp>
      <p:sp>
        <p:nvSpPr>
          <p:cNvPr id="4" name="Subtitle 3">
            <a:extLst>
              <a:ext uri="{FF2B5EF4-FFF2-40B4-BE49-F238E27FC236}">
                <a16:creationId xmlns:a16="http://schemas.microsoft.com/office/drawing/2014/main" id="{9C1DC923-2309-431F-B6F5-213D3AC3610C}"/>
              </a:ext>
            </a:extLst>
          </p:cNvPr>
          <p:cNvSpPr>
            <a:spLocks noGrp="1"/>
          </p:cNvSpPr>
          <p:nvPr>
            <p:ph type="subTitle" idx="1"/>
          </p:nvPr>
        </p:nvSpPr>
        <p:spPr/>
        <p:txBody>
          <a:bodyPr/>
          <a:lstStyle/>
          <a:p>
            <a:r>
              <a:rPr lang="en-US" dirty="0"/>
              <a:t>Technical Assistance</a:t>
            </a:r>
          </a:p>
        </p:txBody>
      </p:sp>
      <p:sp>
        <p:nvSpPr>
          <p:cNvPr id="3" name="Title 2">
            <a:extLst>
              <a:ext uri="{FF2B5EF4-FFF2-40B4-BE49-F238E27FC236}">
                <a16:creationId xmlns:a16="http://schemas.microsoft.com/office/drawing/2014/main" id="{62755B69-E715-4728-B9D3-C4640AA1A2B1}"/>
              </a:ext>
            </a:extLst>
          </p:cNvPr>
          <p:cNvSpPr>
            <a:spLocks noGrp="1"/>
          </p:cNvSpPr>
          <p:nvPr>
            <p:ph type="ctrTitle"/>
          </p:nvPr>
        </p:nvSpPr>
        <p:spPr>
          <a:xfrm>
            <a:off x="1117415" y="1886242"/>
            <a:ext cx="9366498" cy="3138423"/>
          </a:xfrm>
        </p:spPr>
        <p:txBody>
          <a:bodyPr vert="horz"/>
          <a:lstStyle/>
          <a:p>
            <a:r>
              <a:rPr lang="en-US"/>
              <a:t>The Arkansas </a:t>
            </a:r>
            <a:br>
              <a:rPr lang="en-US"/>
            </a:br>
            <a:r>
              <a:rPr lang="en-US"/>
              <a:t>BEAD Program</a:t>
            </a:r>
          </a:p>
        </p:txBody>
      </p:sp>
      <p:graphicFrame>
        <p:nvGraphicFramePr>
          <p:cNvPr id="2" name="think-cell data - do not delete" hidden="1">
            <a:extLst>
              <a:ext uri="{FF2B5EF4-FFF2-40B4-BE49-F238E27FC236}">
                <a16:creationId xmlns:a16="http://schemas.microsoft.com/office/drawing/2014/main" id="{85AEBCBC-A0E7-EED4-72C9-875365A74C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89" imgH="396" progId="TCLayout.ActiveDocument.1">
                  <p:embed/>
                </p:oleObj>
              </mc:Choice>
              <mc:Fallback>
                <p:oleObj name="think-cell Slide" r:id="rId8" imgW="389" imgH="396" progId="TCLayout.ActiveDocument.1">
                  <p:embed/>
                  <p:pic>
                    <p:nvPicPr>
                      <p:cNvPr id="2" name="think-cell data - do not delete" hidden="1">
                        <a:extLst>
                          <a:ext uri="{FF2B5EF4-FFF2-40B4-BE49-F238E27FC236}">
                            <a16:creationId xmlns:a16="http://schemas.microsoft.com/office/drawing/2014/main" id="{85AEBCBC-A0E7-EED4-72C9-875365A74C3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7" name="think-cell data - do not delete" hidden="1">
            <a:extLst>
              <a:ext uri="{FF2B5EF4-FFF2-40B4-BE49-F238E27FC236}">
                <a16:creationId xmlns:a16="http://schemas.microsoft.com/office/drawing/2014/main" id="{4AFCA18E-1FB6-C404-9818-CD8ACEBD81D0}"/>
              </a:ext>
            </a:extLst>
          </p:cNvPr>
          <p:cNvGraphicFramePr>
            <a:graphicFrameLocks noChangeAspect="1"/>
          </p:cNvGraphicFramePr>
          <p:nvPr>
            <p:custDataLst>
              <p:tags r:id="rId3"/>
            </p:custDataLst>
            <p:extLst>
              <p:ext uri="{D42A27DB-BD31-4B8C-83A1-F6EECF244321}">
                <p14:modId xmlns:p14="http://schemas.microsoft.com/office/powerpoint/2010/main" val="815427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89" imgH="396" progId="TCLayout.ActiveDocument.1">
                  <p:embed/>
                </p:oleObj>
              </mc:Choice>
              <mc:Fallback>
                <p:oleObj name="think-cell Slide" r:id="rId8" imgW="389" imgH="396" progId="TCLayout.ActiveDocument.1">
                  <p:embed/>
                  <p:pic>
                    <p:nvPicPr>
                      <p:cNvPr id="7" name="think-cell data - do not delete" hidden="1">
                        <a:extLst>
                          <a:ext uri="{FF2B5EF4-FFF2-40B4-BE49-F238E27FC236}">
                            <a16:creationId xmlns:a16="http://schemas.microsoft.com/office/drawing/2014/main" id="{4AFCA18E-1FB6-C404-9818-CD8ACEBD81D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031612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6ED3D62-8119-E93A-2ECD-43C9471C6C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84" imgH="486" progId="TCLayout.ActiveDocument.1">
                  <p:embed/>
                </p:oleObj>
              </mc:Choice>
              <mc:Fallback>
                <p:oleObj name="think-cell Slide" r:id="rId8" imgW="484" imgH="486" progId="TCLayout.ActiveDocument.1">
                  <p:embed/>
                  <p:pic>
                    <p:nvPicPr>
                      <p:cNvPr id="9" name="think-cell data - do not delete" hidden="1">
                        <a:extLst>
                          <a:ext uri="{FF2B5EF4-FFF2-40B4-BE49-F238E27FC236}">
                            <a16:creationId xmlns:a16="http://schemas.microsoft.com/office/drawing/2014/main" id="{56ED3D62-8119-E93A-2ECD-43C9471C6C3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6CCC3E-BFF4-7A2B-E9DB-27A3ADCC1C77}"/>
              </a:ext>
            </a:extLst>
          </p:cNvPr>
          <p:cNvSpPr>
            <a:spLocks noGrp="1"/>
          </p:cNvSpPr>
          <p:nvPr>
            <p:ph type="title"/>
          </p:nvPr>
        </p:nvSpPr>
        <p:spPr/>
        <p:txBody>
          <a:bodyPr vert="horz"/>
          <a:lstStyle/>
          <a:p>
            <a:r>
              <a:rPr lang="en-US" dirty="0" err="1">
                <a:solidFill>
                  <a:schemeClr val="tx1"/>
                </a:solidFill>
              </a:rPr>
              <a:t>EHCPLT</a:t>
            </a:r>
            <a:r>
              <a:rPr lang="en-US" dirty="0">
                <a:solidFill>
                  <a:schemeClr val="tx1"/>
                </a:solidFill>
              </a:rPr>
              <a:t> |</a:t>
            </a:r>
            <a:r>
              <a:rPr lang="en-US" dirty="0"/>
              <a:t> Options to modify Tranche-3 bids impacted by the </a:t>
            </a:r>
            <a:r>
              <a:rPr lang="en-US" dirty="0" err="1"/>
              <a:t>EHCPLT</a:t>
            </a:r>
            <a:r>
              <a:rPr lang="en-US" dirty="0"/>
              <a:t> (I/II)</a:t>
            </a:r>
          </a:p>
        </p:txBody>
      </p:sp>
      <p:graphicFrame>
        <p:nvGraphicFramePr>
          <p:cNvPr id="3" name="Table 2">
            <a:extLst>
              <a:ext uri="{FF2B5EF4-FFF2-40B4-BE49-F238E27FC236}">
                <a16:creationId xmlns:a16="http://schemas.microsoft.com/office/drawing/2014/main" id="{49429E4C-48E7-2FEF-20BE-6FE140619BD0}"/>
              </a:ext>
            </a:extLst>
          </p:cNvPr>
          <p:cNvGraphicFramePr>
            <a:graphicFrameLocks noGrp="1"/>
          </p:cNvGraphicFramePr>
          <p:nvPr/>
        </p:nvGraphicFramePr>
        <p:xfrm>
          <a:off x="630001" y="1365694"/>
          <a:ext cx="3404592" cy="4506512"/>
        </p:xfrm>
        <a:graphic>
          <a:graphicData uri="http://schemas.openxmlformats.org/drawingml/2006/table">
            <a:tbl>
              <a:tblPr firstRow="1" bandRow="1">
                <a:tableStyleId>{5C22544A-7EE6-4342-B048-85BDC9FD1C3A}</a:tableStyleId>
              </a:tblPr>
              <a:tblGrid>
                <a:gridCol w="2300605">
                  <a:extLst>
                    <a:ext uri="{9D8B030D-6E8A-4147-A177-3AD203B41FA5}">
                      <a16:colId xmlns:a16="http://schemas.microsoft.com/office/drawing/2014/main" val="3376321847"/>
                    </a:ext>
                  </a:extLst>
                </a:gridCol>
                <a:gridCol w="1103987">
                  <a:extLst>
                    <a:ext uri="{9D8B030D-6E8A-4147-A177-3AD203B41FA5}">
                      <a16:colId xmlns:a16="http://schemas.microsoft.com/office/drawing/2014/main" val="3518489724"/>
                    </a:ext>
                  </a:extLst>
                </a:gridCol>
              </a:tblGrid>
              <a:tr h="448592">
                <a:tc gridSpan="2">
                  <a:txBody>
                    <a:bodyPr/>
                    <a:lstStyle/>
                    <a:p>
                      <a:pPr algn="ctr"/>
                      <a:r>
                        <a:rPr lang="en-US" sz="1600" b="1" dirty="0">
                          <a:solidFill>
                            <a:schemeClr val="tx2"/>
                          </a:solidFill>
                        </a:rPr>
                        <a:t>Original Tranche-3 bid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95394452"/>
                  </a:ext>
                </a:extLst>
              </a:tr>
              <a:tr h="811584">
                <a:tc>
                  <a:txBody>
                    <a:bodyPr/>
                    <a:lstStyle/>
                    <a:p>
                      <a:r>
                        <a:rPr lang="en-US" sz="1400" b="1" dirty="0">
                          <a:solidFill>
                            <a:schemeClr val="tx1"/>
                          </a:solidFill>
                        </a:rPr>
                        <a:t>Requested Subsidy</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$125,000</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168087078"/>
                  </a:ext>
                </a:extLst>
              </a:tr>
              <a:tr h="811584">
                <a:tc>
                  <a:txBody>
                    <a:bodyPr/>
                    <a:lstStyle/>
                    <a:p>
                      <a:r>
                        <a:rPr lang="en-US" sz="1400" b="1" dirty="0">
                          <a:solidFill>
                            <a:schemeClr val="tx1"/>
                          </a:solidFill>
                        </a:rPr>
                        <a:t>BEAD Eligible Locations</a:t>
                      </a:r>
                    </a:p>
                  </a:txBody>
                  <a:tcPr anchor="ctr">
                    <a:lnL w="12700" cap="flat" cmpd="sng" algn="ctr">
                      <a:no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5</a:t>
                      </a:r>
                    </a:p>
                  </a:txBody>
                  <a:tcPr anchor="ctr">
                    <a:lnR w="12700" cap="flat" cmpd="sng" algn="ctr">
                      <a:no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943346603"/>
                  </a:ext>
                </a:extLst>
              </a:tr>
              <a:tr h="811584">
                <a:tc>
                  <a:txBody>
                    <a:bodyPr/>
                    <a:lstStyle/>
                    <a:p>
                      <a:r>
                        <a:rPr lang="en-US" sz="1400" b="1" dirty="0">
                          <a:solidFill>
                            <a:schemeClr val="tx1"/>
                          </a:solidFill>
                        </a:rPr>
                        <a:t>Technology Type</a:t>
                      </a:r>
                    </a:p>
                  </a:txBody>
                  <a:tcPr anchor="ctr">
                    <a:lnL w="12700" cap="flat" cmpd="sng" algn="ctr">
                      <a:no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Priority</a:t>
                      </a:r>
                    </a:p>
                  </a:txBody>
                  <a:tcPr anchor="ctr">
                    <a:lnR w="12700" cap="flat" cmpd="sng" algn="ctr">
                      <a:no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099250978"/>
                  </a:ext>
                </a:extLst>
              </a:tr>
              <a:tr h="811584">
                <a:tc>
                  <a:txBody>
                    <a:bodyPr/>
                    <a:lstStyle/>
                    <a:p>
                      <a:r>
                        <a:rPr lang="en-US" sz="1400" b="1" dirty="0">
                          <a:solidFill>
                            <a:schemeClr val="tx1"/>
                          </a:solidFill>
                        </a:rPr>
                        <a:t>Subsidy per Location</a:t>
                      </a:r>
                    </a:p>
                  </a:txBody>
                  <a:tcPr anchor="ctr">
                    <a:lnL w="12700" cap="flat" cmpd="sng" algn="ctr">
                      <a:no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1" dirty="0">
                          <a:solidFill>
                            <a:srgbClr val="FF0000"/>
                          </a:solidFill>
                        </a:rPr>
                        <a:t>$25,000</a:t>
                      </a:r>
                    </a:p>
                  </a:txBody>
                  <a:tcPr anchor="ctr">
                    <a:lnR w="12700" cap="flat" cmpd="sng" algn="ctr">
                      <a:no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779166841"/>
                  </a:ext>
                </a:extLst>
              </a:tr>
              <a:tr h="811584">
                <a:tc>
                  <a:txBody>
                    <a:bodyPr/>
                    <a:lstStyle/>
                    <a:p>
                      <a:r>
                        <a:rPr lang="en-US" sz="1400" b="1" dirty="0">
                          <a:solidFill>
                            <a:schemeClr val="tx1"/>
                          </a:solidFill>
                        </a:rPr>
                        <a:t>Above </a:t>
                      </a:r>
                      <a:r>
                        <a:rPr lang="en-US" sz="1400" b="1" dirty="0" err="1">
                          <a:solidFill>
                            <a:schemeClr val="tx1"/>
                          </a:solidFill>
                        </a:rPr>
                        <a:t>EHCPLT</a:t>
                      </a:r>
                      <a:r>
                        <a:rPr lang="en-US" sz="1400" b="1" dirty="0">
                          <a:solidFill>
                            <a:schemeClr val="tx1"/>
                          </a:solidFill>
                        </a:rPr>
                        <a:t>?</a:t>
                      </a:r>
                    </a:p>
                  </a:txBody>
                  <a:tcPr anchor="ctr">
                    <a:lnL w="12700" cap="flat" cmpd="sng" algn="ctr">
                      <a:no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b="1" dirty="0">
                          <a:solidFill>
                            <a:srgbClr val="FF0000"/>
                          </a:solidFill>
                        </a:rPr>
                        <a:t>Yes</a:t>
                      </a:r>
                    </a:p>
                  </a:txBody>
                  <a:tcPr anchor="ctr">
                    <a:lnR w="12700" cap="flat" cmpd="sng" algn="ctr">
                      <a:no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81204204"/>
                  </a:ext>
                </a:extLst>
              </a:tr>
            </a:tbl>
          </a:graphicData>
        </a:graphic>
      </p:graphicFrame>
      <p:graphicFrame>
        <p:nvGraphicFramePr>
          <p:cNvPr id="6" name="Table 5">
            <a:extLst>
              <a:ext uri="{FF2B5EF4-FFF2-40B4-BE49-F238E27FC236}">
                <a16:creationId xmlns:a16="http://schemas.microsoft.com/office/drawing/2014/main" id="{C94816FC-5418-F18B-145F-E8B59246EF5D}"/>
              </a:ext>
            </a:extLst>
          </p:cNvPr>
          <p:cNvGraphicFramePr>
            <a:graphicFrameLocks noGrp="1"/>
          </p:cNvGraphicFramePr>
          <p:nvPr/>
        </p:nvGraphicFramePr>
        <p:xfrm>
          <a:off x="4645151" y="3808902"/>
          <a:ext cx="6916848" cy="2063304"/>
        </p:xfrm>
        <a:graphic>
          <a:graphicData uri="http://schemas.openxmlformats.org/drawingml/2006/table">
            <a:tbl>
              <a:tblPr firstRow="1" bandRow="1">
                <a:tableStyleId>{5C22544A-7EE6-4342-B048-85BDC9FD1C3A}</a:tableStyleId>
              </a:tblPr>
              <a:tblGrid>
                <a:gridCol w="4056432">
                  <a:extLst>
                    <a:ext uri="{9D8B030D-6E8A-4147-A177-3AD203B41FA5}">
                      <a16:colId xmlns:a16="http://schemas.microsoft.com/office/drawing/2014/main" val="3376321847"/>
                    </a:ext>
                  </a:extLst>
                </a:gridCol>
                <a:gridCol w="2860416">
                  <a:extLst>
                    <a:ext uri="{9D8B030D-6E8A-4147-A177-3AD203B41FA5}">
                      <a16:colId xmlns:a16="http://schemas.microsoft.com/office/drawing/2014/main" val="3518489724"/>
                    </a:ext>
                  </a:extLst>
                </a:gridCol>
              </a:tblGrid>
              <a:tr h="343884">
                <a:tc gridSpan="2">
                  <a:txBody>
                    <a:bodyPr/>
                    <a:lstStyle/>
                    <a:p>
                      <a:pPr algn="ctr"/>
                      <a:r>
                        <a:rPr lang="en-US" sz="1400" b="1" dirty="0">
                          <a:solidFill>
                            <a:schemeClr val="bg1"/>
                          </a:solidFill>
                        </a:rPr>
                        <a:t>Option 2: Lower requested subsidy and carve out 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D2E53"/>
                    </a:solidFill>
                  </a:tcPr>
                </a:tc>
                <a:tc hMerge="1">
                  <a:txBody>
                    <a:bodyPr/>
                    <a:lstStyle/>
                    <a:p>
                      <a:endParaRPr lang="en-US" sz="1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95394452"/>
                  </a:ext>
                </a:extLst>
              </a:tr>
              <a:tr h="343884">
                <a:tc>
                  <a:txBody>
                    <a:bodyPr/>
                    <a:lstStyle/>
                    <a:p>
                      <a:r>
                        <a:rPr lang="en-US" sz="1400" b="0" dirty="0">
                          <a:solidFill>
                            <a:schemeClr val="tx1"/>
                          </a:solidFill>
                        </a:rPr>
                        <a:t>Requested Subsidy</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tc>
                  <a:txBody>
                    <a:bodyPr/>
                    <a:lstStyle/>
                    <a:p>
                      <a:pPr algn="ctr"/>
                      <a:r>
                        <a:rPr lang="en-US" sz="1400" b="0" dirty="0">
                          <a:solidFill>
                            <a:schemeClr val="tx1"/>
                          </a:solidFill>
                        </a:rPr>
                        <a:t>$75,000</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extLst>
                  <a:ext uri="{0D108BD9-81ED-4DB2-BD59-A6C34878D82A}">
                    <a16:rowId xmlns:a16="http://schemas.microsoft.com/office/drawing/2014/main" val="2168087078"/>
                  </a:ext>
                </a:extLst>
              </a:tr>
              <a:tr h="343884">
                <a:tc>
                  <a:txBody>
                    <a:bodyPr/>
                    <a:lstStyle/>
                    <a:p>
                      <a:r>
                        <a:rPr lang="en-US" sz="1400" b="0" dirty="0">
                          <a:solidFill>
                            <a:schemeClr val="tx1"/>
                          </a:solidFill>
                        </a:rPr>
                        <a:t>BEAD Eligible Locations</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tc>
                  <a:txBody>
                    <a:bodyPr/>
                    <a:lstStyle/>
                    <a:p>
                      <a:pPr algn="ctr"/>
                      <a:r>
                        <a:rPr lang="en-US" sz="1400" b="0" dirty="0">
                          <a:solidFill>
                            <a:schemeClr val="tx1"/>
                          </a:solidFill>
                        </a:rPr>
                        <a:t>4</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extLst>
                  <a:ext uri="{0D108BD9-81ED-4DB2-BD59-A6C34878D82A}">
                    <a16:rowId xmlns:a16="http://schemas.microsoft.com/office/drawing/2014/main" val="3943346603"/>
                  </a:ext>
                </a:extLst>
              </a:tr>
              <a:tr h="343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Technology Type</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Priority</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099250978"/>
                  </a:ext>
                </a:extLst>
              </a:tr>
              <a:tr h="343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Subsidy per Location</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1" dirty="0">
                          <a:solidFill>
                            <a:srgbClr val="00B050"/>
                          </a:solidFill>
                        </a:rPr>
                        <a:t>$18,750</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779166841"/>
                  </a:ext>
                </a:extLst>
              </a:tr>
              <a:tr h="343884">
                <a:tc>
                  <a:txBody>
                    <a:bodyPr/>
                    <a:lstStyle/>
                    <a:p>
                      <a:r>
                        <a:rPr lang="en-US" sz="1400" b="0" dirty="0">
                          <a:solidFill>
                            <a:schemeClr val="tx1"/>
                          </a:solidFill>
                        </a:rPr>
                        <a:t>Above </a:t>
                      </a:r>
                      <a:r>
                        <a:rPr lang="en-US" sz="1400" b="0" dirty="0" err="1">
                          <a:solidFill>
                            <a:schemeClr val="tx1"/>
                          </a:solidFill>
                        </a:rPr>
                        <a:t>EHCPLT</a:t>
                      </a:r>
                      <a:r>
                        <a:rPr lang="en-US" sz="1400" b="0" dirty="0">
                          <a:solidFill>
                            <a:schemeClr val="tx1"/>
                          </a:solidFill>
                        </a:rPr>
                        <a:t>?</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00B050"/>
                          </a:solidFill>
                        </a:rPr>
                        <a:t>No</a:t>
                      </a:r>
                      <a:endParaRPr lang="en-US" sz="14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1204204"/>
                  </a:ext>
                </a:extLst>
              </a:tr>
            </a:tbl>
          </a:graphicData>
        </a:graphic>
      </p:graphicFrame>
      <p:graphicFrame>
        <p:nvGraphicFramePr>
          <p:cNvPr id="7" name="Table 6">
            <a:extLst>
              <a:ext uri="{FF2B5EF4-FFF2-40B4-BE49-F238E27FC236}">
                <a16:creationId xmlns:a16="http://schemas.microsoft.com/office/drawing/2014/main" id="{26B2F3F0-C861-752E-2D7F-E710414E42F4}"/>
              </a:ext>
            </a:extLst>
          </p:cNvPr>
          <p:cNvGraphicFramePr>
            <a:graphicFrameLocks noGrp="1"/>
          </p:cNvGraphicFramePr>
          <p:nvPr/>
        </p:nvGraphicFramePr>
        <p:xfrm>
          <a:off x="4645154" y="1365694"/>
          <a:ext cx="6916848" cy="2063304"/>
        </p:xfrm>
        <a:graphic>
          <a:graphicData uri="http://schemas.openxmlformats.org/drawingml/2006/table">
            <a:tbl>
              <a:tblPr firstRow="1" bandRow="1">
                <a:tableStyleId>{5C22544A-7EE6-4342-B048-85BDC9FD1C3A}</a:tableStyleId>
              </a:tblPr>
              <a:tblGrid>
                <a:gridCol w="4056432">
                  <a:extLst>
                    <a:ext uri="{9D8B030D-6E8A-4147-A177-3AD203B41FA5}">
                      <a16:colId xmlns:a16="http://schemas.microsoft.com/office/drawing/2014/main" val="3376321847"/>
                    </a:ext>
                  </a:extLst>
                </a:gridCol>
                <a:gridCol w="2860416">
                  <a:extLst>
                    <a:ext uri="{9D8B030D-6E8A-4147-A177-3AD203B41FA5}">
                      <a16:colId xmlns:a16="http://schemas.microsoft.com/office/drawing/2014/main" val="3518489724"/>
                    </a:ext>
                  </a:extLst>
                </a:gridCol>
              </a:tblGrid>
              <a:tr h="343884">
                <a:tc gridSpan="2">
                  <a:txBody>
                    <a:bodyPr/>
                    <a:lstStyle/>
                    <a:p>
                      <a:pPr algn="ctr"/>
                      <a:r>
                        <a:rPr lang="en-US" sz="1400" b="1" dirty="0">
                          <a:solidFill>
                            <a:schemeClr val="bg1"/>
                          </a:solidFill>
                        </a:rPr>
                        <a:t>Option 1: Lower requested subsidy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1A5BA7"/>
                    </a:solidFill>
                  </a:tcPr>
                </a:tc>
                <a:tc hMerge="1">
                  <a:txBody>
                    <a:bodyPr/>
                    <a:lstStyle/>
                    <a:p>
                      <a:endParaRPr lang="en-US" sz="1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95394452"/>
                  </a:ext>
                </a:extLst>
              </a:tr>
              <a:tr h="343884">
                <a:tc>
                  <a:txBody>
                    <a:bodyPr/>
                    <a:lstStyle/>
                    <a:p>
                      <a:r>
                        <a:rPr lang="en-US" sz="1400" b="0" dirty="0">
                          <a:solidFill>
                            <a:schemeClr val="tx1"/>
                          </a:solidFill>
                        </a:rPr>
                        <a:t>Requested Subsidy</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tc>
                  <a:txBody>
                    <a:bodyPr/>
                    <a:lstStyle/>
                    <a:p>
                      <a:pPr algn="ctr"/>
                      <a:r>
                        <a:rPr lang="en-US" sz="1400" b="0" dirty="0">
                          <a:solidFill>
                            <a:schemeClr val="tx1"/>
                          </a:solidFill>
                        </a:rPr>
                        <a:t>$100,000</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extLst>
                  <a:ext uri="{0D108BD9-81ED-4DB2-BD59-A6C34878D82A}">
                    <a16:rowId xmlns:a16="http://schemas.microsoft.com/office/drawing/2014/main" val="2168087078"/>
                  </a:ext>
                </a:extLst>
              </a:tr>
              <a:tr h="343884">
                <a:tc>
                  <a:txBody>
                    <a:bodyPr/>
                    <a:lstStyle/>
                    <a:p>
                      <a:r>
                        <a:rPr lang="en-US" sz="1400" b="0" dirty="0">
                          <a:solidFill>
                            <a:schemeClr val="tx1"/>
                          </a:solidFill>
                        </a:rPr>
                        <a:t>BEAD Eligible Locations</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5</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943346603"/>
                  </a:ext>
                </a:extLst>
              </a:tr>
              <a:tr h="343884">
                <a:tc>
                  <a:txBody>
                    <a:bodyPr/>
                    <a:lstStyle/>
                    <a:p>
                      <a:r>
                        <a:rPr lang="en-US" sz="1400" b="0" dirty="0">
                          <a:solidFill>
                            <a:schemeClr val="tx1"/>
                          </a:solidFill>
                        </a:rPr>
                        <a:t>Technology Type</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Priority</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099250978"/>
                  </a:ext>
                </a:extLst>
              </a:tr>
              <a:tr h="343884">
                <a:tc>
                  <a:txBody>
                    <a:bodyPr/>
                    <a:lstStyle/>
                    <a:p>
                      <a:r>
                        <a:rPr lang="en-US" sz="1400" b="0" dirty="0">
                          <a:solidFill>
                            <a:schemeClr val="tx1"/>
                          </a:solidFill>
                        </a:rPr>
                        <a:t>Subsidy per Location</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1" dirty="0">
                          <a:solidFill>
                            <a:srgbClr val="00B050"/>
                          </a:solidFill>
                        </a:rPr>
                        <a:t>$20,000</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779166841"/>
                  </a:ext>
                </a:extLst>
              </a:tr>
              <a:tr h="343884">
                <a:tc>
                  <a:txBody>
                    <a:bodyPr/>
                    <a:lstStyle/>
                    <a:p>
                      <a:r>
                        <a:rPr lang="en-US" sz="1400" b="0" dirty="0">
                          <a:solidFill>
                            <a:schemeClr val="tx1"/>
                          </a:solidFill>
                        </a:rPr>
                        <a:t>Above </a:t>
                      </a:r>
                      <a:r>
                        <a:rPr lang="en-US" sz="1400" b="0" dirty="0" err="1">
                          <a:solidFill>
                            <a:schemeClr val="tx1"/>
                          </a:solidFill>
                        </a:rPr>
                        <a:t>EHCPLT</a:t>
                      </a:r>
                      <a:r>
                        <a:rPr lang="en-US" sz="1400" b="0" dirty="0">
                          <a:solidFill>
                            <a:schemeClr val="tx1"/>
                          </a:solidFill>
                        </a:rPr>
                        <a:t>?</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00B050"/>
                          </a:solidFill>
                        </a:rPr>
                        <a:t>No</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1204204"/>
                  </a:ext>
                </a:extLst>
              </a:tr>
            </a:tbl>
          </a:graphicData>
        </a:graphic>
      </p:graphicFrame>
      <p:grpSp>
        <p:nvGrpSpPr>
          <p:cNvPr id="38" name="Group 37">
            <a:extLst>
              <a:ext uri="{FF2B5EF4-FFF2-40B4-BE49-F238E27FC236}">
                <a16:creationId xmlns:a16="http://schemas.microsoft.com/office/drawing/2014/main" id="{8D053824-CA05-65F2-7784-85DF966FA749}"/>
              </a:ext>
            </a:extLst>
          </p:cNvPr>
          <p:cNvGrpSpPr/>
          <p:nvPr/>
        </p:nvGrpSpPr>
        <p:grpSpPr>
          <a:xfrm>
            <a:off x="4149714" y="1579409"/>
            <a:ext cx="306171" cy="4079081"/>
            <a:chOff x="4186785" y="1579409"/>
            <a:chExt cx="306171" cy="4079081"/>
          </a:xfrm>
        </p:grpSpPr>
        <p:cxnSp>
          <p:nvCxnSpPr>
            <p:cNvPr id="20" name="Straight Connector 19">
              <a:extLst>
                <a:ext uri="{FF2B5EF4-FFF2-40B4-BE49-F238E27FC236}">
                  <a16:creationId xmlns:a16="http://schemas.microsoft.com/office/drawing/2014/main" id="{7B2CA702-5A13-B15F-8849-7003CD37E90B}"/>
                </a:ext>
              </a:extLst>
            </p:cNvPr>
            <p:cNvCxnSpPr/>
            <p:nvPr/>
          </p:nvCxnSpPr>
          <p:spPr>
            <a:xfrm>
              <a:off x="4339871" y="1579409"/>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EF24575-9FA4-4D9D-62D9-F0707937736C}"/>
                </a:ext>
              </a:extLst>
            </p:cNvPr>
            <p:cNvGrpSpPr/>
            <p:nvPr/>
          </p:nvGrpSpPr>
          <p:grpSpPr>
            <a:xfrm>
              <a:off x="4186785" y="3465495"/>
              <a:ext cx="306171" cy="306910"/>
              <a:chOff x="5937564" y="3833745"/>
              <a:chExt cx="306171" cy="306910"/>
            </a:xfrm>
          </p:grpSpPr>
          <p:sp>
            <p:nvSpPr>
              <p:cNvPr id="22" name="Freeform 94">
                <a:extLst>
                  <a:ext uri="{FF2B5EF4-FFF2-40B4-BE49-F238E27FC236}">
                    <a16:creationId xmlns:a16="http://schemas.microsoft.com/office/drawing/2014/main" id="{404C4F46-81C7-D199-B7E2-518E80790496}"/>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rgbClr val="1A5BA7"/>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23" name="Freeform 95">
                <a:extLst>
                  <a:ext uri="{FF2B5EF4-FFF2-40B4-BE49-F238E27FC236}">
                    <a16:creationId xmlns:a16="http://schemas.microsoft.com/office/drawing/2014/main" id="{EA3B4D4B-7F81-C4CE-93CD-9FB9687D7F94}"/>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aphicFrame>
        <p:nvGraphicFramePr>
          <p:cNvPr id="28" name="think-cell data - do not delete" hidden="1">
            <a:extLst>
              <a:ext uri="{FF2B5EF4-FFF2-40B4-BE49-F238E27FC236}">
                <a16:creationId xmlns:a16="http://schemas.microsoft.com/office/drawing/2014/main" id="{BC44B708-07E3-E65F-4BE4-A9F90D748CB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89" imgH="396" progId="TCLayout.ActiveDocument.1">
                  <p:embed/>
                </p:oleObj>
              </mc:Choice>
              <mc:Fallback>
                <p:oleObj name="think-cell Slide" r:id="rId10" imgW="389" imgH="396" progId="TCLayout.ActiveDocument.1">
                  <p:embed/>
                  <p:pic>
                    <p:nvPicPr>
                      <p:cNvPr id="28" name="think-cell data - do not delete" hidden="1">
                        <a:extLst>
                          <a:ext uri="{FF2B5EF4-FFF2-40B4-BE49-F238E27FC236}">
                            <a16:creationId xmlns:a16="http://schemas.microsoft.com/office/drawing/2014/main" id="{BC44B708-07E3-E65F-4BE4-A9F90D748CB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graphicFrame>
        <p:nvGraphicFramePr>
          <p:cNvPr id="30" name="think-cell data - do not delete" hidden="1">
            <a:extLst>
              <a:ext uri="{FF2B5EF4-FFF2-40B4-BE49-F238E27FC236}">
                <a16:creationId xmlns:a16="http://schemas.microsoft.com/office/drawing/2014/main" id="{F80B95AB-3BB7-9C9D-9041-A4796C207809}"/>
              </a:ext>
            </a:extLst>
          </p:cNvPr>
          <p:cNvGraphicFramePr>
            <a:graphicFrameLocks noChangeAspect="1"/>
          </p:cNvGraphicFramePr>
          <p:nvPr>
            <p:custDataLst>
              <p:tags r:id="rId3"/>
            </p:custData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10" imgW="389" imgH="396" progId="TCLayout.ActiveDocument.1">
                  <p:embed/>
                </p:oleObj>
              </mc:Choice>
              <mc:Fallback>
                <p:oleObj name="think-cell Slide" r:id="rId10" imgW="389" imgH="396" progId="TCLayout.ActiveDocument.1">
                  <p:embed/>
                  <p:pic>
                    <p:nvPicPr>
                      <p:cNvPr id="30" name="think-cell data - do not delete" hidden="1">
                        <a:extLst>
                          <a:ext uri="{FF2B5EF4-FFF2-40B4-BE49-F238E27FC236}">
                            <a16:creationId xmlns:a16="http://schemas.microsoft.com/office/drawing/2014/main" id="{F80B95AB-3BB7-9C9D-9041-A4796C207809}"/>
                          </a:ext>
                        </a:extLst>
                      </p:cNvPr>
                      <p:cNvPicPr/>
                      <p:nvPr/>
                    </p:nvPicPr>
                    <p:blipFill>
                      <a:blip r:embed="rId11"/>
                      <a:stretch>
                        <a:fillRect/>
                      </a:stretch>
                    </p:blipFill>
                    <p:spPr>
                      <a:xfrm>
                        <a:off x="153988" y="153988"/>
                        <a:ext cx="1588" cy="1588"/>
                      </a:xfrm>
                      <a:prstGeom prst="rect">
                        <a:avLst/>
                      </a:prstGeom>
                    </p:spPr>
                  </p:pic>
                </p:oleObj>
              </mc:Fallback>
            </mc:AlternateContent>
          </a:graphicData>
        </a:graphic>
      </p:graphicFrame>
      <p:graphicFrame>
        <p:nvGraphicFramePr>
          <p:cNvPr id="32" name="think-cell data - do not delete" hidden="1">
            <a:extLst>
              <a:ext uri="{FF2B5EF4-FFF2-40B4-BE49-F238E27FC236}">
                <a16:creationId xmlns:a16="http://schemas.microsoft.com/office/drawing/2014/main" id="{CDA6F20F-CC1A-F744-CFDA-4245A0425741}"/>
              </a:ext>
            </a:extLst>
          </p:cNvPr>
          <p:cNvGraphicFramePr>
            <a:graphicFrameLocks noChangeAspect="1"/>
          </p:cNvGraphicFramePr>
          <p:nvPr>
            <p:custDataLst>
              <p:tags r:id="rId4"/>
            </p:custData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10" imgW="389" imgH="396" progId="TCLayout.ActiveDocument.1">
                  <p:embed/>
                </p:oleObj>
              </mc:Choice>
              <mc:Fallback>
                <p:oleObj name="think-cell Slide" r:id="rId10" imgW="389" imgH="396" progId="TCLayout.ActiveDocument.1">
                  <p:embed/>
                  <p:pic>
                    <p:nvPicPr>
                      <p:cNvPr id="32" name="think-cell data - do not delete" hidden="1">
                        <a:extLst>
                          <a:ext uri="{FF2B5EF4-FFF2-40B4-BE49-F238E27FC236}">
                            <a16:creationId xmlns:a16="http://schemas.microsoft.com/office/drawing/2014/main" id="{CDA6F20F-CC1A-F744-CFDA-4245A0425741}"/>
                          </a:ext>
                        </a:extLst>
                      </p:cNvPr>
                      <p:cNvPicPr/>
                      <p:nvPr/>
                    </p:nvPicPr>
                    <p:blipFill>
                      <a:blip r:embed="rId11"/>
                      <a:stretch>
                        <a:fillRect/>
                      </a:stretch>
                    </p:blipFill>
                    <p:spPr>
                      <a:xfrm>
                        <a:off x="306388" y="306388"/>
                        <a:ext cx="1588" cy="1588"/>
                      </a:xfrm>
                      <a:prstGeom prst="rect">
                        <a:avLst/>
                      </a:prstGeom>
                    </p:spPr>
                  </p:pic>
                </p:oleObj>
              </mc:Fallback>
            </mc:AlternateContent>
          </a:graphicData>
        </a:graphic>
      </p:graphicFrame>
      <p:sp>
        <p:nvSpPr>
          <p:cNvPr id="33" name="Oval 20">
            <a:extLst>
              <a:ext uri="{FF2B5EF4-FFF2-40B4-BE49-F238E27FC236}">
                <a16:creationId xmlns:a16="http://schemas.microsoft.com/office/drawing/2014/main" id="{3B6BDC44-A3C8-CEA8-3BD2-E1274847478F}"/>
              </a:ext>
            </a:extLst>
          </p:cNvPr>
          <p:cNvSpPr>
            <a:spLocks noChangeAspect="1" noChangeArrowheads="1"/>
          </p:cNvSpPr>
          <p:nvPr/>
        </p:nvSpPr>
        <p:spPr bwMode="auto">
          <a:xfrm>
            <a:off x="4491696" y="3655447"/>
            <a:ext cx="306910" cy="306910"/>
          </a:xfrm>
          <a:prstGeom prst="ellipse">
            <a:avLst/>
          </a:prstGeom>
          <a:solidFill>
            <a:srgbClr val="0D2E53"/>
          </a:solidFill>
          <a:ln>
            <a:solidFill>
              <a:schemeClr val="bg1"/>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2</a:t>
            </a:r>
          </a:p>
        </p:txBody>
      </p:sp>
      <p:graphicFrame>
        <p:nvGraphicFramePr>
          <p:cNvPr id="34" name="think-cell data - do not delete" hidden="1">
            <a:extLst>
              <a:ext uri="{FF2B5EF4-FFF2-40B4-BE49-F238E27FC236}">
                <a16:creationId xmlns:a16="http://schemas.microsoft.com/office/drawing/2014/main" id="{9E45D7C6-A707-5944-0361-706AC8FE0A22}"/>
              </a:ext>
            </a:extLst>
          </p:cNvPr>
          <p:cNvGraphicFramePr>
            <a:graphicFrameLocks noChangeAspect="1"/>
          </p:cNvGraphicFramePr>
          <p:nvPr>
            <p:custDataLst>
              <p:tags r:id="rId5"/>
            </p:custData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name="think-cell Slide" r:id="rId10" imgW="389" imgH="396" progId="TCLayout.ActiveDocument.1">
                  <p:embed/>
                </p:oleObj>
              </mc:Choice>
              <mc:Fallback>
                <p:oleObj name="think-cell Slide" r:id="rId10" imgW="389" imgH="396" progId="TCLayout.ActiveDocument.1">
                  <p:embed/>
                  <p:pic>
                    <p:nvPicPr>
                      <p:cNvPr id="34" name="think-cell data - do not delete" hidden="1">
                        <a:extLst>
                          <a:ext uri="{FF2B5EF4-FFF2-40B4-BE49-F238E27FC236}">
                            <a16:creationId xmlns:a16="http://schemas.microsoft.com/office/drawing/2014/main" id="{9E45D7C6-A707-5944-0361-706AC8FE0A22}"/>
                          </a:ext>
                        </a:extLst>
                      </p:cNvPr>
                      <p:cNvPicPr/>
                      <p:nvPr/>
                    </p:nvPicPr>
                    <p:blipFill>
                      <a:blip r:embed="rId11"/>
                      <a:stretch>
                        <a:fillRect/>
                      </a:stretch>
                    </p:blipFill>
                    <p:spPr>
                      <a:xfrm>
                        <a:off x="458788" y="458788"/>
                        <a:ext cx="1588" cy="1588"/>
                      </a:xfrm>
                      <a:prstGeom prst="rect">
                        <a:avLst/>
                      </a:prstGeom>
                    </p:spPr>
                  </p:pic>
                </p:oleObj>
              </mc:Fallback>
            </mc:AlternateContent>
          </a:graphicData>
        </a:graphic>
      </p:graphicFrame>
      <p:sp>
        <p:nvSpPr>
          <p:cNvPr id="35" name="Oval 20">
            <a:extLst>
              <a:ext uri="{FF2B5EF4-FFF2-40B4-BE49-F238E27FC236}">
                <a16:creationId xmlns:a16="http://schemas.microsoft.com/office/drawing/2014/main" id="{F2C76949-5953-7315-82F7-AAE2D6EA82F8}"/>
              </a:ext>
            </a:extLst>
          </p:cNvPr>
          <p:cNvSpPr>
            <a:spLocks noChangeAspect="1" noChangeArrowheads="1"/>
          </p:cNvSpPr>
          <p:nvPr/>
        </p:nvSpPr>
        <p:spPr bwMode="auto">
          <a:xfrm>
            <a:off x="4491699" y="1212239"/>
            <a:ext cx="306910" cy="306910"/>
          </a:xfrm>
          <a:prstGeom prst="ellipse">
            <a:avLst/>
          </a:prstGeom>
          <a:solidFill>
            <a:srgbClr val="1A5BA7">
              <a:lumMod val="100000"/>
            </a:srgbClr>
          </a:solidFill>
          <a:ln>
            <a:solidFill>
              <a:schemeClr val="bg1"/>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a:t>
            </a:r>
          </a:p>
        </p:txBody>
      </p:sp>
      <p:sp>
        <p:nvSpPr>
          <p:cNvPr id="4" name="TextBox 3">
            <a:extLst>
              <a:ext uri="{FF2B5EF4-FFF2-40B4-BE49-F238E27FC236}">
                <a16:creationId xmlns:a16="http://schemas.microsoft.com/office/drawing/2014/main" id="{0C6C22A3-53B9-3EF5-344D-531D10E81D69}"/>
              </a:ext>
            </a:extLst>
          </p:cNvPr>
          <p:cNvSpPr txBox="1"/>
          <p:nvPr/>
        </p:nvSpPr>
        <p:spPr>
          <a:xfrm>
            <a:off x="4720102" y="1120461"/>
            <a:ext cx="2050412" cy="1835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i="1" dirty="0">
                <a:solidFill>
                  <a:srgbClr val="000000"/>
                </a:solidFill>
              </a:rPr>
              <a:t>Numbers are illustrative</a:t>
            </a:r>
          </a:p>
        </p:txBody>
      </p:sp>
      <p:sp>
        <p:nvSpPr>
          <p:cNvPr id="5" name="TextBox 4">
            <a:extLst>
              <a:ext uri="{FF2B5EF4-FFF2-40B4-BE49-F238E27FC236}">
                <a16:creationId xmlns:a16="http://schemas.microsoft.com/office/drawing/2014/main" id="{46A5D6D8-6762-A9AA-16A4-D6402C6A95AD}"/>
              </a:ext>
            </a:extLst>
          </p:cNvPr>
          <p:cNvSpPr txBox="1"/>
          <p:nvPr/>
        </p:nvSpPr>
        <p:spPr>
          <a:xfrm>
            <a:off x="4720102" y="3556573"/>
            <a:ext cx="2050412" cy="1835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i="1" dirty="0">
                <a:solidFill>
                  <a:srgbClr val="000000"/>
                </a:solidFill>
              </a:rPr>
              <a:t>Numbers are illustrative</a:t>
            </a:r>
          </a:p>
        </p:txBody>
      </p:sp>
    </p:spTree>
    <p:extLst>
      <p:ext uri="{BB962C8B-B14F-4D97-AF65-F5344CB8AC3E}">
        <p14:creationId xmlns:p14="http://schemas.microsoft.com/office/powerpoint/2010/main" val="258572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99AA4-CE0E-EFB0-0637-31A8878779C5}"/>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70DFC68-899F-B946-2EAC-89A18D0E6B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9" name="think-cell data - do not delete" hidden="1">
                        <a:extLst>
                          <a:ext uri="{FF2B5EF4-FFF2-40B4-BE49-F238E27FC236}">
                            <a16:creationId xmlns:a16="http://schemas.microsoft.com/office/drawing/2014/main" id="{F70DFC68-899F-B946-2EAC-89A18D0E6B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7FEA588-29FD-9803-4EDB-7CD0467B7D42}"/>
              </a:ext>
            </a:extLst>
          </p:cNvPr>
          <p:cNvSpPr>
            <a:spLocks noGrp="1"/>
          </p:cNvSpPr>
          <p:nvPr>
            <p:ph type="title"/>
          </p:nvPr>
        </p:nvSpPr>
        <p:spPr/>
        <p:txBody>
          <a:bodyPr vert="horz"/>
          <a:lstStyle/>
          <a:p>
            <a:r>
              <a:rPr lang="en-US" dirty="0" err="1">
                <a:solidFill>
                  <a:schemeClr val="tx1"/>
                </a:solidFill>
              </a:rPr>
              <a:t>EHCPLT</a:t>
            </a:r>
            <a:r>
              <a:rPr lang="en-US" dirty="0">
                <a:solidFill>
                  <a:schemeClr val="tx1"/>
                </a:solidFill>
              </a:rPr>
              <a:t> |</a:t>
            </a:r>
            <a:r>
              <a:rPr lang="en-US" dirty="0"/>
              <a:t> Options to modify Tranche-3 bids impacted by the </a:t>
            </a:r>
            <a:r>
              <a:rPr lang="en-US" dirty="0" err="1"/>
              <a:t>EHCPLT</a:t>
            </a:r>
            <a:r>
              <a:rPr lang="en-US" dirty="0"/>
              <a:t> (I/II)</a:t>
            </a:r>
          </a:p>
        </p:txBody>
      </p:sp>
      <p:graphicFrame>
        <p:nvGraphicFramePr>
          <p:cNvPr id="3" name="Table 2">
            <a:extLst>
              <a:ext uri="{FF2B5EF4-FFF2-40B4-BE49-F238E27FC236}">
                <a16:creationId xmlns:a16="http://schemas.microsoft.com/office/drawing/2014/main" id="{DFE1DFCE-5B62-EE00-CB25-FC16BF7CF1DB}"/>
              </a:ext>
            </a:extLst>
          </p:cNvPr>
          <p:cNvGraphicFramePr>
            <a:graphicFrameLocks noGrp="1"/>
          </p:cNvGraphicFramePr>
          <p:nvPr/>
        </p:nvGraphicFramePr>
        <p:xfrm>
          <a:off x="630001" y="1365694"/>
          <a:ext cx="3404592" cy="4506512"/>
        </p:xfrm>
        <a:graphic>
          <a:graphicData uri="http://schemas.openxmlformats.org/drawingml/2006/table">
            <a:tbl>
              <a:tblPr firstRow="1" bandRow="1">
                <a:tableStyleId>{5C22544A-7EE6-4342-B048-85BDC9FD1C3A}</a:tableStyleId>
              </a:tblPr>
              <a:tblGrid>
                <a:gridCol w="2300605">
                  <a:extLst>
                    <a:ext uri="{9D8B030D-6E8A-4147-A177-3AD203B41FA5}">
                      <a16:colId xmlns:a16="http://schemas.microsoft.com/office/drawing/2014/main" val="3376321847"/>
                    </a:ext>
                  </a:extLst>
                </a:gridCol>
                <a:gridCol w="1103987">
                  <a:extLst>
                    <a:ext uri="{9D8B030D-6E8A-4147-A177-3AD203B41FA5}">
                      <a16:colId xmlns:a16="http://schemas.microsoft.com/office/drawing/2014/main" val="3518489724"/>
                    </a:ext>
                  </a:extLst>
                </a:gridCol>
              </a:tblGrid>
              <a:tr h="448592">
                <a:tc gridSpan="2">
                  <a:txBody>
                    <a:bodyPr/>
                    <a:lstStyle/>
                    <a:p>
                      <a:pPr algn="ctr"/>
                      <a:r>
                        <a:rPr lang="en-US" sz="1600" b="1" dirty="0">
                          <a:solidFill>
                            <a:schemeClr val="tx2"/>
                          </a:solidFill>
                        </a:rPr>
                        <a:t>Original Tranche-3 bid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95394452"/>
                  </a:ext>
                </a:extLst>
              </a:tr>
              <a:tr h="811584">
                <a:tc>
                  <a:txBody>
                    <a:bodyPr/>
                    <a:lstStyle/>
                    <a:p>
                      <a:r>
                        <a:rPr lang="en-US" sz="1400" b="1" dirty="0">
                          <a:solidFill>
                            <a:schemeClr val="tx1"/>
                          </a:solidFill>
                        </a:rPr>
                        <a:t>Requested Subsidy</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$125,000</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168087078"/>
                  </a:ext>
                </a:extLst>
              </a:tr>
              <a:tr h="811584">
                <a:tc>
                  <a:txBody>
                    <a:bodyPr/>
                    <a:lstStyle/>
                    <a:p>
                      <a:r>
                        <a:rPr lang="en-US" sz="1400" b="1" dirty="0">
                          <a:solidFill>
                            <a:schemeClr val="tx1"/>
                          </a:solidFill>
                        </a:rPr>
                        <a:t>BEAD Eligible Locations</a:t>
                      </a:r>
                    </a:p>
                  </a:txBody>
                  <a:tcPr anchor="ctr">
                    <a:lnL w="12700" cap="flat" cmpd="sng" algn="ctr">
                      <a:no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5</a:t>
                      </a:r>
                    </a:p>
                  </a:txBody>
                  <a:tcPr anchor="ctr">
                    <a:lnR w="12700" cap="flat" cmpd="sng" algn="ctr">
                      <a:no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943346603"/>
                  </a:ext>
                </a:extLst>
              </a:tr>
              <a:tr h="811584">
                <a:tc>
                  <a:txBody>
                    <a:bodyPr/>
                    <a:lstStyle/>
                    <a:p>
                      <a:r>
                        <a:rPr lang="en-US" sz="1400" b="1" dirty="0">
                          <a:solidFill>
                            <a:schemeClr val="tx1"/>
                          </a:solidFill>
                        </a:rPr>
                        <a:t>Technology Type</a:t>
                      </a:r>
                    </a:p>
                  </a:txBody>
                  <a:tcPr anchor="ctr">
                    <a:lnL w="12700" cap="flat" cmpd="sng" algn="ctr">
                      <a:no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Priority</a:t>
                      </a:r>
                    </a:p>
                  </a:txBody>
                  <a:tcPr anchor="ctr">
                    <a:lnR w="12700" cap="flat" cmpd="sng" algn="ctr">
                      <a:no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099250978"/>
                  </a:ext>
                </a:extLst>
              </a:tr>
              <a:tr h="811584">
                <a:tc>
                  <a:txBody>
                    <a:bodyPr/>
                    <a:lstStyle/>
                    <a:p>
                      <a:r>
                        <a:rPr lang="en-US" sz="1400" b="1" dirty="0">
                          <a:solidFill>
                            <a:schemeClr val="tx1"/>
                          </a:solidFill>
                        </a:rPr>
                        <a:t>Subsidy per Location</a:t>
                      </a:r>
                    </a:p>
                  </a:txBody>
                  <a:tcPr anchor="ctr">
                    <a:lnL w="12700" cap="flat" cmpd="sng" algn="ctr">
                      <a:no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1" dirty="0">
                          <a:solidFill>
                            <a:srgbClr val="FF0000"/>
                          </a:solidFill>
                        </a:rPr>
                        <a:t>$25,000</a:t>
                      </a:r>
                    </a:p>
                  </a:txBody>
                  <a:tcPr anchor="ctr">
                    <a:lnR w="12700" cap="flat" cmpd="sng" algn="ctr">
                      <a:no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779166841"/>
                  </a:ext>
                </a:extLst>
              </a:tr>
              <a:tr h="811584">
                <a:tc>
                  <a:txBody>
                    <a:bodyPr/>
                    <a:lstStyle/>
                    <a:p>
                      <a:r>
                        <a:rPr lang="en-US" sz="1400" b="1" dirty="0">
                          <a:solidFill>
                            <a:schemeClr val="tx1"/>
                          </a:solidFill>
                        </a:rPr>
                        <a:t>Above </a:t>
                      </a:r>
                      <a:r>
                        <a:rPr lang="en-US" sz="1400" b="1" dirty="0" err="1">
                          <a:solidFill>
                            <a:schemeClr val="tx1"/>
                          </a:solidFill>
                        </a:rPr>
                        <a:t>EHCPLT</a:t>
                      </a:r>
                      <a:r>
                        <a:rPr lang="en-US" sz="1400" b="1" dirty="0">
                          <a:solidFill>
                            <a:schemeClr val="tx1"/>
                          </a:solidFill>
                        </a:rPr>
                        <a:t>?</a:t>
                      </a:r>
                    </a:p>
                  </a:txBody>
                  <a:tcPr anchor="ctr">
                    <a:lnL w="12700" cap="flat" cmpd="sng" algn="ctr">
                      <a:no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b="1" dirty="0">
                          <a:solidFill>
                            <a:srgbClr val="FF0000"/>
                          </a:solidFill>
                        </a:rPr>
                        <a:t>Yes</a:t>
                      </a:r>
                    </a:p>
                  </a:txBody>
                  <a:tcPr anchor="ctr">
                    <a:lnR w="12700" cap="flat" cmpd="sng" algn="ctr">
                      <a:no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81204204"/>
                  </a:ext>
                </a:extLst>
              </a:tr>
            </a:tbl>
          </a:graphicData>
        </a:graphic>
      </p:graphicFrame>
      <p:graphicFrame>
        <p:nvGraphicFramePr>
          <p:cNvPr id="6" name="Table 5">
            <a:extLst>
              <a:ext uri="{FF2B5EF4-FFF2-40B4-BE49-F238E27FC236}">
                <a16:creationId xmlns:a16="http://schemas.microsoft.com/office/drawing/2014/main" id="{5D8F7243-4EB2-A35E-35F8-1A4BCAA5117F}"/>
              </a:ext>
            </a:extLst>
          </p:cNvPr>
          <p:cNvGraphicFramePr>
            <a:graphicFrameLocks noGrp="1"/>
          </p:cNvGraphicFramePr>
          <p:nvPr/>
        </p:nvGraphicFramePr>
        <p:xfrm>
          <a:off x="4645151" y="3808902"/>
          <a:ext cx="6916848" cy="2063304"/>
        </p:xfrm>
        <a:graphic>
          <a:graphicData uri="http://schemas.openxmlformats.org/drawingml/2006/table">
            <a:tbl>
              <a:tblPr firstRow="1" bandRow="1">
                <a:tableStyleId>{5C22544A-7EE6-4342-B048-85BDC9FD1C3A}</a:tableStyleId>
              </a:tblPr>
              <a:tblGrid>
                <a:gridCol w="4056432">
                  <a:extLst>
                    <a:ext uri="{9D8B030D-6E8A-4147-A177-3AD203B41FA5}">
                      <a16:colId xmlns:a16="http://schemas.microsoft.com/office/drawing/2014/main" val="3376321847"/>
                    </a:ext>
                  </a:extLst>
                </a:gridCol>
                <a:gridCol w="2860416">
                  <a:extLst>
                    <a:ext uri="{9D8B030D-6E8A-4147-A177-3AD203B41FA5}">
                      <a16:colId xmlns:a16="http://schemas.microsoft.com/office/drawing/2014/main" val="3518489724"/>
                    </a:ext>
                  </a:extLst>
                </a:gridCol>
              </a:tblGrid>
              <a:tr h="343884">
                <a:tc gridSpan="2">
                  <a:txBody>
                    <a:bodyPr/>
                    <a:lstStyle/>
                    <a:p>
                      <a:pPr algn="ctr"/>
                      <a:r>
                        <a:rPr lang="en-US" sz="1400" b="1" dirty="0">
                          <a:solidFill>
                            <a:schemeClr val="bg1"/>
                          </a:solidFill>
                        </a:rPr>
                        <a:t>Option 4: Lower requested subsidy, carve out locations, and change tech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accent4"/>
                    </a:solidFill>
                  </a:tcPr>
                </a:tc>
                <a:tc hMerge="1">
                  <a:txBody>
                    <a:bodyPr/>
                    <a:lstStyle/>
                    <a:p>
                      <a:endParaRPr lang="en-US" sz="1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95394452"/>
                  </a:ext>
                </a:extLst>
              </a:tr>
              <a:tr h="343884">
                <a:tc>
                  <a:txBody>
                    <a:bodyPr/>
                    <a:lstStyle/>
                    <a:p>
                      <a:r>
                        <a:rPr lang="en-US" sz="1400" b="0" dirty="0">
                          <a:solidFill>
                            <a:schemeClr val="tx1"/>
                          </a:solidFill>
                        </a:rPr>
                        <a:t>Requested Subsidy</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tc>
                  <a:txBody>
                    <a:bodyPr/>
                    <a:lstStyle/>
                    <a:p>
                      <a:pPr algn="ctr"/>
                      <a:r>
                        <a:rPr lang="en-US" sz="1400" b="0" dirty="0">
                          <a:solidFill>
                            <a:schemeClr val="tx1"/>
                          </a:solidFill>
                        </a:rPr>
                        <a:t>$50,000</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extLst>
                  <a:ext uri="{0D108BD9-81ED-4DB2-BD59-A6C34878D82A}">
                    <a16:rowId xmlns:a16="http://schemas.microsoft.com/office/drawing/2014/main" val="2168087078"/>
                  </a:ext>
                </a:extLst>
              </a:tr>
              <a:tr h="343884">
                <a:tc>
                  <a:txBody>
                    <a:bodyPr/>
                    <a:lstStyle/>
                    <a:p>
                      <a:r>
                        <a:rPr lang="en-US" sz="1400" b="0" dirty="0">
                          <a:solidFill>
                            <a:schemeClr val="tx1"/>
                          </a:solidFill>
                        </a:rPr>
                        <a:t>BEAD Eligible Locations</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tc>
                  <a:txBody>
                    <a:bodyPr/>
                    <a:lstStyle/>
                    <a:p>
                      <a:pPr algn="ctr"/>
                      <a:r>
                        <a:rPr lang="en-US" sz="1400" b="0" dirty="0">
                          <a:solidFill>
                            <a:schemeClr val="tx1"/>
                          </a:solidFill>
                        </a:rPr>
                        <a:t>4</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extLst>
                  <a:ext uri="{0D108BD9-81ED-4DB2-BD59-A6C34878D82A}">
                    <a16:rowId xmlns:a16="http://schemas.microsoft.com/office/drawing/2014/main" val="3943346603"/>
                  </a:ext>
                </a:extLst>
              </a:tr>
              <a:tr h="343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Technology Type</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tc>
                  <a:txBody>
                    <a:bodyPr/>
                    <a:lstStyle/>
                    <a:p>
                      <a:pPr algn="ctr"/>
                      <a:r>
                        <a:rPr lang="en-US" sz="1400" b="0" dirty="0">
                          <a:solidFill>
                            <a:schemeClr val="tx1"/>
                          </a:solidFill>
                        </a:rPr>
                        <a:t>Non-Priority</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extLst>
                  <a:ext uri="{0D108BD9-81ED-4DB2-BD59-A6C34878D82A}">
                    <a16:rowId xmlns:a16="http://schemas.microsoft.com/office/drawing/2014/main" val="3099250978"/>
                  </a:ext>
                </a:extLst>
              </a:tr>
              <a:tr h="343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Subsidy per Location</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400" b="1" dirty="0">
                          <a:solidFill>
                            <a:srgbClr val="00B050"/>
                          </a:solidFill>
                        </a:rPr>
                        <a:t>$12,500</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3779166841"/>
                  </a:ext>
                </a:extLst>
              </a:tr>
              <a:tr h="343884">
                <a:tc>
                  <a:txBody>
                    <a:bodyPr/>
                    <a:lstStyle/>
                    <a:p>
                      <a:r>
                        <a:rPr lang="en-US" sz="1400" b="0" dirty="0">
                          <a:solidFill>
                            <a:schemeClr val="tx1"/>
                          </a:solidFill>
                        </a:rPr>
                        <a:t>Above </a:t>
                      </a:r>
                      <a:r>
                        <a:rPr lang="en-US" sz="1400" b="0" dirty="0" err="1">
                          <a:solidFill>
                            <a:schemeClr val="tx1"/>
                          </a:solidFill>
                        </a:rPr>
                        <a:t>EHCPLT</a:t>
                      </a:r>
                      <a:r>
                        <a:rPr lang="en-US" sz="1400" b="0" dirty="0">
                          <a:solidFill>
                            <a:schemeClr val="tx1"/>
                          </a:solidFill>
                        </a:rPr>
                        <a:t>?</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00B050"/>
                          </a:solidFill>
                        </a:rPr>
                        <a:t>No</a:t>
                      </a:r>
                      <a:endParaRPr lang="en-US" sz="14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1204204"/>
                  </a:ext>
                </a:extLst>
              </a:tr>
            </a:tbl>
          </a:graphicData>
        </a:graphic>
      </p:graphicFrame>
      <p:graphicFrame>
        <p:nvGraphicFramePr>
          <p:cNvPr id="7" name="Table 6">
            <a:extLst>
              <a:ext uri="{FF2B5EF4-FFF2-40B4-BE49-F238E27FC236}">
                <a16:creationId xmlns:a16="http://schemas.microsoft.com/office/drawing/2014/main" id="{930EBFDB-4B6D-3E38-5CF3-16C58F6B77DE}"/>
              </a:ext>
            </a:extLst>
          </p:cNvPr>
          <p:cNvGraphicFramePr>
            <a:graphicFrameLocks noGrp="1"/>
          </p:cNvGraphicFramePr>
          <p:nvPr/>
        </p:nvGraphicFramePr>
        <p:xfrm>
          <a:off x="4645154" y="1365694"/>
          <a:ext cx="6916848" cy="2063304"/>
        </p:xfrm>
        <a:graphic>
          <a:graphicData uri="http://schemas.openxmlformats.org/drawingml/2006/table">
            <a:tbl>
              <a:tblPr firstRow="1" bandRow="1">
                <a:tableStyleId>{5C22544A-7EE6-4342-B048-85BDC9FD1C3A}</a:tableStyleId>
              </a:tblPr>
              <a:tblGrid>
                <a:gridCol w="4056432">
                  <a:extLst>
                    <a:ext uri="{9D8B030D-6E8A-4147-A177-3AD203B41FA5}">
                      <a16:colId xmlns:a16="http://schemas.microsoft.com/office/drawing/2014/main" val="3376321847"/>
                    </a:ext>
                  </a:extLst>
                </a:gridCol>
                <a:gridCol w="2860416">
                  <a:extLst>
                    <a:ext uri="{9D8B030D-6E8A-4147-A177-3AD203B41FA5}">
                      <a16:colId xmlns:a16="http://schemas.microsoft.com/office/drawing/2014/main" val="3518489724"/>
                    </a:ext>
                  </a:extLst>
                </a:gridCol>
              </a:tblGrid>
              <a:tr h="343884">
                <a:tc gridSpan="2">
                  <a:txBody>
                    <a:bodyPr/>
                    <a:lstStyle/>
                    <a:p>
                      <a:pPr algn="ctr"/>
                      <a:r>
                        <a:rPr lang="en-US" sz="1400" b="1" dirty="0">
                          <a:solidFill>
                            <a:schemeClr val="bg1"/>
                          </a:solidFill>
                        </a:rPr>
                        <a:t>Option 3: Lower requested subsidy and change tech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accent2"/>
                    </a:solidFill>
                  </a:tcPr>
                </a:tc>
                <a:tc hMerge="1">
                  <a:txBody>
                    <a:bodyPr/>
                    <a:lstStyle/>
                    <a:p>
                      <a:endParaRPr lang="en-US" sz="14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695394452"/>
                  </a:ext>
                </a:extLst>
              </a:tr>
              <a:tr h="343884">
                <a:tc>
                  <a:txBody>
                    <a:bodyPr/>
                    <a:lstStyle/>
                    <a:p>
                      <a:r>
                        <a:rPr lang="en-US" sz="1400" b="0" dirty="0">
                          <a:solidFill>
                            <a:schemeClr val="tx1"/>
                          </a:solidFill>
                        </a:rPr>
                        <a:t>Requested Subsidy</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tc>
                  <a:txBody>
                    <a:bodyPr/>
                    <a:lstStyle/>
                    <a:p>
                      <a:pPr algn="ctr"/>
                      <a:r>
                        <a:rPr lang="en-US" sz="1400" b="0" dirty="0">
                          <a:solidFill>
                            <a:schemeClr val="tx1"/>
                          </a:solidFill>
                        </a:rPr>
                        <a:t>$50,000</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extLst>
                  <a:ext uri="{0D108BD9-81ED-4DB2-BD59-A6C34878D82A}">
                    <a16:rowId xmlns:a16="http://schemas.microsoft.com/office/drawing/2014/main" val="2168087078"/>
                  </a:ext>
                </a:extLst>
              </a:tr>
              <a:tr h="343884">
                <a:tc>
                  <a:txBody>
                    <a:bodyPr/>
                    <a:lstStyle/>
                    <a:p>
                      <a:r>
                        <a:rPr lang="en-US" sz="1400" b="0" dirty="0">
                          <a:solidFill>
                            <a:schemeClr val="tx1"/>
                          </a:solidFill>
                        </a:rPr>
                        <a:t>BEAD Eligible Locations</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a:r>
                        <a:rPr lang="en-US" sz="1400" b="0" dirty="0">
                          <a:solidFill>
                            <a:schemeClr val="tx1"/>
                          </a:solidFill>
                        </a:rPr>
                        <a:t>5</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943346603"/>
                  </a:ext>
                </a:extLst>
              </a:tr>
              <a:tr h="343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Technology Type</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tc>
                  <a:txBody>
                    <a:bodyPr/>
                    <a:lstStyle/>
                    <a:p>
                      <a:pPr algn="ctr"/>
                      <a:r>
                        <a:rPr lang="en-US" sz="1400" b="0" dirty="0">
                          <a:solidFill>
                            <a:schemeClr val="tx1"/>
                          </a:solidFill>
                        </a:rPr>
                        <a:t>Non-Priority</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EEE89A"/>
                    </a:solidFill>
                  </a:tcPr>
                </a:tc>
                <a:extLst>
                  <a:ext uri="{0D108BD9-81ED-4DB2-BD59-A6C34878D82A}">
                    <a16:rowId xmlns:a16="http://schemas.microsoft.com/office/drawing/2014/main" val="3099250978"/>
                  </a:ext>
                </a:extLst>
              </a:tr>
              <a:tr h="343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Subsidy per Location</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400" b="1" dirty="0">
                          <a:solidFill>
                            <a:srgbClr val="00B050"/>
                          </a:solidFill>
                        </a:rPr>
                        <a:t>$10,000</a:t>
                      </a: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3779166841"/>
                  </a:ext>
                </a:extLst>
              </a:tr>
              <a:tr h="343884">
                <a:tc>
                  <a:txBody>
                    <a:bodyPr/>
                    <a:lstStyle/>
                    <a:p>
                      <a:r>
                        <a:rPr lang="en-US" sz="1400" b="0" dirty="0">
                          <a:solidFill>
                            <a:schemeClr val="tx1"/>
                          </a:solidFill>
                        </a:rPr>
                        <a:t>Above </a:t>
                      </a:r>
                      <a:r>
                        <a:rPr lang="en-US" sz="1400" b="0" dirty="0" err="1">
                          <a:solidFill>
                            <a:schemeClr val="tx1"/>
                          </a:solidFill>
                        </a:rPr>
                        <a:t>EHCPLT</a:t>
                      </a:r>
                      <a:r>
                        <a:rPr lang="en-US" sz="1400" b="0" dirty="0">
                          <a:solidFill>
                            <a:schemeClr val="tx1"/>
                          </a:solidFill>
                        </a:rPr>
                        <a:t>?</a:t>
                      </a: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00B050"/>
                          </a:solidFill>
                        </a:rPr>
                        <a:t>No</a:t>
                      </a:r>
                      <a:endParaRPr lang="en-US" sz="14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1204204"/>
                  </a:ext>
                </a:extLst>
              </a:tr>
            </a:tbl>
          </a:graphicData>
        </a:graphic>
      </p:graphicFrame>
      <p:sp>
        <p:nvSpPr>
          <p:cNvPr id="29" name="Oval 20">
            <a:extLst>
              <a:ext uri="{FF2B5EF4-FFF2-40B4-BE49-F238E27FC236}">
                <a16:creationId xmlns:a16="http://schemas.microsoft.com/office/drawing/2014/main" id="{4C8514BA-1E80-78AC-C5CE-3112748DC802}"/>
              </a:ext>
            </a:extLst>
          </p:cNvPr>
          <p:cNvSpPr>
            <a:spLocks noChangeAspect="1" noChangeArrowheads="1"/>
          </p:cNvSpPr>
          <p:nvPr/>
        </p:nvSpPr>
        <p:spPr bwMode="auto">
          <a:xfrm>
            <a:off x="4491696" y="3655447"/>
            <a:ext cx="306910" cy="306910"/>
          </a:xfrm>
          <a:prstGeom prst="ellipse">
            <a:avLst/>
          </a:prstGeom>
          <a:solidFill>
            <a:srgbClr val="5A9AE5"/>
          </a:solidFill>
          <a:ln>
            <a:solidFill>
              <a:schemeClr val="bg1"/>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4</a:t>
            </a:r>
          </a:p>
        </p:txBody>
      </p:sp>
      <p:sp>
        <p:nvSpPr>
          <p:cNvPr id="31" name="Oval 20">
            <a:extLst>
              <a:ext uri="{FF2B5EF4-FFF2-40B4-BE49-F238E27FC236}">
                <a16:creationId xmlns:a16="http://schemas.microsoft.com/office/drawing/2014/main" id="{9A24AB07-15B8-2768-5CFA-DD7AFECCA5BD}"/>
              </a:ext>
            </a:extLst>
          </p:cNvPr>
          <p:cNvSpPr>
            <a:spLocks noChangeAspect="1" noChangeArrowheads="1"/>
          </p:cNvSpPr>
          <p:nvPr/>
        </p:nvSpPr>
        <p:spPr bwMode="auto">
          <a:xfrm>
            <a:off x="4491699" y="1212239"/>
            <a:ext cx="306910" cy="306910"/>
          </a:xfrm>
          <a:prstGeom prst="ellipse">
            <a:avLst/>
          </a:prstGeom>
          <a:solidFill>
            <a:srgbClr val="13447D"/>
          </a:solidFill>
          <a:ln>
            <a:solidFill>
              <a:schemeClr val="bg1"/>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3</a:t>
            </a:r>
          </a:p>
        </p:txBody>
      </p:sp>
      <p:grpSp>
        <p:nvGrpSpPr>
          <p:cNvPr id="12" name="Group 11">
            <a:extLst>
              <a:ext uri="{FF2B5EF4-FFF2-40B4-BE49-F238E27FC236}">
                <a16:creationId xmlns:a16="http://schemas.microsoft.com/office/drawing/2014/main" id="{4298A50B-5277-3564-943B-EC0E51E34B09}"/>
              </a:ext>
            </a:extLst>
          </p:cNvPr>
          <p:cNvGrpSpPr/>
          <p:nvPr/>
        </p:nvGrpSpPr>
        <p:grpSpPr>
          <a:xfrm>
            <a:off x="4149714" y="1579409"/>
            <a:ext cx="306171" cy="4079081"/>
            <a:chOff x="4186785" y="1579409"/>
            <a:chExt cx="306171" cy="4079081"/>
          </a:xfrm>
        </p:grpSpPr>
        <p:cxnSp>
          <p:nvCxnSpPr>
            <p:cNvPr id="13" name="Straight Connector 12">
              <a:extLst>
                <a:ext uri="{FF2B5EF4-FFF2-40B4-BE49-F238E27FC236}">
                  <a16:creationId xmlns:a16="http://schemas.microsoft.com/office/drawing/2014/main" id="{1E605E65-3333-4552-1517-1EB2725AA262}"/>
                </a:ext>
              </a:extLst>
            </p:cNvPr>
            <p:cNvCxnSpPr/>
            <p:nvPr/>
          </p:nvCxnSpPr>
          <p:spPr>
            <a:xfrm>
              <a:off x="4339871" y="1579409"/>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D6B3F08-5D0E-395C-84B1-BEEF456ACB0F}"/>
                </a:ext>
              </a:extLst>
            </p:cNvPr>
            <p:cNvGrpSpPr/>
            <p:nvPr/>
          </p:nvGrpSpPr>
          <p:grpSpPr>
            <a:xfrm>
              <a:off x="4186785" y="3465495"/>
              <a:ext cx="306171" cy="306910"/>
              <a:chOff x="5937564" y="3833745"/>
              <a:chExt cx="306171" cy="306910"/>
            </a:xfrm>
          </p:grpSpPr>
          <p:sp>
            <p:nvSpPr>
              <p:cNvPr id="15" name="Freeform 94">
                <a:extLst>
                  <a:ext uri="{FF2B5EF4-FFF2-40B4-BE49-F238E27FC236}">
                    <a16:creationId xmlns:a16="http://schemas.microsoft.com/office/drawing/2014/main" id="{FF3F460F-D16D-9EBD-B523-ADE75693B1D1}"/>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rgbClr val="1A5BA7"/>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16" name="Freeform 95">
                <a:extLst>
                  <a:ext uri="{FF2B5EF4-FFF2-40B4-BE49-F238E27FC236}">
                    <a16:creationId xmlns:a16="http://schemas.microsoft.com/office/drawing/2014/main" id="{46105029-5CAE-1298-3BA1-C1162A275074}"/>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4" name="TextBox 3">
            <a:extLst>
              <a:ext uri="{FF2B5EF4-FFF2-40B4-BE49-F238E27FC236}">
                <a16:creationId xmlns:a16="http://schemas.microsoft.com/office/drawing/2014/main" id="{639938CE-81B7-97DC-A821-ECC5BA6F347F}"/>
              </a:ext>
            </a:extLst>
          </p:cNvPr>
          <p:cNvSpPr txBox="1"/>
          <p:nvPr/>
        </p:nvSpPr>
        <p:spPr>
          <a:xfrm>
            <a:off x="4720102" y="3556573"/>
            <a:ext cx="2050412" cy="1835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i="1" dirty="0">
                <a:solidFill>
                  <a:srgbClr val="000000"/>
                </a:solidFill>
              </a:rPr>
              <a:t>Numbers are illustrative</a:t>
            </a:r>
          </a:p>
        </p:txBody>
      </p:sp>
      <p:sp>
        <p:nvSpPr>
          <p:cNvPr id="5" name="TextBox 4">
            <a:extLst>
              <a:ext uri="{FF2B5EF4-FFF2-40B4-BE49-F238E27FC236}">
                <a16:creationId xmlns:a16="http://schemas.microsoft.com/office/drawing/2014/main" id="{E17C6AB7-8FEC-C303-C008-1333C9B1AE4F}"/>
              </a:ext>
            </a:extLst>
          </p:cNvPr>
          <p:cNvSpPr txBox="1"/>
          <p:nvPr/>
        </p:nvSpPr>
        <p:spPr>
          <a:xfrm>
            <a:off x="4720102" y="1120461"/>
            <a:ext cx="2050412" cy="1835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i="1" dirty="0">
                <a:solidFill>
                  <a:srgbClr val="000000"/>
                </a:solidFill>
              </a:rPr>
              <a:t>Numbers are illustrative</a:t>
            </a:r>
          </a:p>
        </p:txBody>
      </p:sp>
    </p:spTree>
    <p:extLst>
      <p:ext uri="{BB962C8B-B14F-4D97-AF65-F5344CB8AC3E}">
        <p14:creationId xmlns:p14="http://schemas.microsoft.com/office/powerpoint/2010/main" val="1244714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C500BDB-05F8-49F7-29C6-1F13115C89D3}"/>
              </a:ext>
            </a:extLst>
          </p:cNvPr>
          <p:cNvGraphicFramePr>
            <a:graphicFrameLocks noChangeAspect="1"/>
          </p:cNvGraphicFramePr>
          <p:nvPr>
            <p:custDataLst>
              <p:tags r:id="rId1"/>
            </p:custDataLst>
            <p:extLst>
              <p:ext uri="{D42A27DB-BD31-4B8C-83A1-F6EECF244321}">
                <p14:modId xmlns:p14="http://schemas.microsoft.com/office/powerpoint/2010/main" val="4039781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5C500BDB-05F8-49F7-29C6-1F13115C89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01B1F1-7049-F053-F45B-F1511DD084BF}"/>
              </a:ext>
            </a:extLst>
          </p:cNvPr>
          <p:cNvSpPr>
            <a:spLocks noGrp="1"/>
          </p:cNvSpPr>
          <p:nvPr>
            <p:ph type="title"/>
          </p:nvPr>
        </p:nvSpPr>
        <p:spPr/>
        <p:txBody>
          <a:bodyPr vert="horz"/>
          <a:lstStyle/>
          <a:p>
            <a:r>
              <a:rPr lang="en-US" sz="3200" dirty="0"/>
              <a:t>Key questions to answer in today's session</a:t>
            </a:r>
          </a:p>
        </p:txBody>
      </p:sp>
      <p:graphicFrame>
        <p:nvGraphicFramePr>
          <p:cNvPr id="7" name="Table 6">
            <a:extLst>
              <a:ext uri="{FF2B5EF4-FFF2-40B4-BE49-F238E27FC236}">
                <a16:creationId xmlns:a16="http://schemas.microsoft.com/office/drawing/2014/main" id="{E6088852-F067-4424-DA31-D3780185ADF3}"/>
              </a:ext>
            </a:extLst>
          </p:cNvPr>
          <p:cNvGraphicFramePr>
            <a:graphicFrameLocks noGrp="1"/>
          </p:cNvGraphicFramePr>
          <p:nvPr>
            <p:extLst>
              <p:ext uri="{D42A27DB-BD31-4B8C-83A1-F6EECF244321}">
                <p14:modId xmlns:p14="http://schemas.microsoft.com/office/powerpoint/2010/main" val="1955364145"/>
              </p:ext>
            </p:extLst>
          </p:nvPr>
        </p:nvGraphicFramePr>
        <p:xfrm>
          <a:off x="4217159" y="2092324"/>
          <a:ext cx="7568441" cy="2673351"/>
        </p:xfrm>
        <a:graphic>
          <a:graphicData uri="http://schemas.openxmlformats.org/drawingml/2006/table">
            <a:tbl>
              <a:tblPr firstRow="1" bandRow="1">
                <a:tableStyleId>{2D5ABB26-0587-4C30-8999-92F81FD0307C}</a:tableStyleId>
              </a:tblPr>
              <a:tblGrid>
                <a:gridCol w="629161">
                  <a:extLst>
                    <a:ext uri="{9D8B030D-6E8A-4147-A177-3AD203B41FA5}">
                      <a16:colId xmlns:a16="http://schemas.microsoft.com/office/drawing/2014/main" val="1595278481"/>
                    </a:ext>
                  </a:extLst>
                </a:gridCol>
                <a:gridCol w="6939280">
                  <a:extLst>
                    <a:ext uri="{9D8B030D-6E8A-4147-A177-3AD203B41FA5}">
                      <a16:colId xmlns:a16="http://schemas.microsoft.com/office/drawing/2014/main" val="3600590071"/>
                    </a:ext>
                  </a:extLst>
                </a:gridCol>
              </a:tblGrid>
              <a:tr h="891117">
                <a:tc>
                  <a:txBody>
                    <a:bodyPr/>
                    <a:lstStyle/>
                    <a:p>
                      <a:endParaRPr lang="en-US" sz="2400">
                        <a:solidFill>
                          <a:schemeClr val="tx1"/>
                        </a:solidFill>
                      </a:endParaRPr>
                    </a:p>
                  </a:txBody>
                  <a:tcPr marL="45720" marR="4572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What is the </a:t>
                      </a:r>
                      <a:r>
                        <a:rPr lang="en-US" sz="2000" dirty="0" err="1">
                          <a:solidFill>
                            <a:schemeClr val="tx1"/>
                          </a:solidFill>
                        </a:rPr>
                        <a:t>EHCPLT</a:t>
                      </a:r>
                      <a:r>
                        <a:rPr lang="en-US" sz="2000" dirty="0">
                          <a:solidFill>
                            <a:schemeClr val="tx1"/>
                          </a:solidFill>
                        </a:rPr>
                        <a:t> and how was it determined?</a:t>
                      </a:r>
                    </a:p>
                  </a:txBody>
                  <a:tcPr marL="0" marR="0" marT="0" marB="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52426616"/>
                  </a:ext>
                </a:extLst>
              </a:tr>
              <a:tr h="891117">
                <a:tc>
                  <a:txBody>
                    <a:bodyPr/>
                    <a:lstStyle/>
                    <a:p>
                      <a:endParaRPr lang="en-US" sz="240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What are the impacts of the </a:t>
                      </a:r>
                      <a:r>
                        <a:rPr lang="en-US" sz="2000" dirty="0" err="1">
                          <a:solidFill>
                            <a:schemeClr val="tx1"/>
                          </a:solidFill>
                        </a:rPr>
                        <a:t>EHCPLT</a:t>
                      </a:r>
                      <a:r>
                        <a:rPr lang="en-US" sz="2000" dirty="0">
                          <a:solidFill>
                            <a:schemeClr val="tx1"/>
                          </a:solidFill>
                        </a:rPr>
                        <a:t>?</a:t>
                      </a:r>
                    </a:p>
                  </a:txBody>
                  <a:tcPr marL="0" marR="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96486391"/>
                  </a:ext>
                </a:extLst>
              </a:tr>
              <a:tr h="891117">
                <a:tc>
                  <a:txBody>
                    <a:bodyPr/>
                    <a:lstStyle/>
                    <a:p>
                      <a:endParaRPr lang="en-US" sz="2400" dirty="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If impacted by the </a:t>
                      </a:r>
                      <a:r>
                        <a:rPr lang="en-US" sz="2000" dirty="0" err="1">
                          <a:solidFill>
                            <a:schemeClr val="tx1"/>
                          </a:solidFill>
                        </a:rPr>
                        <a:t>EHCPLT</a:t>
                      </a:r>
                      <a:r>
                        <a:rPr lang="en-US" sz="2000" dirty="0">
                          <a:solidFill>
                            <a:schemeClr val="tx1"/>
                          </a:solidFill>
                        </a:rPr>
                        <a:t>, what options are you provided?</a:t>
                      </a:r>
                    </a:p>
                  </a:txBody>
                  <a:tcPr marL="0" marR="0" marT="0" marB="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57285412"/>
                  </a:ext>
                </a:extLst>
              </a:tr>
            </a:tbl>
          </a:graphicData>
        </a:graphic>
      </p:graphicFrame>
      <p:sp>
        <p:nvSpPr>
          <p:cNvPr id="8" name="Oval 20">
            <a:extLst>
              <a:ext uri="{FF2B5EF4-FFF2-40B4-BE49-F238E27FC236}">
                <a16:creationId xmlns:a16="http://schemas.microsoft.com/office/drawing/2014/main" id="{2F3C63F6-4EE5-D8B5-1A7A-063B6989756A}"/>
              </a:ext>
            </a:extLst>
          </p:cNvPr>
          <p:cNvSpPr>
            <a:spLocks noChangeAspect="1" noChangeArrowheads="1"/>
          </p:cNvSpPr>
          <p:nvPr/>
        </p:nvSpPr>
        <p:spPr bwMode="auto">
          <a:xfrm>
            <a:off x="4392235" y="2398377"/>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1</a:t>
            </a:r>
          </a:p>
        </p:txBody>
      </p:sp>
      <p:sp>
        <p:nvSpPr>
          <p:cNvPr id="9" name="Oval 20">
            <a:extLst>
              <a:ext uri="{FF2B5EF4-FFF2-40B4-BE49-F238E27FC236}">
                <a16:creationId xmlns:a16="http://schemas.microsoft.com/office/drawing/2014/main" id="{0154CF34-D585-8893-D070-B22A67BB3A9D}"/>
              </a:ext>
            </a:extLst>
          </p:cNvPr>
          <p:cNvSpPr>
            <a:spLocks noChangeAspect="1" noChangeArrowheads="1"/>
          </p:cNvSpPr>
          <p:nvPr/>
        </p:nvSpPr>
        <p:spPr bwMode="auto">
          <a:xfrm>
            <a:off x="4392235" y="3289495"/>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2</a:t>
            </a:r>
          </a:p>
        </p:txBody>
      </p:sp>
      <p:sp>
        <p:nvSpPr>
          <p:cNvPr id="3" name="Oval 20">
            <a:extLst>
              <a:ext uri="{FF2B5EF4-FFF2-40B4-BE49-F238E27FC236}">
                <a16:creationId xmlns:a16="http://schemas.microsoft.com/office/drawing/2014/main" id="{2E077CE1-12FA-FFA1-FDF7-53EF78AB5E83}"/>
              </a:ext>
            </a:extLst>
          </p:cNvPr>
          <p:cNvSpPr>
            <a:spLocks noChangeAspect="1" noChangeArrowheads="1"/>
          </p:cNvSpPr>
          <p:nvPr/>
        </p:nvSpPr>
        <p:spPr bwMode="auto">
          <a:xfrm>
            <a:off x="4392235" y="4180611"/>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3</a:t>
            </a:r>
          </a:p>
        </p:txBody>
      </p:sp>
    </p:spTree>
    <p:extLst>
      <p:ext uri="{BB962C8B-B14F-4D97-AF65-F5344CB8AC3E}">
        <p14:creationId xmlns:p14="http://schemas.microsoft.com/office/powerpoint/2010/main" val="212898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6BEE-E0B1-B8F4-F94C-EE8EAE908D0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782EA7F-C8B5-CDBA-C0B4-636131E950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1782EA7F-C8B5-CDBA-C0B4-636131E950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AA147F6-0349-DB76-91D7-9712F50E694A}"/>
              </a:ext>
            </a:extLst>
          </p:cNvPr>
          <p:cNvSpPr>
            <a:spLocks noGrp="1"/>
          </p:cNvSpPr>
          <p:nvPr>
            <p:ph type="title"/>
          </p:nvPr>
        </p:nvSpPr>
        <p:spPr/>
        <p:txBody>
          <a:bodyPr vert="horz"/>
          <a:lstStyle/>
          <a:p>
            <a:r>
              <a:rPr lang="en-US" sz="3200" dirty="0"/>
              <a:t>Key questions to answer in today's session</a:t>
            </a:r>
          </a:p>
        </p:txBody>
      </p:sp>
      <p:graphicFrame>
        <p:nvGraphicFramePr>
          <p:cNvPr id="7" name="Table 6">
            <a:extLst>
              <a:ext uri="{FF2B5EF4-FFF2-40B4-BE49-F238E27FC236}">
                <a16:creationId xmlns:a16="http://schemas.microsoft.com/office/drawing/2014/main" id="{F90F369E-3AA3-97E6-9685-DE2B614576B3}"/>
              </a:ext>
            </a:extLst>
          </p:cNvPr>
          <p:cNvGraphicFramePr>
            <a:graphicFrameLocks noGrp="1"/>
          </p:cNvGraphicFramePr>
          <p:nvPr>
            <p:extLst>
              <p:ext uri="{D42A27DB-BD31-4B8C-83A1-F6EECF244321}">
                <p14:modId xmlns:p14="http://schemas.microsoft.com/office/powerpoint/2010/main" val="4166243140"/>
              </p:ext>
            </p:extLst>
          </p:nvPr>
        </p:nvGraphicFramePr>
        <p:xfrm>
          <a:off x="4217159" y="2092324"/>
          <a:ext cx="7568441" cy="2673351"/>
        </p:xfrm>
        <a:graphic>
          <a:graphicData uri="http://schemas.openxmlformats.org/drawingml/2006/table">
            <a:tbl>
              <a:tblPr firstRow="1" bandRow="1">
                <a:tableStyleId>{2D5ABB26-0587-4C30-8999-92F81FD0307C}</a:tableStyleId>
              </a:tblPr>
              <a:tblGrid>
                <a:gridCol w="629161">
                  <a:extLst>
                    <a:ext uri="{9D8B030D-6E8A-4147-A177-3AD203B41FA5}">
                      <a16:colId xmlns:a16="http://schemas.microsoft.com/office/drawing/2014/main" val="1595278481"/>
                    </a:ext>
                  </a:extLst>
                </a:gridCol>
                <a:gridCol w="6939280">
                  <a:extLst>
                    <a:ext uri="{9D8B030D-6E8A-4147-A177-3AD203B41FA5}">
                      <a16:colId xmlns:a16="http://schemas.microsoft.com/office/drawing/2014/main" val="3600590071"/>
                    </a:ext>
                  </a:extLst>
                </a:gridCol>
              </a:tblGrid>
              <a:tr h="891117">
                <a:tc>
                  <a:txBody>
                    <a:bodyPr/>
                    <a:lstStyle/>
                    <a:p>
                      <a:endParaRPr lang="en-US" sz="2400">
                        <a:solidFill>
                          <a:schemeClr val="tx1"/>
                        </a:solidFill>
                      </a:endParaRPr>
                    </a:p>
                  </a:txBody>
                  <a:tcPr marL="45720" marR="4572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a:lnSpc>
                          <a:spcPct val="110000"/>
                        </a:lnSpc>
                        <a:spcBef>
                          <a:spcPts val="600"/>
                        </a:spcBef>
                        <a:spcAft>
                          <a:spcPts val="300"/>
                        </a:spcAft>
                      </a:pPr>
                      <a:r>
                        <a:rPr lang="en-US" sz="2000" dirty="0">
                          <a:solidFill>
                            <a:schemeClr val="tx1"/>
                          </a:solidFill>
                        </a:rPr>
                        <a:t>What is the </a:t>
                      </a:r>
                      <a:r>
                        <a:rPr lang="en-US" sz="2000" dirty="0" err="1">
                          <a:solidFill>
                            <a:schemeClr val="tx1"/>
                          </a:solidFill>
                        </a:rPr>
                        <a:t>EHCPLT</a:t>
                      </a:r>
                      <a:r>
                        <a:rPr lang="en-US" sz="2000" dirty="0">
                          <a:solidFill>
                            <a:schemeClr val="tx1"/>
                          </a:solidFill>
                        </a:rPr>
                        <a:t> and how was it determined?</a:t>
                      </a:r>
                    </a:p>
                  </a:txBody>
                  <a:tcPr marL="0" marR="0" marT="0" marB="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2426616"/>
                  </a:ext>
                </a:extLst>
              </a:tr>
              <a:tr h="891117">
                <a:tc>
                  <a:txBody>
                    <a:bodyPr/>
                    <a:lstStyle/>
                    <a:p>
                      <a:endParaRPr lang="en-US" sz="240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What are the impacts of the </a:t>
                      </a:r>
                      <a:r>
                        <a:rPr lang="en-US" sz="2000" dirty="0" err="1">
                          <a:solidFill>
                            <a:schemeClr val="tx1"/>
                          </a:solidFill>
                        </a:rPr>
                        <a:t>EHCPLT</a:t>
                      </a:r>
                      <a:r>
                        <a:rPr lang="en-US" sz="2000" dirty="0">
                          <a:solidFill>
                            <a:schemeClr val="tx1"/>
                          </a:solidFill>
                        </a:rPr>
                        <a:t>?</a:t>
                      </a:r>
                    </a:p>
                  </a:txBody>
                  <a:tcPr marL="0" marR="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96486391"/>
                  </a:ext>
                </a:extLst>
              </a:tr>
              <a:tr h="891117">
                <a:tc>
                  <a:txBody>
                    <a:bodyPr/>
                    <a:lstStyle/>
                    <a:p>
                      <a:endParaRPr lang="en-US" sz="2400" dirty="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If impacted by the </a:t>
                      </a:r>
                      <a:r>
                        <a:rPr lang="en-US" sz="2000" dirty="0" err="1">
                          <a:solidFill>
                            <a:schemeClr val="tx1"/>
                          </a:solidFill>
                        </a:rPr>
                        <a:t>EHCPLT</a:t>
                      </a:r>
                      <a:r>
                        <a:rPr lang="en-US" sz="2000" dirty="0">
                          <a:solidFill>
                            <a:schemeClr val="tx1"/>
                          </a:solidFill>
                        </a:rPr>
                        <a:t>, what options are you provided?</a:t>
                      </a:r>
                    </a:p>
                  </a:txBody>
                  <a:tcPr marL="0" marR="0" marT="0" marB="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57285412"/>
                  </a:ext>
                </a:extLst>
              </a:tr>
            </a:tbl>
          </a:graphicData>
        </a:graphic>
      </p:graphicFrame>
      <p:sp>
        <p:nvSpPr>
          <p:cNvPr id="8" name="Oval 20">
            <a:extLst>
              <a:ext uri="{FF2B5EF4-FFF2-40B4-BE49-F238E27FC236}">
                <a16:creationId xmlns:a16="http://schemas.microsoft.com/office/drawing/2014/main" id="{A6A4500E-F5CB-E5C8-BFE9-D67302C843D3}"/>
              </a:ext>
            </a:extLst>
          </p:cNvPr>
          <p:cNvSpPr>
            <a:spLocks noChangeAspect="1" noChangeArrowheads="1"/>
          </p:cNvSpPr>
          <p:nvPr/>
        </p:nvSpPr>
        <p:spPr bwMode="auto">
          <a:xfrm>
            <a:off x="4392235" y="2398377"/>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1</a:t>
            </a:r>
          </a:p>
        </p:txBody>
      </p:sp>
      <p:sp>
        <p:nvSpPr>
          <p:cNvPr id="9" name="Oval 20">
            <a:extLst>
              <a:ext uri="{FF2B5EF4-FFF2-40B4-BE49-F238E27FC236}">
                <a16:creationId xmlns:a16="http://schemas.microsoft.com/office/drawing/2014/main" id="{348FB2B3-DA70-AB97-B21C-61ABDEFB9940}"/>
              </a:ext>
            </a:extLst>
          </p:cNvPr>
          <p:cNvSpPr>
            <a:spLocks noChangeAspect="1" noChangeArrowheads="1"/>
          </p:cNvSpPr>
          <p:nvPr/>
        </p:nvSpPr>
        <p:spPr bwMode="auto">
          <a:xfrm>
            <a:off x="4392235" y="3289495"/>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2</a:t>
            </a:r>
          </a:p>
        </p:txBody>
      </p:sp>
      <p:sp>
        <p:nvSpPr>
          <p:cNvPr id="3" name="Oval 20">
            <a:extLst>
              <a:ext uri="{FF2B5EF4-FFF2-40B4-BE49-F238E27FC236}">
                <a16:creationId xmlns:a16="http://schemas.microsoft.com/office/drawing/2014/main" id="{F2F6D3DB-4563-53C2-6F48-7A3677E74DC7}"/>
              </a:ext>
            </a:extLst>
          </p:cNvPr>
          <p:cNvSpPr>
            <a:spLocks noChangeAspect="1" noChangeArrowheads="1"/>
          </p:cNvSpPr>
          <p:nvPr/>
        </p:nvSpPr>
        <p:spPr bwMode="auto">
          <a:xfrm>
            <a:off x="4392235" y="4180611"/>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3</a:t>
            </a:r>
          </a:p>
        </p:txBody>
      </p:sp>
    </p:spTree>
    <p:extLst>
      <p:ext uri="{BB962C8B-B14F-4D97-AF65-F5344CB8AC3E}">
        <p14:creationId xmlns:p14="http://schemas.microsoft.com/office/powerpoint/2010/main" val="200480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D275-37B5-943C-6720-A69F80716CB7}"/>
            </a:ext>
          </a:extLst>
        </p:cNvPr>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77FD2A1E-907A-491C-41D5-0011B3D737D3}"/>
              </a:ext>
            </a:extLst>
          </p:cNvPr>
          <p:cNvGraphicFramePr>
            <a:graphicFrameLocks noChangeAspect="1"/>
          </p:cNvGraphicFramePr>
          <p:nvPr>
            <p:custDataLst>
              <p:tags r:id="rId1"/>
            </p:custDataLst>
            <p:extLst>
              <p:ext uri="{D42A27DB-BD31-4B8C-83A1-F6EECF244321}">
                <p14:modId xmlns:p14="http://schemas.microsoft.com/office/powerpoint/2010/main" val="1745416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6" progId="TCLayout.ActiveDocument.1">
                  <p:embed/>
                </p:oleObj>
              </mc:Choice>
              <mc:Fallback>
                <p:oleObj name="think-cell Slide" r:id="rId7" imgW="484" imgH="486" progId="TCLayout.ActiveDocument.1">
                  <p:embed/>
                  <p:pic>
                    <p:nvPicPr>
                      <p:cNvPr id="24" name="think-cell data - do not delete" hidden="1">
                        <a:extLst>
                          <a:ext uri="{FF2B5EF4-FFF2-40B4-BE49-F238E27FC236}">
                            <a16:creationId xmlns:a16="http://schemas.microsoft.com/office/drawing/2014/main" id="{77FD2A1E-907A-491C-41D5-0011B3D737D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5" name="Title 2">
            <a:extLst>
              <a:ext uri="{FF2B5EF4-FFF2-40B4-BE49-F238E27FC236}">
                <a16:creationId xmlns:a16="http://schemas.microsoft.com/office/drawing/2014/main" id="{3260F8D2-540C-E7D7-F1DC-336E50C112FD}"/>
              </a:ext>
            </a:extLst>
          </p:cNvPr>
          <p:cNvSpPr>
            <a:spLocks noGrp="1"/>
          </p:cNvSpPr>
          <p:nvPr>
            <p:ph type="title"/>
          </p:nvPr>
        </p:nvSpPr>
        <p:spPr>
          <a:xfrm>
            <a:off x="630238" y="622300"/>
            <a:ext cx="10933112" cy="664797"/>
          </a:xfrm>
        </p:spPr>
        <p:txBody>
          <a:bodyPr vert="horz"/>
          <a:lstStyle/>
          <a:p>
            <a:r>
              <a:rPr lang="en-US" dirty="0">
                <a:solidFill>
                  <a:schemeClr val="tx1"/>
                </a:solidFill>
              </a:rPr>
              <a:t>EHCPLT |</a:t>
            </a:r>
            <a:r>
              <a:rPr lang="en-US" dirty="0">
                <a:solidFill>
                  <a:schemeClr val="accent4"/>
                </a:solidFill>
              </a:rPr>
              <a:t> </a:t>
            </a:r>
            <a:r>
              <a:rPr lang="en-US" dirty="0"/>
              <a:t>ARConnect is setting an ECHPLT at 97</a:t>
            </a:r>
            <a:r>
              <a:rPr lang="en-US" baseline="30000" dirty="0"/>
              <a:t>th</a:t>
            </a:r>
            <a:r>
              <a:rPr lang="en-US" dirty="0"/>
              <a:t> percentile of preliminarily selected locations</a:t>
            </a:r>
          </a:p>
        </p:txBody>
      </p:sp>
      <p:sp>
        <p:nvSpPr>
          <p:cNvPr id="8" name="TextBox 7">
            <a:extLst>
              <a:ext uri="{FF2B5EF4-FFF2-40B4-BE49-F238E27FC236}">
                <a16:creationId xmlns:a16="http://schemas.microsoft.com/office/drawing/2014/main" id="{EB7F9D74-81AE-351E-DD2E-96C0E4EBA54B}"/>
              </a:ext>
            </a:extLst>
          </p:cNvPr>
          <p:cNvSpPr txBox="1"/>
          <p:nvPr/>
        </p:nvSpPr>
        <p:spPr>
          <a:xfrm>
            <a:off x="7738325" y="190829"/>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sp>
        <p:nvSpPr>
          <p:cNvPr id="13" name="ee4pFootnotes">
            <a:extLst>
              <a:ext uri="{FF2B5EF4-FFF2-40B4-BE49-F238E27FC236}">
                <a16:creationId xmlns:a16="http://schemas.microsoft.com/office/drawing/2014/main" id="{2972AD23-32D2-E6EC-4B2E-E8A07DF7BB41}"/>
              </a:ext>
            </a:extLst>
          </p:cNvPr>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cs typeface="Arial" pitchFamily="34" charset="0"/>
              </a:rPr>
              <a:t>1. When ranked by average subsidy per location  2. By Preliminarily Selected bid</a:t>
            </a:r>
          </a:p>
        </p:txBody>
      </p:sp>
      <p:sp>
        <p:nvSpPr>
          <p:cNvPr id="14" name="Round Single Corner Rectangle 116">
            <a:extLst>
              <a:ext uri="{FF2B5EF4-FFF2-40B4-BE49-F238E27FC236}">
                <a16:creationId xmlns:a16="http://schemas.microsoft.com/office/drawing/2014/main" id="{E8DDE7A5-F0AA-9374-88C3-EB2F21DC3590}"/>
              </a:ext>
            </a:extLst>
          </p:cNvPr>
          <p:cNvSpPr/>
          <p:nvPr/>
        </p:nvSpPr>
        <p:spPr>
          <a:xfrm>
            <a:off x="5396090" y="1517984"/>
            <a:ext cx="6167260" cy="4615864"/>
          </a:xfrm>
          <a:prstGeom prst="round1Rect">
            <a:avLst>
              <a:gd name="adj" fmla="val 8687"/>
            </a:avLst>
          </a:prstGeom>
          <a:gradFill flip="none" rotWithShape="1">
            <a:gsLst>
              <a:gs pos="0">
                <a:schemeClr val="tx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de-DE" kern="0" dirty="0">
              <a:solidFill>
                <a:schemeClr val="bg1"/>
              </a:solidFill>
            </a:endParaRPr>
          </a:p>
        </p:txBody>
      </p:sp>
      <p:sp>
        <p:nvSpPr>
          <p:cNvPr id="15" name="Round Diagonal Corner Rectangle 118">
            <a:extLst>
              <a:ext uri="{FF2B5EF4-FFF2-40B4-BE49-F238E27FC236}">
                <a16:creationId xmlns:a16="http://schemas.microsoft.com/office/drawing/2014/main" id="{B31BEAC1-7F16-1B49-5961-1920DC94BB0B}"/>
              </a:ext>
            </a:extLst>
          </p:cNvPr>
          <p:cNvSpPr/>
          <p:nvPr/>
        </p:nvSpPr>
        <p:spPr>
          <a:xfrm>
            <a:off x="5396089" y="2119503"/>
            <a:ext cx="6167261" cy="3948069"/>
          </a:xfrm>
          <a:prstGeom prst="round2DiagRect">
            <a:avLst>
              <a:gd name="adj1" fmla="val 4478"/>
              <a:gd name="adj2" fmla="val 0"/>
            </a:avLst>
          </a:prstGeom>
          <a:solidFill>
            <a:schemeClr val="bg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6" name="Rectangle: Top Corners Rounded 134">
            <a:extLst>
              <a:ext uri="{FF2B5EF4-FFF2-40B4-BE49-F238E27FC236}">
                <a16:creationId xmlns:a16="http://schemas.microsoft.com/office/drawing/2014/main" id="{5F37AF7F-E29F-3DE7-CC04-ACC2F955DE26}"/>
              </a:ext>
            </a:extLst>
          </p:cNvPr>
          <p:cNvSpPr/>
          <p:nvPr/>
        </p:nvSpPr>
        <p:spPr>
          <a:xfrm>
            <a:off x="6219014" y="1697500"/>
            <a:ext cx="3838743" cy="27699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rgbClr val="FFFFFF"/>
                </a:solidFill>
              </a:rPr>
              <a:t>Methodology for Setting the EHCPLT </a:t>
            </a:r>
          </a:p>
        </p:txBody>
      </p:sp>
      <p:sp>
        <p:nvSpPr>
          <p:cNvPr id="20" name="Round Single Corner Rectangle 1">
            <a:extLst>
              <a:ext uri="{FF2B5EF4-FFF2-40B4-BE49-F238E27FC236}">
                <a16:creationId xmlns:a16="http://schemas.microsoft.com/office/drawing/2014/main" id="{72986C81-30AA-1015-EE06-47ED7DF2643E}"/>
              </a:ext>
            </a:extLst>
          </p:cNvPr>
          <p:cNvSpPr/>
          <p:nvPr/>
        </p:nvSpPr>
        <p:spPr>
          <a:xfrm>
            <a:off x="629998" y="1517984"/>
            <a:ext cx="4517905" cy="4615864"/>
          </a:xfrm>
          <a:prstGeom prst="round1Rect">
            <a:avLst>
              <a:gd name="adj" fmla="val 8687"/>
            </a:avLst>
          </a:prstGeom>
          <a:gradFill flip="none" rotWithShape="1">
            <a:gsLst>
              <a:gs pos="0">
                <a:schemeClr val="tx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de-DE" kern="0" dirty="0">
              <a:solidFill>
                <a:schemeClr val="bg1"/>
              </a:solidFill>
            </a:endParaRPr>
          </a:p>
        </p:txBody>
      </p:sp>
      <p:sp>
        <p:nvSpPr>
          <p:cNvPr id="21" name="Round Diagonal Corner Rectangle 11">
            <a:extLst>
              <a:ext uri="{FF2B5EF4-FFF2-40B4-BE49-F238E27FC236}">
                <a16:creationId xmlns:a16="http://schemas.microsoft.com/office/drawing/2014/main" id="{14973D43-1A53-0C79-41B8-C7A1288BFBE0}"/>
              </a:ext>
            </a:extLst>
          </p:cNvPr>
          <p:cNvSpPr/>
          <p:nvPr/>
        </p:nvSpPr>
        <p:spPr>
          <a:xfrm>
            <a:off x="628649" y="2119503"/>
            <a:ext cx="4519083" cy="3948069"/>
          </a:xfrm>
          <a:prstGeom prst="round2DiagRect">
            <a:avLst>
              <a:gd name="adj1" fmla="val 4478"/>
              <a:gd name="adj2" fmla="val 0"/>
            </a:avLst>
          </a:prstGeom>
          <a:solidFill>
            <a:schemeClr val="bg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22" name="Rectangle: Top Corners Rounded 133">
            <a:extLst>
              <a:ext uri="{FF2B5EF4-FFF2-40B4-BE49-F238E27FC236}">
                <a16:creationId xmlns:a16="http://schemas.microsoft.com/office/drawing/2014/main" id="{875AC119-2CE1-AE48-F2C1-C838EC5D5791}"/>
              </a:ext>
            </a:extLst>
          </p:cNvPr>
          <p:cNvSpPr/>
          <p:nvPr/>
        </p:nvSpPr>
        <p:spPr>
          <a:xfrm>
            <a:off x="1509559" y="1697501"/>
            <a:ext cx="3488267" cy="27699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de-DE" dirty="0">
                <a:solidFill>
                  <a:srgbClr val="FFFFFF"/>
                </a:solidFill>
              </a:rPr>
              <a:t>Threshold and Impacted Tranches</a:t>
            </a:r>
          </a:p>
        </p:txBody>
      </p:sp>
      <p:cxnSp>
        <p:nvCxnSpPr>
          <p:cNvPr id="56" name="Straight Connector 55">
            <a:extLst>
              <a:ext uri="{FF2B5EF4-FFF2-40B4-BE49-F238E27FC236}">
                <a16:creationId xmlns:a16="http://schemas.microsoft.com/office/drawing/2014/main" id="{B966F12E-5790-497C-FA75-A4E2DA25DA9B}"/>
              </a:ext>
            </a:extLst>
          </p:cNvPr>
          <p:cNvCxnSpPr/>
          <p:nvPr/>
        </p:nvCxnSpPr>
        <p:spPr>
          <a:xfrm>
            <a:off x="1620159" y="3585970"/>
            <a:ext cx="3276000" cy="0"/>
          </a:xfrm>
          <a:prstGeom prst="line">
            <a:avLst/>
          </a:prstGeom>
          <a:ln w="1270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6D06134-91BE-402E-D70F-A071C0028538}"/>
              </a:ext>
            </a:extLst>
          </p:cNvPr>
          <p:cNvCxnSpPr/>
          <p:nvPr/>
        </p:nvCxnSpPr>
        <p:spPr>
          <a:xfrm>
            <a:off x="1620159" y="4710113"/>
            <a:ext cx="3276000" cy="0"/>
          </a:xfrm>
          <a:prstGeom prst="line">
            <a:avLst/>
          </a:prstGeom>
          <a:ln w="1270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5AD2D491-C5F7-8C52-BA2C-872304351AC4}"/>
              </a:ext>
            </a:extLst>
          </p:cNvPr>
          <p:cNvGrpSpPr/>
          <p:nvPr/>
        </p:nvGrpSpPr>
        <p:grpSpPr>
          <a:xfrm>
            <a:off x="5043133" y="3748320"/>
            <a:ext cx="457554" cy="690435"/>
            <a:chOff x="5043134" y="3205289"/>
            <a:chExt cx="457554" cy="690435"/>
          </a:xfrm>
        </p:grpSpPr>
        <p:sp>
          <p:nvSpPr>
            <p:cNvPr id="89" name="Rectangle 88">
              <a:extLst>
                <a:ext uri="{FF2B5EF4-FFF2-40B4-BE49-F238E27FC236}">
                  <a16:creationId xmlns:a16="http://schemas.microsoft.com/office/drawing/2014/main" id="{FCF85C0E-E71A-6D8B-2290-168CE4CEA9D2}"/>
                </a:ext>
              </a:extLst>
            </p:cNvPr>
            <p:cNvSpPr/>
            <p:nvPr/>
          </p:nvSpPr>
          <p:spPr>
            <a:xfrm>
              <a:off x="5043134" y="3291014"/>
              <a:ext cx="457553" cy="518985"/>
            </a:xfrm>
            <a:prstGeom prst="rect">
              <a:avLst/>
            </a:prstGeom>
            <a:solidFill>
              <a:srgbClr val="FFFFFF"/>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90" name="Right Triangle 89">
              <a:extLst>
                <a:ext uri="{FF2B5EF4-FFF2-40B4-BE49-F238E27FC236}">
                  <a16:creationId xmlns:a16="http://schemas.microsoft.com/office/drawing/2014/main" id="{17A2E438-1511-17CD-39C5-7285A356C871}"/>
                </a:ext>
              </a:extLst>
            </p:cNvPr>
            <p:cNvSpPr/>
            <p:nvPr/>
          </p:nvSpPr>
          <p:spPr>
            <a:xfrm>
              <a:off x="5396089" y="3205289"/>
              <a:ext cx="104599" cy="85725"/>
            </a:xfrm>
            <a:prstGeom prst="rtTriangle">
              <a:avLst/>
            </a:prstGeom>
            <a:solidFill>
              <a:schemeClr val="accent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91" name="Right Triangle 90">
              <a:extLst>
                <a:ext uri="{FF2B5EF4-FFF2-40B4-BE49-F238E27FC236}">
                  <a16:creationId xmlns:a16="http://schemas.microsoft.com/office/drawing/2014/main" id="{831CC16F-5B2C-950B-6BFD-C47B371C244B}"/>
                </a:ext>
              </a:extLst>
            </p:cNvPr>
            <p:cNvSpPr/>
            <p:nvPr/>
          </p:nvSpPr>
          <p:spPr>
            <a:xfrm flipH="1">
              <a:off x="5043134" y="3205289"/>
              <a:ext cx="104599" cy="85725"/>
            </a:xfrm>
            <a:prstGeom prst="rtTriangle">
              <a:avLst/>
            </a:prstGeom>
            <a:solidFill>
              <a:schemeClr val="accent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92" name="Right Triangle 91">
              <a:extLst>
                <a:ext uri="{FF2B5EF4-FFF2-40B4-BE49-F238E27FC236}">
                  <a16:creationId xmlns:a16="http://schemas.microsoft.com/office/drawing/2014/main" id="{18C6B8D5-0596-6AC8-B3F8-956211A29AFC}"/>
                </a:ext>
              </a:extLst>
            </p:cNvPr>
            <p:cNvSpPr/>
            <p:nvPr/>
          </p:nvSpPr>
          <p:spPr>
            <a:xfrm flipV="1">
              <a:off x="5396089" y="3809999"/>
              <a:ext cx="104599" cy="85725"/>
            </a:xfrm>
            <a:prstGeom prst="rtTriangle">
              <a:avLst/>
            </a:prstGeom>
            <a:solidFill>
              <a:schemeClr val="accent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93" name="Right Triangle 92">
              <a:extLst>
                <a:ext uri="{FF2B5EF4-FFF2-40B4-BE49-F238E27FC236}">
                  <a16:creationId xmlns:a16="http://schemas.microsoft.com/office/drawing/2014/main" id="{47832CEE-5CAE-D84A-A962-8290398F9D36}"/>
                </a:ext>
              </a:extLst>
            </p:cNvPr>
            <p:cNvSpPr/>
            <p:nvPr/>
          </p:nvSpPr>
          <p:spPr>
            <a:xfrm flipH="1" flipV="1">
              <a:off x="5043134" y="3809999"/>
              <a:ext cx="104599" cy="85725"/>
            </a:xfrm>
            <a:prstGeom prst="rtTriangle">
              <a:avLst/>
            </a:prstGeom>
            <a:solidFill>
              <a:schemeClr val="accent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grpSp>
          <p:nvGrpSpPr>
            <p:cNvPr id="94" name="Group 93">
              <a:extLst>
                <a:ext uri="{FF2B5EF4-FFF2-40B4-BE49-F238E27FC236}">
                  <a16:creationId xmlns:a16="http://schemas.microsoft.com/office/drawing/2014/main" id="{5A7DEF94-1F4E-AD51-6C33-5C4688B8B6C6}"/>
                </a:ext>
              </a:extLst>
            </p:cNvPr>
            <p:cNvGrpSpPr>
              <a:grpSpLocks noChangeAspect="1"/>
            </p:cNvGrpSpPr>
            <p:nvPr/>
          </p:nvGrpSpPr>
          <p:grpSpPr>
            <a:xfrm>
              <a:off x="5118455" y="3397051"/>
              <a:ext cx="306910" cy="306910"/>
              <a:chOff x="982662" y="1847850"/>
              <a:chExt cx="269875" cy="269875"/>
            </a:xfrm>
          </p:grpSpPr>
          <p:sp>
            <p:nvSpPr>
              <p:cNvPr id="95" name="Oval 50">
                <a:extLst>
                  <a:ext uri="{FF2B5EF4-FFF2-40B4-BE49-F238E27FC236}">
                    <a16:creationId xmlns:a16="http://schemas.microsoft.com/office/drawing/2014/main" id="{601B0096-47DF-18FA-4577-998496622CE7}"/>
                  </a:ext>
                </a:extLst>
              </p:cNvPr>
              <p:cNvSpPr>
                <a:spLocks noChangeArrowheads="1"/>
              </p:cNvSpPr>
              <p:nvPr/>
            </p:nvSpPr>
            <p:spPr bwMode="auto">
              <a:xfrm>
                <a:off x="982662" y="1847850"/>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de-DE" dirty="0">
                  <a:solidFill>
                    <a:schemeClr val="bg1"/>
                  </a:solidFill>
                </a:endParaRPr>
              </a:p>
            </p:txBody>
          </p:sp>
          <p:sp>
            <p:nvSpPr>
              <p:cNvPr id="96" name="Freeform 51">
                <a:extLst>
                  <a:ext uri="{FF2B5EF4-FFF2-40B4-BE49-F238E27FC236}">
                    <a16:creationId xmlns:a16="http://schemas.microsoft.com/office/drawing/2014/main" id="{59018216-F4D2-DAF9-424E-9CBB237A94D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solidFill>
                    <a:schemeClr val="bg1"/>
                  </a:solidFill>
                </a:endParaRPr>
              </a:p>
            </p:txBody>
          </p:sp>
        </p:grpSp>
      </p:grpSp>
      <p:cxnSp>
        <p:nvCxnSpPr>
          <p:cNvPr id="109" name="Straight Connector 108">
            <a:extLst>
              <a:ext uri="{FF2B5EF4-FFF2-40B4-BE49-F238E27FC236}">
                <a16:creationId xmlns:a16="http://schemas.microsoft.com/office/drawing/2014/main" id="{565195E3-F021-B71B-6B91-058138C5C1CF}"/>
              </a:ext>
            </a:extLst>
          </p:cNvPr>
          <p:cNvCxnSpPr/>
          <p:nvPr/>
        </p:nvCxnSpPr>
        <p:spPr>
          <a:xfrm flipV="1">
            <a:off x="1139995" y="2134677"/>
            <a:ext cx="0" cy="410735"/>
          </a:xfrm>
          <a:prstGeom prst="line">
            <a:avLst/>
          </a:prstGeom>
          <a:ln w="38100" cap="rnd"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Freeform: Shape 104">
            <a:extLst>
              <a:ext uri="{FF2B5EF4-FFF2-40B4-BE49-F238E27FC236}">
                <a16:creationId xmlns:a16="http://schemas.microsoft.com/office/drawing/2014/main" id="{C6ABFBC1-2DF4-D7BE-101D-A885E3E82967}"/>
              </a:ext>
            </a:extLst>
          </p:cNvPr>
          <p:cNvSpPr/>
          <p:nvPr/>
        </p:nvSpPr>
        <p:spPr>
          <a:xfrm>
            <a:off x="913694" y="2533204"/>
            <a:ext cx="451958" cy="146987"/>
          </a:xfrm>
          <a:custGeom>
            <a:avLst/>
            <a:gdLst>
              <a:gd name="connsiteX0" fmla="*/ 2248959 w 2479642"/>
              <a:gd name="connsiteY0" fmla="*/ 0 h 806437"/>
              <a:gd name="connsiteX1" fmla="*/ 2479642 w 2479642"/>
              <a:gd name="connsiteY1" fmla="*/ 230683 h 806437"/>
              <a:gd name="connsiteX2" fmla="*/ 2479642 w 2479642"/>
              <a:gd name="connsiteY2" fmla="*/ 806437 h 806437"/>
              <a:gd name="connsiteX3" fmla="*/ 2018276 w 2479642"/>
              <a:gd name="connsiteY3" fmla="*/ 806437 h 806437"/>
              <a:gd name="connsiteX4" fmla="*/ 2018276 w 2479642"/>
              <a:gd name="connsiteY4" fmla="*/ 230683 h 806437"/>
              <a:gd name="connsiteX5" fmla="*/ 2248959 w 2479642"/>
              <a:gd name="connsiteY5" fmla="*/ 0 h 806437"/>
              <a:gd name="connsiteX6" fmla="*/ 230683 w 2479642"/>
              <a:gd name="connsiteY6" fmla="*/ 0 h 806437"/>
              <a:gd name="connsiteX7" fmla="*/ 461366 w 2479642"/>
              <a:gd name="connsiteY7" fmla="*/ 230683 h 806437"/>
              <a:gd name="connsiteX8" fmla="*/ 461366 w 2479642"/>
              <a:gd name="connsiteY8" fmla="*/ 806437 h 806437"/>
              <a:gd name="connsiteX9" fmla="*/ 0 w 2479642"/>
              <a:gd name="connsiteY9" fmla="*/ 806437 h 806437"/>
              <a:gd name="connsiteX10" fmla="*/ 0 w 2479642"/>
              <a:gd name="connsiteY10" fmla="*/ 230683 h 806437"/>
              <a:gd name="connsiteX11" fmla="*/ 230683 w 2479642"/>
              <a:gd name="connsiteY11" fmla="*/ 0 h 8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42" h="806437">
                <a:moveTo>
                  <a:pt x="2248959" y="0"/>
                </a:moveTo>
                <a:cubicBezTo>
                  <a:pt x="2376362" y="0"/>
                  <a:pt x="2479642" y="103280"/>
                  <a:pt x="2479642" y="230683"/>
                </a:cubicBezTo>
                <a:lnTo>
                  <a:pt x="2479642" y="806437"/>
                </a:lnTo>
                <a:lnTo>
                  <a:pt x="2018276" y="806437"/>
                </a:lnTo>
                <a:lnTo>
                  <a:pt x="2018276" y="230683"/>
                </a:lnTo>
                <a:cubicBezTo>
                  <a:pt x="2018276" y="103280"/>
                  <a:pt x="2121556" y="0"/>
                  <a:pt x="2248959" y="0"/>
                </a:cubicBezTo>
                <a:close/>
                <a:moveTo>
                  <a:pt x="230683" y="0"/>
                </a:moveTo>
                <a:cubicBezTo>
                  <a:pt x="358086" y="0"/>
                  <a:pt x="461366" y="103280"/>
                  <a:pt x="461366" y="230683"/>
                </a:cubicBezTo>
                <a:lnTo>
                  <a:pt x="461366" y="806437"/>
                </a:lnTo>
                <a:lnTo>
                  <a:pt x="0" y="806437"/>
                </a:lnTo>
                <a:lnTo>
                  <a:pt x="0" y="230683"/>
                </a:lnTo>
                <a:cubicBezTo>
                  <a:pt x="0" y="103280"/>
                  <a:pt x="103280" y="0"/>
                  <a:pt x="230683" y="0"/>
                </a:cubicBezTo>
                <a:close/>
              </a:path>
            </a:pathLst>
          </a:custGeom>
          <a:solidFill>
            <a:schemeClr val="accent1"/>
          </a:solidFill>
          <a:ln w="9525" cap="rnd" cmpd="sng" algn="ctr">
            <a:solidFill>
              <a:srgbClr val="0352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06" name="Oval 105">
            <a:extLst>
              <a:ext uri="{FF2B5EF4-FFF2-40B4-BE49-F238E27FC236}">
                <a16:creationId xmlns:a16="http://schemas.microsoft.com/office/drawing/2014/main" id="{FAE8200B-48F8-45A2-11A0-42EB89D72A92}"/>
              </a:ext>
            </a:extLst>
          </p:cNvPr>
          <p:cNvSpPr>
            <a:spLocks noChangeAspect="1"/>
          </p:cNvSpPr>
          <p:nvPr/>
        </p:nvSpPr>
        <p:spPr>
          <a:xfrm>
            <a:off x="726803" y="2564073"/>
            <a:ext cx="826385" cy="826385"/>
          </a:xfrm>
          <a:prstGeom prst="ellipse">
            <a:avLst/>
          </a:prstGeom>
          <a:solidFill>
            <a:srgbClr val="FFFFFF"/>
          </a:solidFill>
          <a:ln w="9525" cap="rnd" cmpd="sng" algn="ctr">
            <a:noFill/>
            <a:prstDash val="solid"/>
            <a:round/>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07" name="Freeform: Shape 106">
            <a:extLst>
              <a:ext uri="{FF2B5EF4-FFF2-40B4-BE49-F238E27FC236}">
                <a16:creationId xmlns:a16="http://schemas.microsoft.com/office/drawing/2014/main" id="{8CC2015D-C7BE-5ADE-DCC9-5F416042D4FA}"/>
              </a:ext>
            </a:extLst>
          </p:cNvPr>
          <p:cNvSpPr/>
          <p:nvPr/>
        </p:nvSpPr>
        <p:spPr>
          <a:xfrm>
            <a:off x="806916" y="2487792"/>
            <a:ext cx="666157" cy="831358"/>
          </a:xfrm>
          <a:custGeom>
            <a:avLst/>
            <a:gdLst>
              <a:gd name="connsiteX0" fmla="*/ 511878 w 1200988"/>
              <a:gd name="connsiteY0" fmla="*/ 0 h 1498821"/>
              <a:gd name="connsiteX1" fmla="*/ 687793 w 1200988"/>
              <a:gd name="connsiteY1" fmla="*/ 0 h 1498821"/>
              <a:gd name="connsiteX2" fmla="*/ 875643 w 1200988"/>
              <a:gd name="connsiteY2" fmla="*/ 37925 h 1498821"/>
              <a:gd name="connsiteX3" fmla="*/ 955184 w 1200988"/>
              <a:gd name="connsiteY3" fmla="*/ 81098 h 1498821"/>
              <a:gd name="connsiteX4" fmla="*/ 926494 w 1200988"/>
              <a:gd name="connsiteY4" fmla="*/ 100442 h 1498821"/>
              <a:gd name="connsiteX5" fmla="*/ 895108 w 1200988"/>
              <a:gd name="connsiteY5" fmla="*/ 176213 h 1498821"/>
              <a:gd name="connsiteX6" fmla="*/ 895108 w 1200988"/>
              <a:gd name="connsiteY6" fmla="*/ 378064 h 1498821"/>
              <a:gd name="connsiteX7" fmla="*/ 936236 w 1200988"/>
              <a:gd name="connsiteY7" fmla="*/ 400388 h 1498821"/>
              <a:gd name="connsiteX8" fmla="*/ 1200988 w 1200988"/>
              <a:gd name="connsiteY8" fmla="*/ 898327 h 1498821"/>
              <a:gd name="connsiteX9" fmla="*/ 600494 w 1200988"/>
              <a:gd name="connsiteY9" fmla="*/ 1498821 h 1498821"/>
              <a:gd name="connsiteX10" fmla="*/ 0 w 1200988"/>
              <a:gd name="connsiteY10" fmla="*/ 898327 h 1498821"/>
              <a:gd name="connsiteX11" fmla="*/ 264752 w 1200988"/>
              <a:gd name="connsiteY11" fmla="*/ 400388 h 1498821"/>
              <a:gd name="connsiteX12" fmla="*/ 306941 w 1200988"/>
              <a:gd name="connsiteY12" fmla="*/ 377489 h 1498821"/>
              <a:gd name="connsiteX13" fmla="*/ 306941 w 1200988"/>
              <a:gd name="connsiteY13" fmla="*/ 176213 h 1498821"/>
              <a:gd name="connsiteX14" fmla="*/ 275556 w 1200988"/>
              <a:gd name="connsiteY14" fmla="*/ 100442 h 1498821"/>
              <a:gd name="connsiteX15" fmla="*/ 245805 w 1200988"/>
              <a:gd name="connsiteY15" fmla="*/ 80383 h 1498821"/>
              <a:gd name="connsiteX16" fmla="*/ 324028 w 1200988"/>
              <a:gd name="connsiteY16" fmla="*/ 37925 h 1498821"/>
              <a:gd name="connsiteX17" fmla="*/ 511878 w 1200988"/>
              <a:gd name="connsiteY17" fmla="*/ 0 h 149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0988" h="1498821">
                <a:moveTo>
                  <a:pt x="511878" y="0"/>
                </a:moveTo>
                <a:lnTo>
                  <a:pt x="687793" y="0"/>
                </a:lnTo>
                <a:cubicBezTo>
                  <a:pt x="754426" y="0"/>
                  <a:pt x="817906" y="13504"/>
                  <a:pt x="875643" y="37925"/>
                </a:cubicBezTo>
                <a:lnTo>
                  <a:pt x="955184" y="81098"/>
                </a:lnTo>
                <a:lnTo>
                  <a:pt x="926494" y="100442"/>
                </a:lnTo>
                <a:cubicBezTo>
                  <a:pt x="907102" y="119833"/>
                  <a:pt x="895108" y="146623"/>
                  <a:pt x="895108" y="176213"/>
                </a:cubicBezTo>
                <a:lnTo>
                  <a:pt x="895108" y="378064"/>
                </a:lnTo>
                <a:lnTo>
                  <a:pt x="936236" y="400388"/>
                </a:lnTo>
                <a:cubicBezTo>
                  <a:pt x="1095969" y="508301"/>
                  <a:pt x="1200988" y="691050"/>
                  <a:pt x="1200988" y="898327"/>
                </a:cubicBezTo>
                <a:cubicBezTo>
                  <a:pt x="1200988" y="1229971"/>
                  <a:pt x="932138" y="1498821"/>
                  <a:pt x="600494" y="1498821"/>
                </a:cubicBezTo>
                <a:cubicBezTo>
                  <a:pt x="268850" y="1498821"/>
                  <a:pt x="0" y="1229971"/>
                  <a:pt x="0" y="898327"/>
                </a:cubicBezTo>
                <a:cubicBezTo>
                  <a:pt x="0" y="691050"/>
                  <a:pt x="105019" y="508301"/>
                  <a:pt x="264752" y="400388"/>
                </a:cubicBezTo>
                <a:lnTo>
                  <a:pt x="306941" y="377489"/>
                </a:lnTo>
                <a:lnTo>
                  <a:pt x="306941" y="176213"/>
                </a:lnTo>
                <a:cubicBezTo>
                  <a:pt x="306941" y="146623"/>
                  <a:pt x="294947" y="119833"/>
                  <a:pt x="275556" y="100442"/>
                </a:cubicBezTo>
                <a:lnTo>
                  <a:pt x="245805" y="80383"/>
                </a:lnTo>
                <a:lnTo>
                  <a:pt x="324028" y="37925"/>
                </a:lnTo>
                <a:cubicBezTo>
                  <a:pt x="381766" y="13504"/>
                  <a:pt x="445245" y="0"/>
                  <a:pt x="511878" y="0"/>
                </a:cubicBezTo>
                <a:close/>
              </a:path>
            </a:pathLst>
          </a:cu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08" name="Oval 107">
            <a:extLst>
              <a:ext uri="{FF2B5EF4-FFF2-40B4-BE49-F238E27FC236}">
                <a16:creationId xmlns:a16="http://schemas.microsoft.com/office/drawing/2014/main" id="{A61E10E9-A66C-ECD9-E118-B4427407BE4D}"/>
              </a:ext>
            </a:extLst>
          </p:cNvPr>
          <p:cNvSpPr>
            <a:spLocks noChangeAspect="1"/>
          </p:cNvSpPr>
          <p:nvPr/>
        </p:nvSpPr>
        <p:spPr>
          <a:xfrm>
            <a:off x="858752" y="2704828"/>
            <a:ext cx="562488" cy="562488"/>
          </a:xfrm>
          <a:prstGeom prst="ellipse">
            <a:avLst/>
          </a:prstGeom>
          <a:solidFill>
            <a:srgbClr val="FFFFFF"/>
          </a:solidFill>
          <a:ln w="9525" cap="rnd"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cxnSp>
        <p:nvCxnSpPr>
          <p:cNvPr id="127" name="Straight Connector 126">
            <a:extLst>
              <a:ext uri="{FF2B5EF4-FFF2-40B4-BE49-F238E27FC236}">
                <a16:creationId xmlns:a16="http://schemas.microsoft.com/office/drawing/2014/main" id="{FD9D3747-C359-CCD2-A64B-C3222946A097}"/>
              </a:ext>
            </a:extLst>
          </p:cNvPr>
          <p:cNvCxnSpPr/>
          <p:nvPr/>
        </p:nvCxnSpPr>
        <p:spPr>
          <a:xfrm flipV="1">
            <a:off x="1139995" y="3370832"/>
            <a:ext cx="0" cy="410735"/>
          </a:xfrm>
          <a:prstGeom prst="line">
            <a:avLst/>
          </a:prstGeom>
          <a:ln w="38100" cap="rnd"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Freeform: Shape 127">
            <a:extLst>
              <a:ext uri="{FF2B5EF4-FFF2-40B4-BE49-F238E27FC236}">
                <a16:creationId xmlns:a16="http://schemas.microsoft.com/office/drawing/2014/main" id="{9FA78412-1C4D-146A-650E-5E8189FDE8D5}"/>
              </a:ext>
            </a:extLst>
          </p:cNvPr>
          <p:cNvSpPr/>
          <p:nvPr/>
        </p:nvSpPr>
        <p:spPr>
          <a:xfrm>
            <a:off x="913694" y="3769359"/>
            <a:ext cx="451958" cy="146987"/>
          </a:xfrm>
          <a:custGeom>
            <a:avLst/>
            <a:gdLst>
              <a:gd name="connsiteX0" fmla="*/ 2248959 w 2479642"/>
              <a:gd name="connsiteY0" fmla="*/ 0 h 806437"/>
              <a:gd name="connsiteX1" fmla="*/ 2479642 w 2479642"/>
              <a:gd name="connsiteY1" fmla="*/ 230683 h 806437"/>
              <a:gd name="connsiteX2" fmla="*/ 2479642 w 2479642"/>
              <a:gd name="connsiteY2" fmla="*/ 806437 h 806437"/>
              <a:gd name="connsiteX3" fmla="*/ 2018276 w 2479642"/>
              <a:gd name="connsiteY3" fmla="*/ 806437 h 806437"/>
              <a:gd name="connsiteX4" fmla="*/ 2018276 w 2479642"/>
              <a:gd name="connsiteY4" fmla="*/ 230683 h 806437"/>
              <a:gd name="connsiteX5" fmla="*/ 2248959 w 2479642"/>
              <a:gd name="connsiteY5" fmla="*/ 0 h 806437"/>
              <a:gd name="connsiteX6" fmla="*/ 230683 w 2479642"/>
              <a:gd name="connsiteY6" fmla="*/ 0 h 806437"/>
              <a:gd name="connsiteX7" fmla="*/ 461366 w 2479642"/>
              <a:gd name="connsiteY7" fmla="*/ 230683 h 806437"/>
              <a:gd name="connsiteX8" fmla="*/ 461366 w 2479642"/>
              <a:gd name="connsiteY8" fmla="*/ 806437 h 806437"/>
              <a:gd name="connsiteX9" fmla="*/ 0 w 2479642"/>
              <a:gd name="connsiteY9" fmla="*/ 806437 h 806437"/>
              <a:gd name="connsiteX10" fmla="*/ 0 w 2479642"/>
              <a:gd name="connsiteY10" fmla="*/ 230683 h 806437"/>
              <a:gd name="connsiteX11" fmla="*/ 230683 w 2479642"/>
              <a:gd name="connsiteY11" fmla="*/ 0 h 8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42" h="806437">
                <a:moveTo>
                  <a:pt x="2248959" y="0"/>
                </a:moveTo>
                <a:cubicBezTo>
                  <a:pt x="2376362" y="0"/>
                  <a:pt x="2479642" y="103280"/>
                  <a:pt x="2479642" y="230683"/>
                </a:cubicBezTo>
                <a:lnTo>
                  <a:pt x="2479642" y="806437"/>
                </a:lnTo>
                <a:lnTo>
                  <a:pt x="2018276" y="806437"/>
                </a:lnTo>
                <a:lnTo>
                  <a:pt x="2018276" y="230683"/>
                </a:lnTo>
                <a:cubicBezTo>
                  <a:pt x="2018276" y="103280"/>
                  <a:pt x="2121556" y="0"/>
                  <a:pt x="2248959" y="0"/>
                </a:cubicBezTo>
                <a:close/>
                <a:moveTo>
                  <a:pt x="230683" y="0"/>
                </a:moveTo>
                <a:cubicBezTo>
                  <a:pt x="358086" y="0"/>
                  <a:pt x="461366" y="103280"/>
                  <a:pt x="461366" y="230683"/>
                </a:cubicBezTo>
                <a:lnTo>
                  <a:pt x="461366" y="806437"/>
                </a:lnTo>
                <a:lnTo>
                  <a:pt x="0" y="806437"/>
                </a:lnTo>
                <a:lnTo>
                  <a:pt x="0" y="230683"/>
                </a:lnTo>
                <a:cubicBezTo>
                  <a:pt x="0" y="103280"/>
                  <a:pt x="103280" y="0"/>
                  <a:pt x="230683" y="0"/>
                </a:cubicBezTo>
                <a:close/>
              </a:path>
            </a:pathLst>
          </a:custGeom>
          <a:solidFill>
            <a:schemeClr val="accent1"/>
          </a:solidFill>
          <a:ln w="9525" cap="rnd" cmpd="sng" algn="ctr">
            <a:solidFill>
              <a:srgbClr val="0352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29" name="Oval 128">
            <a:extLst>
              <a:ext uri="{FF2B5EF4-FFF2-40B4-BE49-F238E27FC236}">
                <a16:creationId xmlns:a16="http://schemas.microsoft.com/office/drawing/2014/main" id="{9CD77773-1579-D7C0-FBCC-80FB69D4FB93}"/>
              </a:ext>
            </a:extLst>
          </p:cNvPr>
          <p:cNvSpPr>
            <a:spLocks noChangeAspect="1"/>
          </p:cNvSpPr>
          <p:nvPr/>
        </p:nvSpPr>
        <p:spPr>
          <a:xfrm>
            <a:off x="726803" y="3800228"/>
            <a:ext cx="826385" cy="826385"/>
          </a:xfrm>
          <a:prstGeom prst="ellipse">
            <a:avLst/>
          </a:prstGeom>
          <a:solidFill>
            <a:srgbClr val="FFFFFF"/>
          </a:solidFill>
          <a:ln w="9525" cap="rnd" cmpd="sng" algn="ctr">
            <a:noFill/>
            <a:prstDash val="solid"/>
            <a:round/>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30" name="Freeform: Shape 129">
            <a:extLst>
              <a:ext uri="{FF2B5EF4-FFF2-40B4-BE49-F238E27FC236}">
                <a16:creationId xmlns:a16="http://schemas.microsoft.com/office/drawing/2014/main" id="{571F069A-0B3D-0A62-CF7A-B29A75E22177}"/>
              </a:ext>
            </a:extLst>
          </p:cNvPr>
          <p:cNvSpPr/>
          <p:nvPr/>
        </p:nvSpPr>
        <p:spPr>
          <a:xfrm>
            <a:off x="806916" y="3723947"/>
            <a:ext cx="666157" cy="831358"/>
          </a:xfrm>
          <a:custGeom>
            <a:avLst/>
            <a:gdLst>
              <a:gd name="connsiteX0" fmla="*/ 511878 w 1200988"/>
              <a:gd name="connsiteY0" fmla="*/ 0 h 1498821"/>
              <a:gd name="connsiteX1" fmla="*/ 687793 w 1200988"/>
              <a:gd name="connsiteY1" fmla="*/ 0 h 1498821"/>
              <a:gd name="connsiteX2" fmla="*/ 875643 w 1200988"/>
              <a:gd name="connsiteY2" fmla="*/ 37925 h 1498821"/>
              <a:gd name="connsiteX3" fmla="*/ 955184 w 1200988"/>
              <a:gd name="connsiteY3" fmla="*/ 81098 h 1498821"/>
              <a:gd name="connsiteX4" fmla="*/ 926494 w 1200988"/>
              <a:gd name="connsiteY4" fmla="*/ 100442 h 1498821"/>
              <a:gd name="connsiteX5" fmla="*/ 895108 w 1200988"/>
              <a:gd name="connsiteY5" fmla="*/ 176213 h 1498821"/>
              <a:gd name="connsiteX6" fmla="*/ 895108 w 1200988"/>
              <a:gd name="connsiteY6" fmla="*/ 378064 h 1498821"/>
              <a:gd name="connsiteX7" fmla="*/ 936236 w 1200988"/>
              <a:gd name="connsiteY7" fmla="*/ 400388 h 1498821"/>
              <a:gd name="connsiteX8" fmla="*/ 1200988 w 1200988"/>
              <a:gd name="connsiteY8" fmla="*/ 898327 h 1498821"/>
              <a:gd name="connsiteX9" fmla="*/ 600494 w 1200988"/>
              <a:gd name="connsiteY9" fmla="*/ 1498821 h 1498821"/>
              <a:gd name="connsiteX10" fmla="*/ 0 w 1200988"/>
              <a:gd name="connsiteY10" fmla="*/ 898327 h 1498821"/>
              <a:gd name="connsiteX11" fmla="*/ 264752 w 1200988"/>
              <a:gd name="connsiteY11" fmla="*/ 400388 h 1498821"/>
              <a:gd name="connsiteX12" fmla="*/ 306941 w 1200988"/>
              <a:gd name="connsiteY12" fmla="*/ 377489 h 1498821"/>
              <a:gd name="connsiteX13" fmla="*/ 306941 w 1200988"/>
              <a:gd name="connsiteY13" fmla="*/ 176213 h 1498821"/>
              <a:gd name="connsiteX14" fmla="*/ 275556 w 1200988"/>
              <a:gd name="connsiteY14" fmla="*/ 100442 h 1498821"/>
              <a:gd name="connsiteX15" fmla="*/ 245805 w 1200988"/>
              <a:gd name="connsiteY15" fmla="*/ 80383 h 1498821"/>
              <a:gd name="connsiteX16" fmla="*/ 324028 w 1200988"/>
              <a:gd name="connsiteY16" fmla="*/ 37925 h 1498821"/>
              <a:gd name="connsiteX17" fmla="*/ 511878 w 1200988"/>
              <a:gd name="connsiteY17" fmla="*/ 0 h 149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0988" h="1498821">
                <a:moveTo>
                  <a:pt x="511878" y="0"/>
                </a:moveTo>
                <a:lnTo>
                  <a:pt x="687793" y="0"/>
                </a:lnTo>
                <a:cubicBezTo>
                  <a:pt x="754426" y="0"/>
                  <a:pt x="817906" y="13504"/>
                  <a:pt x="875643" y="37925"/>
                </a:cubicBezTo>
                <a:lnTo>
                  <a:pt x="955184" y="81098"/>
                </a:lnTo>
                <a:lnTo>
                  <a:pt x="926494" y="100442"/>
                </a:lnTo>
                <a:cubicBezTo>
                  <a:pt x="907102" y="119833"/>
                  <a:pt x="895108" y="146623"/>
                  <a:pt x="895108" y="176213"/>
                </a:cubicBezTo>
                <a:lnTo>
                  <a:pt x="895108" y="378064"/>
                </a:lnTo>
                <a:lnTo>
                  <a:pt x="936236" y="400388"/>
                </a:lnTo>
                <a:cubicBezTo>
                  <a:pt x="1095969" y="508301"/>
                  <a:pt x="1200988" y="691050"/>
                  <a:pt x="1200988" y="898327"/>
                </a:cubicBezTo>
                <a:cubicBezTo>
                  <a:pt x="1200988" y="1229971"/>
                  <a:pt x="932138" y="1498821"/>
                  <a:pt x="600494" y="1498821"/>
                </a:cubicBezTo>
                <a:cubicBezTo>
                  <a:pt x="268850" y="1498821"/>
                  <a:pt x="0" y="1229971"/>
                  <a:pt x="0" y="898327"/>
                </a:cubicBezTo>
                <a:cubicBezTo>
                  <a:pt x="0" y="691050"/>
                  <a:pt x="105019" y="508301"/>
                  <a:pt x="264752" y="400388"/>
                </a:cubicBezTo>
                <a:lnTo>
                  <a:pt x="306941" y="377489"/>
                </a:lnTo>
                <a:lnTo>
                  <a:pt x="306941" y="176213"/>
                </a:lnTo>
                <a:cubicBezTo>
                  <a:pt x="306941" y="146623"/>
                  <a:pt x="294947" y="119833"/>
                  <a:pt x="275556" y="100442"/>
                </a:cubicBezTo>
                <a:lnTo>
                  <a:pt x="245805" y="80383"/>
                </a:lnTo>
                <a:lnTo>
                  <a:pt x="324028" y="37925"/>
                </a:lnTo>
                <a:cubicBezTo>
                  <a:pt x="381766" y="13504"/>
                  <a:pt x="445245" y="0"/>
                  <a:pt x="511878" y="0"/>
                </a:cubicBezTo>
                <a:close/>
              </a:path>
            </a:pathLst>
          </a:cu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31" name="Oval 130">
            <a:extLst>
              <a:ext uri="{FF2B5EF4-FFF2-40B4-BE49-F238E27FC236}">
                <a16:creationId xmlns:a16="http://schemas.microsoft.com/office/drawing/2014/main" id="{318CEE8F-70DE-B213-46FC-D60B631CA907}"/>
              </a:ext>
            </a:extLst>
          </p:cNvPr>
          <p:cNvSpPr>
            <a:spLocks noChangeAspect="1"/>
          </p:cNvSpPr>
          <p:nvPr/>
        </p:nvSpPr>
        <p:spPr>
          <a:xfrm>
            <a:off x="858752" y="3940983"/>
            <a:ext cx="562488" cy="562488"/>
          </a:xfrm>
          <a:prstGeom prst="ellipse">
            <a:avLst/>
          </a:prstGeom>
          <a:solidFill>
            <a:srgbClr val="FFFFFF"/>
          </a:solidFill>
          <a:ln w="9525" cap="rnd"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cxnSp>
        <p:nvCxnSpPr>
          <p:cNvPr id="133" name="Straight Connector 132">
            <a:extLst>
              <a:ext uri="{FF2B5EF4-FFF2-40B4-BE49-F238E27FC236}">
                <a16:creationId xmlns:a16="http://schemas.microsoft.com/office/drawing/2014/main" id="{93B1791F-B321-A8F5-51F0-11C9FC949E7D}"/>
              </a:ext>
            </a:extLst>
          </p:cNvPr>
          <p:cNvCxnSpPr/>
          <p:nvPr/>
        </p:nvCxnSpPr>
        <p:spPr>
          <a:xfrm flipV="1">
            <a:off x="1139995" y="4606987"/>
            <a:ext cx="0" cy="410735"/>
          </a:xfrm>
          <a:prstGeom prst="line">
            <a:avLst/>
          </a:prstGeom>
          <a:ln w="38100" cap="rnd"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Freeform: Shape 133">
            <a:extLst>
              <a:ext uri="{FF2B5EF4-FFF2-40B4-BE49-F238E27FC236}">
                <a16:creationId xmlns:a16="http://schemas.microsoft.com/office/drawing/2014/main" id="{D597EEAA-02D7-2873-FAAE-7F8324B44E5D}"/>
              </a:ext>
            </a:extLst>
          </p:cNvPr>
          <p:cNvSpPr/>
          <p:nvPr/>
        </p:nvSpPr>
        <p:spPr>
          <a:xfrm>
            <a:off x="913694" y="5005514"/>
            <a:ext cx="451958" cy="146987"/>
          </a:xfrm>
          <a:custGeom>
            <a:avLst/>
            <a:gdLst>
              <a:gd name="connsiteX0" fmla="*/ 2248959 w 2479642"/>
              <a:gd name="connsiteY0" fmla="*/ 0 h 806437"/>
              <a:gd name="connsiteX1" fmla="*/ 2479642 w 2479642"/>
              <a:gd name="connsiteY1" fmla="*/ 230683 h 806437"/>
              <a:gd name="connsiteX2" fmla="*/ 2479642 w 2479642"/>
              <a:gd name="connsiteY2" fmla="*/ 806437 h 806437"/>
              <a:gd name="connsiteX3" fmla="*/ 2018276 w 2479642"/>
              <a:gd name="connsiteY3" fmla="*/ 806437 h 806437"/>
              <a:gd name="connsiteX4" fmla="*/ 2018276 w 2479642"/>
              <a:gd name="connsiteY4" fmla="*/ 230683 h 806437"/>
              <a:gd name="connsiteX5" fmla="*/ 2248959 w 2479642"/>
              <a:gd name="connsiteY5" fmla="*/ 0 h 806437"/>
              <a:gd name="connsiteX6" fmla="*/ 230683 w 2479642"/>
              <a:gd name="connsiteY6" fmla="*/ 0 h 806437"/>
              <a:gd name="connsiteX7" fmla="*/ 461366 w 2479642"/>
              <a:gd name="connsiteY7" fmla="*/ 230683 h 806437"/>
              <a:gd name="connsiteX8" fmla="*/ 461366 w 2479642"/>
              <a:gd name="connsiteY8" fmla="*/ 806437 h 806437"/>
              <a:gd name="connsiteX9" fmla="*/ 0 w 2479642"/>
              <a:gd name="connsiteY9" fmla="*/ 806437 h 806437"/>
              <a:gd name="connsiteX10" fmla="*/ 0 w 2479642"/>
              <a:gd name="connsiteY10" fmla="*/ 230683 h 806437"/>
              <a:gd name="connsiteX11" fmla="*/ 230683 w 2479642"/>
              <a:gd name="connsiteY11" fmla="*/ 0 h 8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42" h="806437">
                <a:moveTo>
                  <a:pt x="2248959" y="0"/>
                </a:moveTo>
                <a:cubicBezTo>
                  <a:pt x="2376362" y="0"/>
                  <a:pt x="2479642" y="103280"/>
                  <a:pt x="2479642" y="230683"/>
                </a:cubicBezTo>
                <a:lnTo>
                  <a:pt x="2479642" y="806437"/>
                </a:lnTo>
                <a:lnTo>
                  <a:pt x="2018276" y="806437"/>
                </a:lnTo>
                <a:lnTo>
                  <a:pt x="2018276" y="230683"/>
                </a:lnTo>
                <a:cubicBezTo>
                  <a:pt x="2018276" y="103280"/>
                  <a:pt x="2121556" y="0"/>
                  <a:pt x="2248959" y="0"/>
                </a:cubicBezTo>
                <a:close/>
                <a:moveTo>
                  <a:pt x="230683" y="0"/>
                </a:moveTo>
                <a:cubicBezTo>
                  <a:pt x="358086" y="0"/>
                  <a:pt x="461366" y="103280"/>
                  <a:pt x="461366" y="230683"/>
                </a:cubicBezTo>
                <a:lnTo>
                  <a:pt x="461366" y="806437"/>
                </a:lnTo>
                <a:lnTo>
                  <a:pt x="0" y="806437"/>
                </a:lnTo>
                <a:lnTo>
                  <a:pt x="0" y="230683"/>
                </a:lnTo>
                <a:cubicBezTo>
                  <a:pt x="0" y="103280"/>
                  <a:pt x="103280" y="0"/>
                  <a:pt x="230683" y="0"/>
                </a:cubicBezTo>
                <a:close/>
              </a:path>
            </a:pathLst>
          </a:custGeom>
          <a:solidFill>
            <a:schemeClr val="accent1"/>
          </a:solidFill>
          <a:ln w="9525" cap="rnd" cmpd="sng" algn="ctr">
            <a:solidFill>
              <a:srgbClr val="0352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35" name="Oval 134">
            <a:extLst>
              <a:ext uri="{FF2B5EF4-FFF2-40B4-BE49-F238E27FC236}">
                <a16:creationId xmlns:a16="http://schemas.microsoft.com/office/drawing/2014/main" id="{175F248A-CEF1-B040-50BD-7A7455F835D8}"/>
              </a:ext>
            </a:extLst>
          </p:cNvPr>
          <p:cNvSpPr>
            <a:spLocks noChangeAspect="1"/>
          </p:cNvSpPr>
          <p:nvPr/>
        </p:nvSpPr>
        <p:spPr>
          <a:xfrm>
            <a:off x="726803" y="5036383"/>
            <a:ext cx="826385" cy="826385"/>
          </a:xfrm>
          <a:prstGeom prst="ellipse">
            <a:avLst/>
          </a:prstGeom>
          <a:solidFill>
            <a:srgbClr val="FFFFFF"/>
          </a:solidFill>
          <a:ln w="9525" cap="rnd" cmpd="sng" algn="ctr">
            <a:noFill/>
            <a:prstDash val="solid"/>
            <a:round/>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36" name="Freeform: Shape 135">
            <a:extLst>
              <a:ext uri="{FF2B5EF4-FFF2-40B4-BE49-F238E27FC236}">
                <a16:creationId xmlns:a16="http://schemas.microsoft.com/office/drawing/2014/main" id="{DEF66A8E-0B7F-D575-EBD6-877C9281655A}"/>
              </a:ext>
            </a:extLst>
          </p:cNvPr>
          <p:cNvSpPr/>
          <p:nvPr/>
        </p:nvSpPr>
        <p:spPr>
          <a:xfrm>
            <a:off x="806916" y="4960102"/>
            <a:ext cx="666157" cy="831358"/>
          </a:xfrm>
          <a:custGeom>
            <a:avLst/>
            <a:gdLst>
              <a:gd name="connsiteX0" fmla="*/ 511878 w 1200988"/>
              <a:gd name="connsiteY0" fmla="*/ 0 h 1498821"/>
              <a:gd name="connsiteX1" fmla="*/ 687793 w 1200988"/>
              <a:gd name="connsiteY1" fmla="*/ 0 h 1498821"/>
              <a:gd name="connsiteX2" fmla="*/ 875643 w 1200988"/>
              <a:gd name="connsiteY2" fmla="*/ 37925 h 1498821"/>
              <a:gd name="connsiteX3" fmla="*/ 955184 w 1200988"/>
              <a:gd name="connsiteY3" fmla="*/ 81098 h 1498821"/>
              <a:gd name="connsiteX4" fmla="*/ 926494 w 1200988"/>
              <a:gd name="connsiteY4" fmla="*/ 100442 h 1498821"/>
              <a:gd name="connsiteX5" fmla="*/ 895108 w 1200988"/>
              <a:gd name="connsiteY5" fmla="*/ 176213 h 1498821"/>
              <a:gd name="connsiteX6" fmla="*/ 895108 w 1200988"/>
              <a:gd name="connsiteY6" fmla="*/ 378064 h 1498821"/>
              <a:gd name="connsiteX7" fmla="*/ 936236 w 1200988"/>
              <a:gd name="connsiteY7" fmla="*/ 400388 h 1498821"/>
              <a:gd name="connsiteX8" fmla="*/ 1200988 w 1200988"/>
              <a:gd name="connsiteY8" fmla="*/ 898327 h 1498821"/>
              <a:gd name="connsiteX9" fmla="*/ 600494 w 1200988"/>
              <a:gd name="connsiteY9" fmla="*/ 1498821 h 1498821"/>
              <a:gd name="connsiteX10" fmla="*/ 0 w 1200988"/>
              <a:gd name="connsiteY10" fmla="*/ 898327 h 1498821"/>
              <a:gd name="connsiteX11" fmla="*/ 264752 w 1200988"/>
              <a:gd name="connsiteY11" fmla="*/ 400388 h 1498821"/>
              <a:gd name="connsiteX12" fmla="*/ 306941 w 1200988"/>
              <a:gd name="connsiteY12" fmla="*/ 377489 h 1498821"/>
              <a:gd name="connsiteX13" fmla="*/ 306941 w 1200988"/>
              <a:gd name="connsiteY13" fmla="*/ 176213 h 1498821"/>
              <a:gd name="connsiteX14" fmla="*/ 275556 w 1200988"/>
              <a:gd name="connsiteY14" fmla="*/ 100442 h 1498821"/>
              <a:gd name="connsiteX15" fmla="*/ 245805 w 1200988"/>
              <a:gd name="connsiteY15" fmla="*/ 80383 h 1498821"/>
              <a:gd name="connsiteX16" fmla="*/ 324028 w 1200988"/>
              <a:gd name="connsiteY16" fmla="*/ 37925 h 1498821"/>
              <a:gd name="connsiteX17" fmla="*/ 511878 w 1200988"/>
              <a:gd name="connsiteY17" fmla="*/ 0 h 149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0988" h="1498821">
                <a:moveTo>
                  <a:pt x="511878" y="0"/>
                </a:moveTo>
                <a:lnTo>
                  <a:pt x="687793" y="0"/>
                </a:lnTo>
                <a:cubicBezTo>
                  <a:pt x="754426" y="0"/>
                  <a:pt x="817906" y="13504"/>
                  <a:pt x="875643" y="37925"/>
                </a:cubicBezTo>
                <a:lnTo>
                  <a:pt x="955184" y="81098"/>
                </a:lnTo>
                <a:lnTo>
                  <a:pt x="926494" y="100442"/>
                </a:lnTo>
                <a:cubicBezTo>
                  <a:pt x="907102" y="119833"/>
                  <a:pt x="895108" y="146623"/>
                  <a:pt x="895108" y="176213"/>
                </a:cubicBezTo>
                <a:lnTo>
                  <a:pt x="895108" y="378064"/>
                </a:lnTo>
                <a:lnTo>
                  <a:pt x="936236" y="400388"/>
                </a:lnTo>
                <a:cubicBezTo>
                  <a:pt x="1095969" y="508301"/>
                  <a:pt x="1200988" y="691050"/>
                  <a:pt x="1200988" y="898327"/>
                </a:cubicBezTo>
                <a:cubicBezTo>
                  <a:pt x="1200988" y="1229971"/>
                  <a:pt x="932138" y="1498821"/>
                  <a:pt x="600494" y="1498821"/>
                </a:cubicBezTo>
                <a:cubicBezTo>
                  <a:pt x="268850" y="1498821"/>
                  <a:pt x="0" y="1229971"/>
                  <a:pt x="0" y="898327"/>
                </a:cubicBezTo>
                <a:cubicBezTo>
                  <a:pt x="0" y="691050"/>
                  <a:pt x="105019" y="508301"/>
                  <a:pt x="264752" y="400388"/>
                </a:cubicBezTo>
                <a:lnTo>
                  <a:pt x="306941" y="377489"/>
                </a:lnTo>
                <a:lnTo>
                  <a:pt x="306941" y="176213"/>
                </a:lnTo>
                <a:cubicBezTo>
                  <a:pt x="306941" y="146623"/>
                  <a:pt x="294947" y="119833"/>
                  <a:pt x="275556" y="100442"/>
                </a:cubicBezTo>
                <a:lnTo>
                  <a:pt x="245805" y="80383"/>
                </a:lnTo>
                <a:lnTo>
                  <a:pt x="324028" y="37925"/>
                </a:lnTo>
                <a:cubicBezTo>
                  <a:pt x="381766" y="13504"/>
                  <a:pt x="445245" y="0"/>
                  <a:pt x="511878" y="0"/>
                </a:cubicBezTo>
                <a:close/>
              </a:path>
            </a:pathLst>
          </a:cu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37" name="Oval 136">
            <a:extLst>
              <a:ext uri="{FF2B5EF4-FFF2-40B4-BE49-F238E27FC236}">
                <a16:creationId xmlns:a16="http://schemas.microsoft.com/office/drawing/2014/main" id="{2E09C5F3-F9BF-E646-8ADB-A0BBA360A6E1}"/>
              </a:ext>
            </a:extLst>
          </p:cNvPr>
          <p:cNvSpPr>
            <a:spLocks noChangeAspect="1"/>
          </p:cNvSpPr>
          <p:nvPr/>
        </p:nvSpPr>
        <p:spPr>
          <a:xfrm>
            <a:off x="858752" y="5177138"/>
            <a:ext cx="562488" cy="562488"/>
          </a:xfrm>
          <a:prstGeom prst="ellipse">
            <a:avLst/>
          </a:prstGeom>
          <a:solidFill>
            <a:srgbClr val="FFFFFF"/>
          </a:solidFill>
          <a:ln w="9525" cap="rnd"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rgbClr val="FFFFFF"/>
              </a:solidFill>
            </a:endParaRPr>
          </a:p>
        </p:txBody>
      </p:sp>
      <p:sp>
        <p:nvSpPr>
          <p:cNvPr id="138" name="ee4pContent1">
            <a:extLst>
              <a:ext uri="{FF2B5EF4-FFF2-40B4-BE49-F238E27FC236}">
                <a16:creationId xmlns:a16="http://schemas.microsoft.com/office/drawing/2014/main" id="{8D799285-F7BF-1253-3AF2-BFBFCC537BAA}"/>
              </a:ext>
            </a:extLst>
          </p:cNvPr>
          <p:cNvSpPr txBox="1"/>
          <p:nvPr/>
        </p:nvSpPr>
        <p:spPr>
          <a:xfrm>
            <a:off x="1620159" y="2298106"/>
            <a:ext cx="3276000" cy="1077218"/>
          </a:xfrm>
          <a:prstGeom prst="rect">
            <a:avLst/>
          </a:prstGeom>
          <a:ln cap="rnd">
            <a:noFill/>
          </a:ln>
        </p:spPr>
        <p:txBody>
          <a:bodyPr vert="horz"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r>
              <a:rPr lang="en-US" sz="1400" dirty="0">
                <a:latin typeface="+mn-lt"/>
              </a:rPr>
              <a:t>ARConnect is setting an Extremely High Cost per Location Threshold based on the average requested subsidy per location at the </a:t>
            </a:r>
            <a:r>
              <a:rPr lang="en-US" sz="1400" b="1" dirty="0">
                <a:solidFill>
                  <a:schemeClr val="tx2"/>
                </a:solidFill>
                <a:latin typeface="+mn-lt"/>
              </a:rPr>
              <a:t>97th percentile</a:t>
            </a:r>
            <a:r>
              <a:rPr lang="en-US" sz="1400" b="1" dirty="0">
                <a:latin typeface="+mn-lt"/>
              </a:rPr>
              <a:t> </a:t>
            </a:r>
            <a:r>
              <a:rPr lang="en-US" sz="1400" dirty="0">
                <a:latin typeface="+mn-lt"/>
              </a:rPr>
              <a:t>of all preliminarily selected locations</a:t>
            </a:r>
            <a:r>
              <a:rPr lang="en-US" sz="1400" baseline="30000" dirty="0">
                <a:latin typeface="+mn-lt"/>
              </a:rPr>
              <a:t>1</a:t>
            </a:r>
          </a:p>
        </p:txBody>
      </p:sp>
      <p:sp>
        <p:nvSpPr>
          <p:cNvPr id="142" name="ee4pContent1">
            <a:extLst>
              <a:ext uri="{FF2B5EF4-FFF2-40B4-BE49-F238E27FC236}">
                <a16:creationId xmlns:a16="http://schemas.microsoft.com/office/drawing/2014/main" id="{FD7AF231-C132-1A3C-519B-26F922931CF8}"/>
              </a:ext>
            </a:extLst>
          </p:cNvPr>
          <p:cNvSpPr txBox="1"/>
          <p:nvPr/>
        </p:nvSpPr>
        <p:spPr>
          <a:xfrm>
            <a:off x="1620159" y="4025216"/>
            <a:ext cx="3276000" cy="215444"/>
          </a:xfrm>
          <a:prstGeom prst="rect">
            <a:avLst/>
          </a:prstGeom>
          <a:ln cap="rnd">
            <a:noFill/>
          </a:ln>
        </p:spPr>
        <p:txBody>
          <a:bodyPr vert="horz"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r>
              <a:rPr lang="en-US" sz="1400" dirty="0">
                <a:latin typeface="+mn-lt"/>
              </a:rPr>
              <a:t>This equals an EHCPLT of </a:t>
            </a:r>
            <a:r>
              <a:rPr lang="en-US" sz="1400" b="1" dirty="0">
                <a:solidFill>
                  <a:schemeClr val="tx2"/>
                </a:solidFill>
                <a:latin typeface="+mn-lt"/>
              </a:rPr>
              <a:t>$24,314</a:t>
            </a:r>
            <a:endParaRPr lang="en-US" sz="1400" b="1" dirty="0">
              <a:latin typeface="+mn-lt"/>
            </a:endParaRPr>
          </a:p>
        </p:txBody>
      </p:sp>
      <p:sp>
        <p:nvSpPr>
          <p:cNvPr id="143" name="ee4pContent1">
            <a:extLst>
              <a:ext uri="{FF2B5EF4-FFF2-40B4-BE49-F238E27FC236}">
                <a16:creationId xmlns:a16="http://schemas.microsoft.com/office/drawing/2014/main" id="{DA9B8C80-F352-31D0-D9A6-2A03D5B1C72C}"/>
              </a:ext>
            </a:extLst>
          </p:cNvPr>
          <p:cNvSpPr txBox="1"/>
          <p:nvPr/>
        </p:nvSpPr>
        <p:spPr>
          <a:xfrm>
            <a:off x="1620159" y="4890550"/>
            <a:ext cx="3276000" cy="1052193"/>
          </a:xfrm>
          <a:prstGeom prst="rect">
            <a:avLst/>
          </a:prstGeom>
          <a:ln cap="rnd">
            <a:noFill/>
          </a:ln>
        </p:spPr>
        <p:txBody>
          <a:bodyPr vert="horz"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r>
              <a:rPr lang="en-US" sz="1400" dirty="0">
                <a:latin typeface="+mn-lt"/>
              </a:rPr>
              <a:t>The </a:t>
            </a:r>
            <a:r>
              <a:rPr lang="en-US" sz="1400" dirty="0" err="1">
                <a:latin typeface="+mn-lt"/>
              </a:rPr>
              <a:t>EHCPLT</a:t>
            </a:r>
            <a:r>
              <a:rPr lang="en-US" sz="1400" dirty="0">
                <a:latin typeface="+mn-lt"/>
              </a:rPr>
              <a:t> will be applied to </a:t>
            </a:r>
            <a:r>
              <a:rPr lang="en-US" sz="1400" b="1" dirty="0">
                <a:solidFill>
                  <a:schemeClr val="tx2"/>
                </a:solidFill>
                <a:latin typeface="+mn-lt"/>
              </a:rPr>
              <a:t>bids preliminarily selected in Tranche-3</a:t>
            </a:r>
            <a:r>
              <a:rPr lang="en-US" sz="1400" dirty="0">
                <a:latin typeface="+mn-lt"/>
              </a:rPr>
              <a:t>, as this round of bidding did not have a pre-existing cost threshold, and measured against the </a:t>
            </a:r>
            <a:r>
              <a:rPr lang="en-US" sz="1400" b="1" dirty="0">
                <a:solidFill>
                  <a:schemeClr val="tx2"/>
                </a:solidFill>
                <a:latin typeface="+mn-lt"/>
              </a:rPr>
              <a:t>average per-location subsidy amount, </a:t>
            </a:r>
            <a:r>
              <a:rPr lang="en-US" sz="1400" dirty="0">
                <a:latin typeface="+mn-lt"/>
              </a:rPr>
              <a:t>not the total</a:t>
            </a:r>
          </a:p>
        </p:txBody>
      </p:sp>
      <p:grpSp>
        <p:nvGrpSpPr>
          <p:cNvPr id="144" name="bcgIcons_Cash growth ">
            <a:extLst>
              <a:ext uri="{FF2B5EF4-FFF2-40B4-BE49-F238E27FC236}">
                <a16:creationId xmlns:a16="http://schemas.microsoft.com/office/drawing/2014/main" id="{CE1D694E-D1E7-EDA1-29A9-7915516C6D08}"/>
              </a:ext>
            </a:extLst>
          </p:cNvPr>
          <p:cNvGrpSpPr>
            <a:grpSpLocks noChangeAspect="1"/>
          </p:cNvGrpSpPr>
          <p:nvPr/>
        </p:nvGrpSpPr>
        <p:grpSpPr>
          <a:xfrm>
            <a:off x="901798" y="3984029"/>
            <a:ext cx="476396" cy="476396"/>
            <a:chOff x="5273675" y="2606675"/>
            <a:chExt cx="1644650" cy="1644650"/>
          </a:xfrm>
        </p:grpSpPr>
        <p:sp>
          <p:nvSpPr>
            <p:cNvPr id="145" name="AutoShape 3">
              <a:extLst>
                <a:ext uri="{FF2B5EF4-FFF2-40B4-BE49-F238E27FC236}">
                  <a16:creationId xmlns:a16="http://schemas.microsoft.com/office/drawing/2014/main" id="{73F64433-F640-391E-C626-3587CD59F73C}"/>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6" name="Group 145">
              <a:extLst>
                <a:ext uri="{FF2B5EF4-FFF2-40B4-BE49-F238E27FC236}">
                  <a16:creationId xmlns:a16="http://schemas.microsoft.com/office/drawing/2014/main" id="{6D82EFB2-ACA1-5B5F-3603-5A5718AAABDF}"/>
                </a:ext>
              </a:extLst>
            </p:cNvPr>
            <p:cNvGrpSpPr/>
            <p:nvPr/>
          </p:nvGrpSpPr>
          <p:grpSpPr>
            <a:xfrm>
              <a:off x="5427662" y="3100388"/>
              <a:ext cx="1335088" cy="657225"/>
              <a:chOff x="5427662" y="3100388"/>
              <a:chExt cx="1335088" cy="657225"/>
            </a:xfrm>
          </p:grpSpPr>
          <p:sp>
            <p:nvSpPr>
              <p:cNvPr id="147" name="Freeform 15">
                <a:extLst>
                  <a:ext uri="{FF2B5EF4-FFF2-40B4-BE49-F238E27FC236}">
                    <a16:creationId xmlns:a16="http://schemas.microsoft.com/office/drawing/2014/main" id="{36723112-7954-C0DF-ABAA-6C0E7F0BBA93}"/>
                  </a:ext>
                </a:extLst>
              </p:cNvPr>
              <p:cNvSpPr>
                <a:spLocks/>
              </p:cNvSpPr>
              <p:nvPr/>
            </p:nvSpPr>
            <p:spPr bwMode="auto">
              <a:xfrm>
                <a:off x="5489575" y="3163888"/>
                <a:ext cx="1211263" cy="530225"/>
              </a:xfrm>
              <a:custGeom>
                <a:avLst/>
                <a:gdLst>
                  <a:gd name="connsiteX0" fmla="*/ 695325 w 1211263"/>
                  <a:gd name="connsiteY0" fmla="*/ 0 h 530225"/>
                  <a:gd name="connsiteX1" fmla="*/ 1129799 w 1211263"/>
                  <a:gd name="connsiteY1" fmla="*/ 0 h 530225"/>
                  <a:gd name="connsiteX2" fmla="*/ 1127656 w 1211263"/>
                  <a:gd name="connsiteY2" fmla="*/ 16391 h 530225"/>
                  <a:gd name="connsiteX3" fmla="*/ 1190540 w 1211263"/>
                  <a:gd name="connsiteY3" fmla="*/ 79819 h 530225"/>
                  <a:gd name="connsiteX4" fmla="*/ 1211263 w 1211263"/>
                  <a:gd name="connsiteY4" fmla="*/ 76256 h 530225"/>
                  <a:gd name="connsiteX5" fmla="*/ 1211263 w 1211263"/>
                  <a:gd name="connsiteY5" fmla="*/ 455395 h 530225"/>
                  <a:gd name="connsiteX6" fmla="*/ 1190540 w 1211263"/>
                  <a:gd name="connsiteY6" fmla="*/ 451832 h 530225"/>
                  <a:gd name="connsiteX7" fmla="*/ 1127656 w 1211263"/>
                  <a:gd name="connsiteY7" fmla="*/ 515259 h 530225"/>
                  <a:gd name="connsiteX8" fmla="*/ 1129085 w 1211263"/>
                  <a:gd name="connsiteY8" fmla="*/ 530225 h 530225"/>
                  <a:gd name="connsiteX9" fmla="*/ 695325 w 1211263"/>
                  <a:gd name="connsiteY9" fmla="*/ 530225 h 530225"/>
                  <a:gd name="connsiteX10" fmla="*/ 805373 w 1211263"/>
                  <a:gd name="connsiteY10" fmla="*/ 265113 h 530225"/>
                  <a:gd name="connsiteX11" fmla="*/ 695325 w 1211263"/>
                  <a:gd name="connsiteY11" fmla="*/ 0 h 530225"/>
                  <a:gd name="connsiteX12" fmla="*/ 80750 w 1211263"/>
                  <a:gd name="connsiteY12" fmla="*/ 0 h 530225"/>
                  <a:gd name="connsiteX13" fmla="*/ 515938 w 1211263"/>
                  <a:gd name="connsiteY13" fmla="*/ 0 h 530225"/>
                  <a:gd name="connsiteX14" fmla="*/ 406605 w 1211263"/>
                  <a:gd name="connsiteY14" fmla="*/ 250859 h 530225"/>
                  <a:gd name="connsiteX15" fmla="*/ 405891 w 1211263"/>
                  <a:gd name="connsiteY15" fmla="*/ 265113 h 530225"/>
                  <a:gd name="connsiteX16" fmla="*/ 406605 w 1211263"/>
                  <a:gd name="connsiteY16" fmla="*/ 279366 h 530225"/>
                  <a:gd name="connsiteX17" fmla="*/ 515938 w 1211263"/>
                  <a:gd name="connsiteY17" fmla="*/ 530225 h 530225"/>
                  <a:gd name="connsiteX18" fmla="*/ 80750 w 1211263"/>
                  <a:gd name="connsiteY18" fmla="*/ 530225 h 530225"/>
                  <a:gd name="connsiteX19" fmla="*/ 82893 w 1211263"/>
                  <a:gd name="connsiteY19" fmla="*/ 515259 h 530225"/>
                  <a:gd name="connsiteX20" fmla="*/ 20009 w 1211263"/>
                  <a:gd name="connsiteY20" fmla="*/ 451832 h 530225"/>
                  <a:gd name="connsiteX21" fmla="*/ 715 w 1211263"/>
                  <a:gd name="connsiteY21" fmla="*/ 454682 h 530225"/>
                  <a:gd name="connsiteX22" fmla="*/ 0 w 1211263"/>
                  <a:gd name="connsiteY22" fmla="*/ 454682 h 530225"/>
                  <a:gd name="connsiteX23" fmla="*/ 0 w 1211263"/>
                  <a:gd name="connsiteY23" fmla="*/ 76256 h 530225"/>
                  <a:gd name="connsiteX24" fmla="*/ 715 w 1211263"/>
                  <a:gd name="connsiteY24" fmla="*/ 76256 h 530225"/>
                  <a:gd name="connsiteX25" fmla="*/ 20009 w 1211263"/>
                  <a:gd name="connsiteY25" fmla="*/ 79819 h 530225"/>
                  <a:gd name="connsiteX26" fmla="*/ 82893 w 1211263"/>
                  <a:gd name="connsiteY26" fmla="*/ 16391 h 530225"/>
                  <a:gd name="connsiteX27" fmla="*/ 80750 w 1211263"/>
                  <a:gd name="connsiteY27" fmla="*/ 0 h 53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1263" h="530225">
                    <a:moveTo>
                      <a:pt x="695325" y="0"/>
                    </a:moveTo>
                    <a:cubicBezTo>
                      <a:pt x="695325" y="0"/>
                      <a:pt x="695325" y="0"/>
                      <a:pt x="1129799" y="0"/>
                    </a:cubicBezTo>
                    <a:cubicBezTo>
                      <a:pt x="1128370" y="5701"/>
                      <a:pt x="1127656" y="10690"/>
                      <a:pt x="1127656" y="16391"/>
                    </a:cubicBezTo>
                    <a:cubicBezTo>
                      <a:pt x="1127656" y="52025"/>
                      <a:pt x="1155525" y="79819"/>
                      <a:pt x="1190540" y="79819"/>
                    </a:cubicBezTo>
                    <a:cubicBezTo>
                      <a:pt x="1197686" y="79819"/>
                      <a:pt x="1204832" y="78394"/>
                      <a:pt x="1211263" y="76256"/>
                    </a:cubicBezTo>
                    <a:cubicBezTo>
                      <a:pt x="1211263" y="76256"/>
                      <a:pt x="1211263" y="76256"/>
                      <a:pt x="1211263" y="455395"/>
                    </a:cubicBezTo>
                    <a:cubicBezTo>
                      <a:pt x="1204832" y="453257"/>
                      <a:pt x="1197686" y="451832"/>
                      <a:pt x="1190540" y="451832"/>
                    </a:cubicBezTo>
                    <a:cubicBezTo>
                      <a:pt x="1155525" y="451832"/>
                      <a:pt x="1127656" y="479626"/>
                      <a:pt x="1127656" y="515259"/>
                    </a:cubicBezTo>
                    <a:cubicBezTo>
                      <a:pt x="1127656" y="520248"/>
                      <a:pt x="1128370" y="525236"/>
                      <a:pt x="1129085" y="530225"/>
                    </a:cubicBezTo>
                    <a:cubicBezTo>
                      <a:pt x="1129085" y="530225"/>
                      <a:pt x="1129085" y="530225"/>
                      <a:pt x="695325" y="530225"/>
                    </a:cubicBezTo>
                    <a:cubicBezTo>
                      <a:pt x="760353" y="481051"/>
                      <a:pt x="805373" y="380565"/>
                      <a:pt x="805373" y="265113"/>
                    </a:cubicBezTo>
                    <a:cubicBezTo>
                      <a:pt x="805373" y="149660"/>
                      <a:pt x="760353" y="49174"/>
                      <a:pt x="695325" y="0"/>
                    </a:cubicBezTo>
                    <a:close/>
                    <a:moveTo>
                      <a:pt x="80750" y="0"/>
                    </a:moveTo>
                    <a:cubicBezTo>
                      <a:pt x="80750" y="0"/>
                      <a:pt x="80750" y="0"/>
                      <a:pt x="515938" y="0"/>
                    </a:cubicBezTo>
                    <a:cubicBezTo>
                      <a:pt x="453768" y="47036"/>
                      <a:pt x="410178" y="141108"/>
                      <a:pt x="406605" y="250859"/>
                    </a:cubicBezTo>
                    <a:cubicBezTo>
                      <a:pt x="406605" y="255848"/>
                      <a:pt x="405891" y="260124"/>
                      <a:pt x="405891" y="265113"/>
                    </a:cubicBezTo>
                    <a:cubicBezTo>
                      <a:pt x="405891" y="270101"/>
                      <a:pt x="406605" y="274377"/>
                      <a:pt x="406605" y="279366"/>
                    </a:cubicBezTo>
                    <a:cubicBezTo>
                      <a:pt x="410178" y="389117"/>
                      <a:pt x="453768" y="483189"/>
                      <a:pt x="515938" y="530225"/>
                    </a:cubicBezTo>
                    <a:cubicBezTo>
                      <a:pt x="515938" y="530225"/>
                      <a:pt x="515938" y="530225"/>
                      <a:pt x="80750" y="530225"/>
                    </a:cubicBezTo>
                    <a:cubicBezTo>
                      <a:pt x="82179" y="525236"/>
                      <a:pt x="82893" y="520248"/>
                      <a:pt x="82893" y="515259"/>
                    </a:cubicBezTo>
                    <a:cubicBezTo>
                      <a:pt x="82893" y="479626"/>
                      <a:pt x="54310" y="451832"/>
                      <a:pt x="20009" y="451832"/>
                    </a:cubicBezTo>
                    <a:cubicBezTo>
                      <a:pt x="13578" y="451832"/>
                      <a:pt x="6432" y="453257"/>
                      <a:pt x="715" y="454682"/>
                    </a:cubicBezTo>
                    <a:cubicBezTo>
                      <a:pt x="715" y="454682"/>
                      <a:pt x="0" y="454682"/>
                      <a:pt x="0" y="454682"/>
                    </a:cubicBezTo>
                    <a:cubicBezTo>
                      <a:pt x="0" y="454682"/>
                      <a:pt x="0" y="454682"/>
                      <a:pt x="0" y="76256"/>
                    </a:cubicBezTo>
                    <a:cubicBezTo>
                      <a:pt x="0" y="76256"/>
                      <a:pt x="715" y="76256"/>
                      <a:pt x="715" y="76256"/>
                    </a:cubicBezTo>
                    <a:cubicBezTo>
                      <a:pt x="6432" y="78394"/>
                      <a:pt x="13578" y="79819"/>
                      <a:pt x="20009" y="79819"/>
                    </a:cubicBezTo>
                    <a:cubicBezTo>
                      <a:pt x="54310" y="79819"/>
                      <a:pt x="82893" y="52025"/>
                      <a:pt x="82893" y="16391"/>
                    </a:cubicBezTo>
                    <a:cubicBezTo>
                      <a:pt x="82893" y="10690"/>
                      <a:pt x="82179" y="5701"/>
                      <a:pt x="8075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48" name="Freeform 16">
                <a:extLst>
                  <a:ext uri="{FF2B5EF4-FFF2-40B4-BE49-F238E27FC236}">
                    <a16:creationId xmlns:a16="http://schemas.microsoft.com/office/drawing/2014/main" id="{982DAC87-58EE-80D2-02B4-E66E60471022}"/>
                  </a:ext>
                </a:extLst>
              </p:cNvPr>
              <p:cNvSpPr>
                <a:spLocks/>
              </p:cNvSpPr>
              <p:nvPr/>
            </p:nvSpPr>
            <p:spPr bwMode="auto">
              <a:xfrm>
                <a:off x="5427662" y="3100388"/>
                <a:ext cx="1335088" cy="657225"/>
              </a:xfrm>
              <a:custGeom>
                <a:avLst/>
                <a:gdLst>
                  <a:gd name="connsiteX0" fmla="*/ 667544 w 1335088"/>
                  <a:gd name="connsiteY0" fmla="*/ 146050 h 657225"/>
                  <a:gd name="connsiteX1" fmla="*/ 671839 w 1335088"/>
                  <a:gd name="connsiteY1" fmla="*/ 146766 h 657225"/>
                  <a:gd name="connsiteX2" fmla="*/ 672555 w 1335088"/>
                  <a:gd name="connsiteY2" fmla="*/ 146766 h 657225"/>
                  <a:gd name="connsiteX3" fmla="*/ 676134 w 1335088"/>
                  <a:gd name="connsiteY3" fmla="*/ 147483 h 657225"/>
                  <a:gd name="connsiteX4" fmla="*/ 676850 w 1335088"/>
                  <a:gd name="connsiteY4" fmla="*/ 147483 h 657225"/>
                  <a:gd name="connsiteX5" fmla="*/ 677565 w 1335088"/>
                  <a:gd name="connsiteY5" fmla="*/ 148199 h 657225"/>
                  <a:gd name="connsiteX6" fmla="*/ 681145 w 1335088"/>
                  <a:gd name="connsiteY6" fmla="*/ 149631 h 657225"/>
                  <a:gd name="connsiteX7" fmla="*/ 681145 w 1335088"/>
                  <a:gd name="connsiteY7" fmla="*/ 150348 h 657225"/>
                  <a:gd name="connsiteX8" fmla="*/ 681860 w 1335088"/>
                  <a:gd name="connsiteY8" fmla="*/ 150348 h 657225"/>
                  <a:gd name="connsiteX9" fmla="*/ 685440 w 1335088"/>
                  <a:gd name="connsiteY9" fmla="*/ 153212 h 657225"/>
                  <a:gd name="connsiteX10" fmla="*/ 777783 w 1335088"/>
                  <a:gd name="connsiteY10" fmla="*/ 245607 h 657225"/>
                  <a:gd name="connsiteX11" fmla="*/ 784225 w 1335088"/>
                  <a:gd name="connsiteY11" fmla="*/ 263513 h 657225"/>
                  <a:gd name="connsiteX12" fmla="*/ 777783 w 1335088"/>
                  <a:gd name="connsiteY12" fmla="*/ 281419 h 657225"/>
                  <a:gd name="connsiteX13" fmla="*/ 759887 w 1335088"/>
                  <a:gd name="connsiteY13" fmla="*/ 288581 h 657225"/>
                  <a:gd name="connsiteX14" fmla="*/ 741991 w 1335088"/>
                  <a:gd name="connsiteY14" fmla="*/ 281419 h 657225"/>
                  <a:gd name="connsiteX15" fmla="*/ 692598 w 1335088"/>
                  <a:gd name="connsiteY15" fmla="*/ 231998 h 657225"/>
                  <a:gd name="connsiteX16" fmla="*/ 692598 w 1335088"/>
                  <a:gd name="connsiteY16" fmla="*/ 487695 h 657225"/>
                  <a:gd name="connsiteX17" fmla="*/ 667544 w 1335088"/>
                  <a:gd name="connsiteY17" fmla="*/ 512763 h 657225"/>
                  <a:gd name="connsiteX18" fmla="*/ 642489 w 1335088"/>
                  <a:gd name="connsiteY18" fmla="*/ 487695 h 657225"/>
                  <a:gd name="connsiteX19" fmla="*/ 642489 w 1335088"/>
                  <a:gd name="connsiteY19" fmla="*/ 231998 h 657225"/>
                  <a:gd name="connsiteX20" fmla="*/ 593097 w 1335088"/>
                  <a:gd name="connsiteY20" fmla="*/ 281419 h 657225"/>
                  <a:gd name="connsiteX21" fmla="*/ 575201 w 1335088"/>
                  <a:gd name="connsiteY21" fmla="*/ 288581 h 657225"/>
                  <a:gd name="connsiteX22" fmla="*/ 557305 w 1335088"/>
                  <a:gd name="connsiteY22" fmla="*/ 281419 h 657225"/>
                  <a:gd name="connsiteX23" fmla="*/ 550862 w 1335088"/>
                  <a:gd name="connsiteY23" fmla="*/ 263513 h 657225"/>
                  <a:gd name="connsiteX24" fmla="*/ 557305 w 1335088"/>
                  <a:gd name="connsiteY24" fmla="*/ 245607 h 657225"/>
                  <a:gd name="connsiteX25" fmla="*/ 649648 w 1335088"/>
                  <a:gd name="connsiteY25" fmla="*/ 153212 h 657225"/>
                  <a:gd name="connsiteX26" fmla="*/ 653227 w 1335088"/>
                  <a:gd name="connsiteY26" fmla="*/ 150348 h 657225"/>
                  <a:gd name="connsiteX27" fmla="*/ 653943 w 1335088"/>
                  <a:gd name="connsiteY27" fmla="*/ 150348 h 657225"/>
                  <a:gd name="connsiteX28" fmla="*/ 653943 w 1335088"/>
                  <a:gd name="connsiteY28" fmla="*/ 149631 h 657225"/>
                  <a:gd name="connsiteX29" fmla="*/ 657522 w 1335088"/>
                  <a:gd name="connsiteY29" fmla="*/ 148199 h 657225"/>
                  <a:gd name="connsiteX30" fmla="*/ 658238 w 1335088"/>
                  <a:gd name="connsiteY30" fmla="*/ 147483 h 657225"/>
                  <a:gd name="connsiteX31" fmla="*/ 658954 w 1335088"/>
                  <a:gd name="connsiteY31" fmla="*/ 147483 h 657225"/>
                  <a:gd name="connsiteX32" fmla="*/ 662533 w 1335088"/>
                  <a:gd name="connsiteY32" fmla="*/ 146766 h 657225"/>
                  <a:gd name="connsiteX33" fmla="*/ 663249 w 1335088"/>
                  <a:gd name="connsiteY33" fmla="*/ 146766 h 657225"/>
                  <a:gd name="connsiteX34" fmla="*/ 667544 w 1335088"/>
                  <a:gd name="connsiteY34" fmla="*/ 146050 h 657225"/>
                  <a:gd name="connsiteX35" fmla="*/ 30162 w 1335088"/>
                  <a:gd name="connsiteY35" fmla="*/ 31750 h 657225"/>
                  <a:gd name="connsiteX36" fmla="*/ 30162 w 1335088"/>
                  <a:gd name="connsiteY36" fmla="*/ 47625 h 657225"/>
                  <a:gd name="connsiteX37" fmla="*/ 30162 w 1335088"/>
                  <a:gd name="connsiteY37" fmla="*/ 609600 h 657225"/>
                  <a:gd name="connsiteX38" fmla="*/ 30162 w 1335088"/>
                  <a:gd name="connsiteY38" fmla="*/ 625475 h 657225"/>
                  <a:gd name="connsiteX39" fmla="*/ 46037 w 1335088"/>
                  <a:gd name="connsiteY39" fmla="*/ 625475 h 657225"/>
                  <a:gd name="connsiteX40" fmla="*/ 661987 w 1335088"/>
                  <a:gd name="connsiteY40" fmla="*/ 625475 h 657225"/>
                  <a:gd name="connsiteX41" fmla="*/ 674687 w 1335088"/>
                  <a:gd name="connsiteY41" fmla="*/ 625475 h 657225"/>
                  <a:gd name="connsiteX42" fmla="*/ 1289050 w 1335088"/>
                  <a:gd name="connsiteY42" fmla="*/ 625475 h 657225"/>
                  <a:gd name="connsiteX43" fmla="*/ 1304925 w 1335088"/>
                  <a:gd name="connsiteY43" fmla="*/ 625475 h 657225"/>
                  <a:gd name="connsiteX44" fmla="*/ 1304925 w 1335088"/>
                  <a:gd name="connsiteY44" fmla="*/ 609600 h 657225"/>
                  <a:gd name="connsiteX45" fmla="*/ 1304925 w 1335088"/>
                  <a:gd name="connsiteY45" fmla="*/ 47625 h 657225"/>
                  <a:gd name="connsiteX46" fmla="*/ 1304925 w 1335088"/>
                  <a:gd name="connsiteY46" fmla="*/ 31750 h 657225"/>
                  <a:gd name="connsiteX47" fmla="*/ 1289050 w 1335088"/>
                  <a:gd name="connsiteY47" fmla="*/ 31750 h 657225"/>
                  <a:gd name="connsiteX48" fmla="*/ 674687 w 1335088"/>
                  <a:gd name="connsiteY48" fmla="*/ 31750 h 657225"/>
                  <a:gd name="connsiteX49" fmla="*/ 661987 w 1335088"/>
                  <a:gd name="connsiteY49" fmla="*/ 31750 h 657225"/>
                  <a:gd name="connsiteX50" fmla="*/ 46037 w 1335088"/>
                  <a:gd name="connsiteY50" fmla="*/ 31750 h 657225"/>
                  <a:gd name="connsiteX51" fmla="*/ 15690 w 1335088"/>
                  <a:gd name="connsiteY51" fmla="*/ 0 h 657225"/>
                  <a:gd name="connsiteX52" fmla="*/ 1319398 w 1335088"/>
                  <a:gd name="connsiteY52" fmla="*/ 0 h 657225"/>
                  <a:gd name="connsiteX53" fmla="*/ 1335088 w 1335088"/>
                  <a:gd name="connsiteY53" fmla="*/ 15716 h 657225"/>
                  <a:gd name="connsiteX54" fmla="*/ 1335088 w 1335088"/>
                  <a:gd name="connsiteY54" fmla="*/ 641509 h 657225"/>
                  <a:gd name="connsiteX55" fmla="*/ 1319398 w 1335088"/>
                  <a:gd name="connsiteY55" fmla="*/ 657225 h 657225"/>
                  <a:gd name="connsiteX56" fmla="*/ 15690 w 1335088"/>
                  <a:gd name="connsiteY56" fmla="*/ 657225 h 657225"/>
                  <a:gd name="connsiteX57" fmla="*/ 0 w 1335088"/>
                  <a:gd name="connsiteY57" fmla="*/ 641509 h 657225"/>
                  <a:gd name="connsiteX58" fmla="*/ 0 w 1335088"/>
                  <a:gd name="connsiteY58" fmla="*/ 15716 h 657225"/>
                  <a:gd name="connsiteX59" fmla="*/ 15690 w 1335088"/>
                  <a:gd name="connsiteY59"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35088" h="657225">
                    <a:moveTo>
                      <a:pt x="667544" y="146050"/>
                    </a:moveTo>
                    <a:cubicBezTo>
                      <a:pt x="668975" y="146050"/>
                      <a:pt x="670407" y="146050"/>
                      <a:pt x="671839" y="146766"/>
                    </a:cubicBezTo>
                    <a:cubicBezTo>
                      <a:pt x="671839" y="146766"/>
                      <a:pt x="671839" y="146766"/>
                      <a:pt x="672555" y="146766"/>
                    </a:cubicBezTo>
                    <a:cubicBezTo>
                      <a:pt x="673986" y="146766"/>
                      <a:pt x="674702" y="147483"/>
                      <a:pt x="676134" y="147483"/>
                    </a:cubicBezTo>
                    <a:cubicBezTo>
                      <a:pt x="676134" y="147483"/>
                      <a:pt x="676134" y="147483"/>
                      <a:pt x="676850" y="147483"/>
                    </a:cubicBezTo>
                    <a:cubicBezTo>
                      <a:pt x="676850" y="147483"/>
                      <a:pt x="676850" y="147483"/>
                      <a:pt x="677565" y="148199"/>
                    </a:cubicBezTo>
                    <a:cubicBezTo>
                      <a:pt x="678281" y="148199"/>
                      <a:pt x="679713" y="148915"/>
                      <a:pt x="681145" y="149631"/>
                    </a:cubicBezTo>
                    <a:cubicBezTo>
                      <a:pt x="681145" y="149631"/>
                      <a:pt x="681145" y="149631"/>
                      <a:pt x="681145" y="150348"/>
                    </a:cubicBezTo>
                    <a:cubicBezTo>
                      <a:pt x="681145" y="150348"/>
                      <a:pt x="681145" y="150348"/>
                      <a:pt x="681860" y="150348"/>
                    </a:cubicBezTo>
                    <a:cubicBezTo>
                      <a:pt x="682576" y="151064"/>
                      <a:pt x="684008" y="152496"/>
                      <a:pt x="685440" y="153212"/>
                    </a:cubicBezTo>
                    <a:cubicBezTo>
                      <a:pt x="685440" y="153212"/>
                      <a:pt x="685440" y="153212"/>
                      <a:pt x="777783" y="245607"/>
                    </a:cubicBezTo>
                    <a:cubicBezTo>
                      <a:pt x="781362" y="250621"/>
                      <a:pt x="784225" y="257067"/>
                      <a:pt x="784225" y="263513"/>
                    </a:cubicBezTo>
                    <a:cubicBezTo>
                      <a:pt x="784225" y="269959"/>
                      <a:pt x="781362" y="276405"/>
                      <a:pt x="777783" y="281419"/>
                    </a:cubicBezTo>
                    <a:cubicBezTo>
                      <a:pt x="772772" y="285716"/>
                      <a:pt x="766329" y="288581"/>
                      <a:pt x="759887" y="288581"/>
                    </a:cubicBezTo>
                    <a:cubicBezTo>
                      <a:pt x="753444" y="288581"/>
                      <a:pt x="747002" y="285716"/>
                      <a:pt x="741991" y="281419"/>
                    </a:cubicBezTo>
                    <a:cubicBezTo>
                      <a:pt x="741991" y="281419"/>
                      <a:pt x="741991" y="281419"/>
                      <a:pt x="692598" y="231998"/>
                    </a:cubicBezTo>
                    <a:cubicBezTo>
                      <a:pt x="692598" y="231998"/>
                      <a:pt x="692598" y="252053"/>
                      <a:pt x="692598" y="487695"/>
                    </a:cubicBezTo>
                    <a:cubicBezTo>
                      <a:pt x="692598" y="501303"/>
                      <a:pt x="681145" y="512763"/>
                      <a:pt x="667544" y="512763"/>
                    </a:cubicBezTo>
                    <a:cubicBezTo>
                      <a:pt x="653943" y="512763"/>
                      <a:pt x="642489" y="501303"/>
                      <a:pt x="642489" y="487695"/>
                    </a:cubicBezTo>
                    <a:cubicBezTo>
                      <a:pt x="642489" y="487695"/>
                      <a:pt x="642489" y="467640"/>
                      <a:pt x="642489" y="231998"/>
                    </a:cubicBezTo>
                    <a:cubicBezTo>
                      <a:pt x="642489" y="231998"/>
                      <a:pt x="642489" y="231998"/>
                      <a:pt x="593097" y="281419"/>
                    </a:cubicBezTo>
                    <a:cubicBezTo>
                      <a:pt x="588086" y="285716"/>
                      <a:pt x="581643" y="288581"/>
                      <a:pt x="575201" y="288581"/>
                    </a:cubicBezTo>
                    <a:cubicBezTo>
                      <a:pt x="568758" y="288581"/>
                      <a:pt x="562316" y="285716"/>
                      <a:pt x="557305" y="281419"/>
                    </a:cubicBezTo>
                    <a:cubicBezTo>
                      <a:pt x="553726" y="276405"/>
                      <a:pt x="550862" y="269959"/>
                      <a:pt x="550862" y="263513"/>
                    </a:cubicBezTo>
                    <a:cubicBezTo>
                      <a:pt x="550862" y="257067"/>
                      <a:pt x="553726" y="250621"/>
                      <a:pt x="557305" y="245607"/>
                    </a:cubicBezTo>
                    <a:cubicBezTo>
                      <a:pt x="557305" y="245607"/>
                      <a:pt x="557305" y="245607"/>
                      <a:pt x="649648" y="153212"/>
                    </a:cubicBezTo>
                    <a:cubicBezTo>
                      <a:pt x="651079" y="152496"/>
                      <a:pt x="651795" y="151064"/>
                      <a:pt x="653227" y="150348"/>
                    </a:cubicBezTo>
                    <a:cubicBezTo>
                      <a:pt x="653227" y="150348"/>
                      <a:pt x="653227" y="150348"/>
                      <a:pt x="653943" y="150348"/>
                    </a:cubicBezTo>
                    <a:cubicBezTo>
                      <a:pt x="653943" y="150348"/>
                      <a:pt x="653943" y="150348"/>
                      <a:pt x="653943" y="149631"/>
                    </a:cubicBezTo>
                    <a:cubicBezTo>
                      <a:pt x="655375" y="148915"/>
                      <a:pt x="656806" y="148199"/>
                      <a:pt x="657522" y="148199"/>
                    </a:cubicBezTo>
                    <a:cubicBezTo>
                      <a:pt x="657522" y="148199"/>
                      <a:pt x="657522" y="148199"/>
                      <a:pt x="658238" y="147483"/>
                    </a:cubicBezTo>
                    <a:cubicBezTo>
                      <a:pt x="658238" y="147483"/>
                      <a:pt x="658238" y="147483"/>
                      <a:pt x="658954" y="147483"/>
                    </a:cubicBezTo>
                    <a:cubicBezTo>
                      <a:pt x="660385" y="147483"/>
                      <a:pt x="661101" y="146766"/>
                      <a:pt x="662533" y="146766"/>
                    </a:cubicBezTo>
                    <a:cubicBezTo>
                      <a:pt x="662533" y="146766"/>
                      <a:pt x="662533" y="146766"/>
                      <a:pt x="663249" y="146766"/>
                    </a:cubicBezTo>
                    <a:cubicBezTo>
                      <a:pt x="664680" y="146050"/>
                      <a:pt x="666112" y="146050"/>
                      <a:pt x="667544" y="146050"/>
                    </a:cubicBezTo>
                    <a:close/>
                    <a:moveTo>
                      <a:pt x="30162" y="31750"/>
                    </a:moveTo>
                    <a:lnTo>
                      <a:pt x="30162" y="47625"/>
                    </a:lnTo>
                    <a:lnTo>
                      <a:pt x="30162" y="609600"/>
                    </a:lnTo>
                    <a:lnTo>
                      <a:pt x="30162" y="625475"/>
                    </a:lnTo>
                    <a:lnTo>
                      <a:pt x="46037" y="625475"/>
                    </a:lnTo>
                    <a:lnTo>
                      <a:pt x="661987" y="625475"/>
                    </a:lnTo>
                    <a:lnTo>
                      <a:pt x="674687" y="625475"/>
                    </a:lnTo>
                    <a:lnTo>
                      <a:pt x="1289050" y="625475"/>
                    </a:lnTo>
                    <a:lnTo>
                      <a:pt x="1304925" y="625475"/>
                    </a:lnTo>
                    <a:lnTo>
                      <a:pt x="1304925" y="609600"/>
                    </a:lnTo>
                    <a:lnTo>
                      <a:pt x="1304925" y="47625"/>
                    </a:lnTo>
                    <a:lnTo>
                      <a:pt x="1304925" y="31750"/>
                    </a:lnTo>
                    <a:lnTo>
                      <a:pt x="1289050" y="31750"/>
                    </a:lnTo>
                    <a:lnTo>
                      <a:pt x="674687" y="31750"/>
                    </a:lnTo>
                    <a:lnTo>
                      <a:pt x="661987" y="31750"/>
                    </a:lnTo>
                    <a:lnTo>
                      <a:pt x="46037" y="31750"/>
                    </a:lnTo>
                    <a:close/>
                    <a:moveTo>
                      <a:pt x="15690" y="0"/>
                    </a:moveTo>
                    <a:cubicBezTo>
                      <a:pt x="15690" y="0"/>
                      <a:pt x="15690" y="0"/>
                      <a:pt x="1319398" y="0"/>
                    </a:cubicBezTo>
                    <a:cubicBezTo>
                      <a:pt x="1327956" y="0"/>
                      <a:pt x="1335088" y="7144"/>
                      <a:pt x="1335088" y="15716"/>
                    </a:cubicBezTo>
                    <a:cubicBezTo>
                      <a:pt x="1335088" y="15716"/>
                      <a:pt x="1335088" y="15716"/>
                      <a:pt x="1335088" y="641509"/>
                    </a:cubicBezTo>
                    <a:cubicBezTo>
                      <a:pt x="1335088" y="650081"/>
                      <a:pt x="1327956" y="657225"/>
                      <a:pt x="1319398" y="657225"/>
                    </a:cubicBezTo>
                    <a:cubicBezTo>
                      <a:pt x="1319398" y="657225"/>
                      <a:pt x="1319398" y="657225"/>
                      <a:pt x="15690" y="657225"/>
                    </a:cubicBezTo>
                    <a:cubicBezTo>
                      <a:pt x="7132" y="657225"/>
                      <a:pt x="0" y="650081"/>
                      <a:pt x="0" y="641509"/>
                    </a:cubicBezTo>
                    <a:cubicBezTo>
                      <a:pt x="0" y="641509"/>
                      <a:pt x="0" y="641509"/>
                      <a:pt x="0" y="15716"/>
                    </a:cubicBezTo>
                    <a:cubicBezTo>
                      <a:pt x="0" y="7144"/>
                      <a:pt x="7132" y="0"/>
                      <a:pt x="1569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161" name="Rectangle 160">
            <a:extLst>
              <a:ext uri="{FF2B5EF4-FFF2-40B4-BE49-F238E27FC236}">
                <a16:creationId xmlns:a16="http://schemas.microsoft.com/office/drawing/2014/main" id="{D24F1551-CBB0-A00F-EF1D-B22DDA8E7B3A}"/>
              </a:ext>
            </a:extLst>
          </p:cNvPr>
          <p:cNvSpPr/>
          <p:nvPr/>
        </p:nvSpPr>
        <p:spPr>
          <a:xfrm>
            <a:off x="5701781" y="5109161"/>
            <a:ext cx="5537943" cy="365545"/>
          </a:xfrm>
          <a:prstGeom prst="rect">
            <a:avLst/>
          </a:prstGeom>
          <a:solidFill>
            <a:schemeClr val="accent1">
              <a:lumMod val="10000"/>
              <a:lumOff val="90000"/>
            </a:schemeClr>
          </a:solidFill>
          <a:ln w="19050" cap="rnd" cmpd="sng" algn="ctr">
            <a:noFill/>
            <a:prstDash val="sysDot"/>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aphicFrame>
        <p:nvGraphicFramePr>
          <p:cNvPr id="160" name="Table 158">
            <a:extLst>
              <a:ext uri="{FF2B5EF4-FFF2-40B4-BE49-F238E27FC236}">
                <a16:creationId xmlns:a16="http://schemas.microsoft.com/office/drawing/2014/main" id="{68745B27-4C5A-8CFA-D9D7-397384C85196}"/>
              </a:ext>
            </a:extLst>
          </p:cNvPr>
          <p:cNvGraphicFramePr>
            <a:graphicFrameLocks noGrp="1"/>
          </p:cNvGraphicFramePr>
          <p:nvPr>
            <p:extLst>
              <p:ext uri="{D42A27DB-BD31-4B8C-83A1-F6EECF244321}">
                <p14:modId xmlns:p14="http://schemas.microsoft.com/office/powerpoint/2010/main" val="256146771"/>
              </p:ext>
            </p:extLst>
          </p:nvPr>
        </p:nvGraphicFramePr>
        <p:xfrm>
          <a:off x="5701781" y="4149792"/>
          <a:ext cx="5555878" cy="1858430"/>
        </p:xfrm>
        <a:graphic>
          <a:graphicData uri="http://schemas.openxmlformats.org/drawingml/2006/table">
            <a:tbl>
              <a:tblPr>
                <a:tableStyleId>{2D5ABB26-0587-4C30-8999-92F81FD0307C}</a:tableStyleId>
              </a:tblPr>
              <a:tblGrid>
                <a:gridCol w="2691871">
                  <a:extLst>
                    <a:ext uri="{9D8B030D-6E8A-4147-A177-3AD203B41FA5}">
                      <a16:colId xmlns:a16="http://schemas.microsoft.com/office/drawing/2014/main" val="4214072247"/>
                    </a:ext>
                  </a:extLst>
                </a:gridCol>
                <a:gridCol w="2864007">
                  <a:extLst>
                    <a:ext uri="{9D8B030D-6E8A-4147-A177-3AD203B41FA5}">
                      <a16:colId xmlns:a16="http://schemas.microsoft.com/office/drawing/2014/main" val="2412921554"/>
                    </a:ext>
                  </a:extLst>
                </a:gridCol>
              </a:tblGrid>
              <a:tr h="440032">
                <a:tc>
                  <a:txBody>
                    <a:bodyPr/>
                    <a:lstStyle/>
                    <a:p>
                      <a:pPr marL="0" lvl="0" indent="0" algn="ctr" rtl="0" fontAlgn="base" hangingPunct="1">
                        <a:lnSpc>
                          <a:spcPct val="100000"/>
                        </a:lnSpc>
                        <a:spcBef>
                          <a:spcPct val="0"/>
                        </a:spcBef>
                        <a:spcAft>
                          <a:spcPct val="0"/>
                        </a:spcAft>
                      </a:pPr>
                      <a:r>
                        <a:rPr lang="en-US" sz="1200" b="0" i="0" u="none" dirty="0">
                          <a:solidFill>
                            <a:schemeClr val="tx2"/>
                          </a:solidFill>
                          <a:latin typeface="+mn-lt"/>
                        </a:rPr>
                        <a:t>Avg requested subsidy per location</a:t>
                      </a:r>
                      <a:r>
                        <a:rPr lang="en-US" sz="1200" b="0" i="0" u="none" baseline="30000" dirty="0">
                          <a:solidFill>
                            <a:schemeClr val="tx2"/>
                          </a:solidFill>
                          <a:latin typeface="+mn-lt"/>
                        </a:rPr>
                        <a:t>2</a:t>
                      </a:r>
                    </a:p>
                  </a:txBody>
                  <a:tcPr marL="7200" marR="7200" marT="73152" marB="73152" anchor="b">
                    <a:lnB w="9525">
                      <a:solidFill>
                        <a:srgbClr val="9A9A9A"/>
                      </a:solidFill>
                      <a:prstDash val="solid"/>
                    </a:lnB>
                  </a:tcPr>
                </a:tc>
                <a:tc>
                  <a:txBody>
                    <a:bodyPr/>
                    <a:lstStyle/>
                    <a:p>
                      <a:pPr marL="0" lvl="0" indent="0" algn="ctr" rtl="0" fontAlgn="base" hangingPunct="1">
                        <a:lnSpc>
                          <a:spcPct val="100000"/>
                        </a:lnSpc>
                        <a:spcBef>
                          <a:spcPct val="0"/>
                        </a:spcBef>
                        <a:spcAft>
                          <a:spcPct val="0"/>
                        </a:spcAft>
                      </a:pPr>
                      <a:r>
                        <a:rPr lang="en-US" sz="1200" b="0" i="0" u="none" dirty="0">
                          <a:solidFill>
                            <a:schemeClr val="tx2"/>
                          </a:solidFill>
                          <a:latin typeface="+mn-lt"/>
                        </a:rPr>
                        <a:t>Percent of Preliminarily Selected locations</a:t>
                      </a:r>
                    </a:p>
                  </a:txBody>
                  <a:tcPr marL="7200" marR="7200" marT="73152" marB="73152" anchor="b">
                    <a:lnB w="9525" cap="flat" cmpd="sng" algn="ctr">
                      <a:solidFill>
                        <a:srgbClr val="9A9A9A"/>
                      </a:solidFill>
                      <a:prstDash val="solid"/>
                      <a:round/>
                      <a:headEnd type="none" w="med" len="med"/>
                      <a:tailEnd type="none" w="med" len="med"/>
                    </a:lnB>
                  </a:tcPr>
                </a:tc>
                <a:extLst>
                  <a:ext uri="{0D108BD9-81ED-4DB2-BD59-A6C34878D82A}">
                    <a16:rowId xmlns:a16="http://schemas.microsoft.com/office/drawing/2014/main" val="2105158598"/>
                  </a:ext>
                </a:extLst>
              </a:tr>
              <a:tr h="440032">
                <a:tc>
                  <a:txBody>
                    <a:bodyPr/>
                    <a:lstStyle/>
                    <a:p>
                      <a:pPr marL="0" indent="0" algn="ctr" rtl="0" fontAlgn="auto" hangingPunct="1">
                        <a:lnSpc>
                          <a:spcPct val="100000"/>
                        </a:lnSpc>
                        <a:spcBef>
                          <a:spcPts val="0"/>
                        </a:spcBef>
                        <a:spcAft>
                          <a:spcPts val="0"/>
                        </a:spcAft>
                      </a:pPr>
                      <a:r>
                        <a:rPr lang="en-US" sz="1200" b="0" i="1" u="none" dirty="0">
                          <a:latin typeface="+mn-lt"/>
                        </a:rPr>
                        <a:t>Higher</a:t>
                      </a:r>
                      <a:r>
                        <a:rPr lang="en-US" sz="1200" b="0" i="0" u="none" dirty="0">
                          <a:latin typeface="+mn-lt"/>
                        </a:rPr>
                        <a:t> avg requested subsidy per location</a:t>
                      </a:r>
                    </a:p>
                  </a:txBody>
                  <a:tcPr marL="7200" marR="7200" marT="73152" marB="73152" anchor="ctr">
                    <a:lnT w="9525" cap="flat" cmpd="sng" algn="ctr">
                      <a:solidFill>
                        <a:srgbClr val="9A9A9A"/>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200" b="0" i="0" u="none" dirty="0">
                          <a:latin typeface="+mn-lt"/>
                        </a:rPr>
                        <a:t>3% of preliminarily selected locations</a:t>
                      </a:r>
                    </a:p>
                  </a:txBody>
                  <a:tcPr marL="7200" marR="7200" marT="73152" marB="73152" anchor="ctr">
                    <a:lnT w="9525" cap="flat" cmpd="sng" algn="ctr">
                      <a:solidFill>
                        <a:srgbClr val="9A9A9A"/>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803778912"/>
                  </a:ext>
                </a:extLst>
              </a:tr>
              <a:tr h="394270">
                <a:tc>
                  <a:txBody>
                    <a:bodyPr/>
                    <a:lstStyle/>
                    <a:p>
                      <a:pPr marL="0" indent="0" algn="ctr" rtl="0" fontAlgn="auto" hangingPunct="1">
                        <a:lnSpc>
                          <a:spcPct val="100000"/>
                        </a:lnSpc>
                        <a:spcBef>
                          <a:spcPts val="0"/>
                        </a:spcBef>
                        <a:spcAft>
                          <a:spcPts val="0"/>
                        </a:spcAft>
                      </a:pPr>
                      <a:r>
                        <a:rPr lang="en-US" sz="1200" b="1" i="0" u="none" dirty="0">
                          <a:latin typeface="+mn-lt"/>
                        </a:rPr>
                        <a:t>$24,314 / BSL</a:t>
                      </a:r>
                    </a:p>
                  </a:txBody>
                  <a:tcPr marL="7200" marR="7200" marT="73152" marB="73152"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200" b="1" i="0" u="none" dirty="0">
                          <a:latin typeface="+mn-lt"/>
                        </a:rPr>
                        <a:t>97%</a:t>
                      </a:r>
                    </a:p>
                  </a:txBody>
                  <a:tcPr marL="7200" marR="7200" marT="73152" marB="73152" anchor="ct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78877563"/>
                  </a:ext>
                </a:extLst>
              </a:tr>
              <a:tr h="440032">
                <a:tc>
                  <a:txBody>
                    <a:bodyPr/>
                    <a:lstStyle/>
                    <a:p>
                      <a:pPr marL="0" indent="0" algn="ctr" rtl="0" fontAlgn="auto" hangingPunct="1">
                        <a:lnSpc>
                          <a:spcPct val="100000"/>
                        </a:lnSpc>
                        <a:spcBef>
                          <a:spcPts val="0"/>
                        </a:spcBef>
                        <a:spcAft>
                          <a:spcPts val="0"/>
                        </a:spcAft>
                      </a:pPr>
                      <a:r>
                        <a:rPr lang="en-US" sz="1200" b="0" i="1" u="none" dirty="0">
                          <a:latin typeface="+mn-lt"/>
                        </a:rPr>
                        <a:t>Lower</a:t>
                      </a:r>
                      <a:r>
                        <a:rPr lang="en-US" sz="1200" b="0" i="0" u="none" dirty="0">
                          <a:latin typeface="+mn-lt"/>
                        </a:rPr>
                        <a:t> average requested subsidy per location</a:t>
                      </a:r>
                    </a:p>
                  </a:txBody>
                  <a:tcPr marL="7200" marR="7200" marT="73152" marB="73152" anchor="ctr">
                    <a:lnT w="9525"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200" b="0" i="0" u="none" dirty="0">
                          <a:latin typeface="+mn-lt"/>
                        </a:rPr>
                        <a:t>97% of preliminarily selected locations</a:t>
                      </a:r>
                    </a:p>
                  </a:txBody>
                  <a:tcPr marL="7200" marR="7200" marT="73152" marB="73152" anchor="ctr">
                    <a:lnT w="9525" cap="flat" cmpd="sng" algn="ctr">
                      <a:solidFill>
                        <a:schemeClr val="bg1">
                          <a:lumMod val="85000"/>
                        </a:schemeClr>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28142715"/>
                  </a:ext>
                </a:extLst>
              </a:tr>
            </a:tbl>
          </a:graphicData>
        </a:graphic>
      </p:graphicFrame>
      <p:sp>
        <p:nvSpPr>
          <p:cNvPr id="3" name="Rectangle 2" hidden="1">
            <a:extLst>
              <a:ext uri="{FF2B5EF4-FFF2-40B4-BE49-F238E27FC236}">
                <a16:creationId xmlns:a16="http://schemas.microsoft.com/office/drawing/2014/main" id="{3FC95F5A-1698-7FFC-385F-73F035FD7AA5}"/>
              </a:ext>
            </a:extLst>
          </p:cNvPr>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600" dirty="0">
              <a:solidFill>
                <a:srgbClr val="FFFFFF"/>
              </a:solidFill>
              <a:latin typeface="Trebuchet MS" panose="020B0603020202020204" pitchFamily="34" charset="0"/>
              <a:sym typeface="Trebuchet MS" panose="020B0603020202020204" pitchFamily="34" charset="0"/>
            </a:endParaRPr>
          </a:p>
        </p:txBody>
      </p:sp>
      <p:grpSp>
        <p:nvGrpSpPr>
          <p:cNvPr id="4" name="bcgIconsWhite_Increase/chart/Trending Up/Line">
            <a:extLst>
              <a:ext uri="{FF2B5EF4-FFF2-40B4-BE49-F238E27FC236}">
                <a16:creationId xmlns:a16="http://schemas.microsoft.com/office/drawing/2014/main" id="{45BABFB7-0FCF-EE29-7F5E-D5012F23C491}"/>
              </a:ext>
            </a:extLst>
          </p:cNvPr>
          <p:cNvGrpSpPr>
            <a:grpSpLocks noChangeAspect="1"/>
          </p:cNvGrpSpPr>
          <p:nvPr/>
        </p:nvGrpSpPr>
        <p:grpSpPr>
          <a:xfrm>
            <a:off x="842410" y="1547780"/>
            <a:ext cx="576996" cy="576440"/>
            <a:chOff x="5272881" y="2606675"/>
            <a:chExt cx="1646238" cy="1644650"/>
          </a:xfrm>
        </p:grpSpPr>
        <p:sp>
          <p:nvSpPr>
            <p:cNvPr id="5" name="AutoShape 3">
              <a:extLst>
                <a:ext uri="{FF2B5EF4-FFF2-40B4-BE49-F238E27FC236}">
                  <a16:creationId xmlns:a16="http://schemas.microsoft.com/office/drawing/2014/main" id="{4DD36875-E3B4-72F8-F2AE-59A1CAAD1BC9}"/>
                </a:ext>
              </a:extLst>
            </p:cNvPr>
            <p:cNvSpPr>
              <a:spLocks noChangeAspect="1" noChangeArrowheads="1" noTextEdit="1"/>
            </p:cNvSpPr>
            <p:nvPr/>
          </p:nvSpPr>
          <p:spPr bwMode="auto">
            <a:xfrm>
              <a:off x="5272881"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11">
              <a:extLst>
                <a:ext uri="{FF2B5EF4-FFF2-40B4-BE49-F238E27FC236}">
                  <a16:creationId xmlns:a16="http://schemas.microsoft.com/office/drawing/2014/main" id="{7902055D-FF40-A6C1-5856-EB359CD5506E}"/>
                </a:ext>
              </a:extLst>
            </p:cNvPr>
            <p:cNvSpPr>
              <a:spLocks/>
            </p:cNvSpPr>
            <p:nvPr/>
          </p:nvSpPr>
          <p:spPr bwMode="auto">
            <a:xfrm>
              <a:off x="5444331" y="2962275"/>
              <a:ext cx="1304925" cy="931863"/>
            </a:xfrm>
            <a:custGeom>
              <a:avLst/>
              <a:gdLst>
                <a:gd name="connsiteX0" fmla="*/ 1243013 w 1304925"/>
                <a:gd name="connsiteY0" fmla="*/ 222250 h 931863"/>
                <a:gd name="connsiteX1" fmla="*/ 1243013 w 1304925"/>
                <a:gd name="connsiteY1" fmla="*/ 869950 h 931863"/>
                <a:gd name="connsiteX2" fmla="*/ 76200 w 1304925"/>
                <a:gd name="connsiteY2" fmla="*/ 869950 h 931863"/>
                <a:gd name="connsiteX3" fmla="*/ 86204 w 1304925"/>
                <a:gd name="connsiteY3" fmla="*/ 862095 h 931863"/>
                <a:gd name="connsiteX4" fmla="*/ 106210 w 1304925"/>
                <a:gd name="connsiteY4" fmla="*/ 839243 h 931863"/>
                <a:gd name="connsiteX5" fmla="*/ 280553 w 1304925"/>
                <a:gd name="connsiteY5" fmla="*/ 643576 h 931863"/>
                <a:gd name="connsiteX6" fmla="*/ 281268 w 1304925"/>
                <a:gd name="connsiteY6" fmla="*/ 643576 h 931863"/>
                <a:gd name="connsiteX7" fmla="*/ 305562 w 1304925"/>
                <a:gd name="connsiteY7" fmla="*/ 615726 h 931863"/>
                <a:gd name="connsiteX8" fmla="*/ 436319 w 1304925"/>
                <a:gd name="connsiteY8" fmla="*/ 677854 h 931863"/>
                <a:gd name="connsiteX9" fmla="*/ 437748 w 1304925"/>
                <a:gd name="connsiteY9" fmla="*/ 677854 h 931863"/>
                <a:gd name="connsiteX10" fmla="*/ 457040 w 1304925"/>
                <a:gd name="connsiteY10" fmla="*/ 682139 h 931863"/>
                <a:gd name="connsiteX11" fmla="*/ 492052 w 1304925"/>
                <a:gd name="connsiteY11" fmla="*/ 667142 h 931863"/>
                <a:gd name="connsiteX12" fmla="*/ 512058 w 1304925"/>
                <a:gd name="connsiteY12" fmla="*/ 645719 h 931863"/>
                <a:gd name="connsiteX13" fmla="*/ 688545 w 1304925"/>
                <a:gd name="connsiteY13" fmla="*/ 461478 h 931863"/>
                <a:gd name="connsiteX14" fmla="*/ 714982 w 1304925"/>
                <a:gd name="connsiteY14" fmla="*/ 432913 h 931863"/>
                <a:gd name="connsiteX15" fmla="*/ 724271 w 1304925"/>
                <a:gd name="connsiteY15" fmla="*/ 422916 h 931863"/>
                <a:gd name="connsiteX16" fmla="*/ 847883 w 1304925"/>
                <a:gd name="connsiteY16" fmla="*/ 506467 h 931863"/>
                <a:gd name="connsiteX17" fmla="*/ 853599 w 1304925"/>
                <a:gd name="connsiteY17" fmla="*/ 510037 h 931863"/>
                <a:gd name="connsiteX18" fmla="*/ 875749 w 1304925"/>
                <a:gd name="connsiteY18" fmla="*/ 522891 h 931863"/>
                <a:gd name="connsiteX19" fmla="*/ 887896 w 1304925"/>
                <a:gd name="connsiteY19" fmla="*/ 531461 h 931863"/>
                <a:gd name="connsiteX20" fmla="*/ 889325 w 1304925"/>
                <a:gd name="connsiteY20" fmla="*/ 532175 h 931863"/>
                <a:gd name="connsiteX21" fmla="*/ 911475 w 1304925"/>
                <a:gd name="connsiteY21" fmla="*/ 538602 h 931863"/>
                <a:gd name="connsiteX22" fmla="*/ 943629 w 1304925"/>
                <a:gd name="connsiteY22" fmla="*/ 524320 h 931863"/>
                <a:gd name="connsiteX23" fmla="*/ 1088677 w 1304925"/>
                <a:gd name="connsiteY23" fmla="*/ 357217 h 931863"/>
                <a:gd name="connsiteX24" fmla="*/ 1105111 w 1304925"/>
                <a:gd name="connsiteY24" fmla="*/ 340079 h 931863"/>
                <a:gd name="connsiteX25" fmla="*/ 1139408 w 1304925"/>
                <a:gd name="connsiteY25" fmla="*/ 367929 h 931863"/>
                <a:gd name="connsiteX26" fmla="*/ 1166559 w 1304925"/>
                <a:gd name="connsiteY26" fmla="*/ 377927 h 931863"/>
                <a:gd name="connsiteX27" fmla="*/ 1207287 w 1304925"/>
                <a:gd name="connsiteY27" fmla="*/ 347220 h 931863"/>
                <a:gd name="connsiteX28" fmla="*/ 1227594 w 1304925"/>
                <a:gd name="connsiteY28" fmla="*/ 90488 h 931863"/>
                <a:gd name="connsiteX29" fmla="*/ 1242612 w 1304925"/>
                <a:gd name="connsiteY29" fmla="*/ 110474 h 931863"/>
                <a:gd name="connsiteX30" fmla="*/ 1176819 w 1304925"/>
                <a:gd name="connsiteY30" fmla="*/ 338167 h 931863"/>
                <a:gd name="connsiteX31" fmla="*/ 1166807 w 1304925"/>
                <a:gd name="connsiteY31" fmla="*/ 346018 h 931863"/>
                <a:gd name="connsiteX32" fmla="*/ 1159656 w 1304925"/>
                <a:gd name="connsiteY32" fmla="*/ 343163 h 931863"/>
                <a:gd name="connsiteX33" fmla="*/ 1109596 w 1304925"/>
                <a:gd name="connsiteY33" fmla="*/ 302478 h 931863"/>
                <a:gd name="connsiteX34" fmla="*/ 1103160 w 1304925"/>
                <a:gd name="connsiteY34" fmla="*/ 300337 h 931863"/>
                <a:gd name="connsiteX35" fmla="*/ 1094578 w 1304925"/>
                <a:gd name="connsiteY35" fmla="*/ 303906 h 931863"/>
                <a:gd name="connsiteX36" fmla="*/ 1065972 w 1304925"/>
                <a:gd name="connsiteY36" fmla="*/ 335312 h 931863"/>
                <a:gd name="connsiteX37" fmla="*/ 920084 w 1304925"/>
                <a:gd name="connsiteY37" fmla="*/ 503048 h 931863"/>
                <a:gd name="connsiteX38" fmla="*/ 911502 w 1304925"/>
                <a:gd name="connsiteY38" fmla="*/ 506617 h 931863"/>
                <a:gd name="connsiteX39" fmla="*/ 905781 w 1304925"/>
                <a:gd name="connsiteY39" fmla="*/ 505190 h 931863"/>
                <a:gd name="connsiteX40" fmla="*/ 892193 w 1304925"/>
                <a:gd name="connsiteY40" fmla="*/ 495911 h 931863"/>
                <a:gd name="connsiteX41" fmla="*/ 866448 w 1304925"/>
                <a:gd name="connsiteY41" fmla="*/ 480208 h 931863"/>
                <a:gd name="connsiteX42" fmla="*/ 865733 w 1304925"/>
                <a:gd name="connsiteY42" fmla="*/ 480208 h 931863"/>
                <a:gd name="connsiteX43" fmla="*/ 727710 w 1304925"/>
                <a:gd name="connsiteY43" fmla="*/ 386703 h 931863"/>
                <a:gd name="connsiteX44" fmla="*/ 721274 w 1304925"/>
                <a:gd name="connsiteY44" fmla="*/ 384562 h 931863"/>
                <a:gd name="connsiteX45" fmla="*/ 713407 w 1304925"/>
                <a:gd name="connsiteY45" fmla="*/ 388131 h 931863"/>
                <a:gd name="connsiteX46" fmla="*/ 691238 w 1304925"/>
                <a:gd name="connsiteY46" fmla="*/ 410972 h 931863"/>
                <a:gd name="connsiteX47" fmla="*/ 665493 w 1304925"/>
                <a:gd name="connsiteY47" fmla="*/ 439523 h 931863"/>
                <a:gd name="connsiteX48" fmla="*/ 488853 w 1304925"/>
                <a:gd name="connsiteY48" fmla="*/ 623676 h 931863"/>
                <a:gd name="connsiteX49" fmla="*/ 468829 w 1304925"/>
                <a:gd name="connsiteY49" fmla="*/ 645089 h 931863"/>
                <a:gd name="connsiteX50" fmla="*/ 456672 w 1304925"/>
                <a:gd name="connsiteY50" fmla="*/ 650085 h 931863"/>
                <a:gd name="connsiteX51" fmla="*/ 449520 w 1304925"/>
                <a:gd name="connsiteY51" fmla="*/ 648658 h 931863"/>
                <a:gd name="connsiteX52" fmla="*/ 303631 w 1304925"/>
                <a:gd name="connsiteY52" fmla="*/ 580136 h 931863"/>
                <a:gd name="connsiteX53" fmla="*/ 299340 w 1304925"/>
                <a:gd name="connsiteY53" fmla="*/ 579422 h 931863"/>
                <a:gd name="connsiteX54" fmla="*/ 290044 w 1304925"/>
                <a:gd name="connsiteY54" fmla="*/ 582991 h 931863"/>
                <a:gd name="connsiteX55" fmla="*/ 284322 w 1304925"/>
                <a:gd name="connsiteY55" fmla="*/ 590842 h 931863"/>
                <a:gd name="connsiteX56" fmla="*/ 256432 w 1304925"/>
                <a:gd name="connsiteY56" fmla="*/ 622248 h 931863"/>
                <a:gd name="connsiteX57" fmla="*/ 81937 w 1304925"/>
                <a:gd name="connsiteY57" fmla="*/ 817822 h 931863"/>
                <a:gd name="connsiteX58" fmla="*/ 61913 w 1304925"/>
                <a:gd name="connsiteY58" fmla="*/ 841376 h 931863"/>
                <a:gd name="connsiteX59" fmla="*/ 81937 w 1304925"/>
                <a:gd name="connsiteY59" fmla="*/ 814967 h 931863"/>
                <a:gd name="connsiteX60" fmla="*/ 256432 w 1304925"/>
                <a:gd name="connsiteY60" fmla="*/ 582991 h 931863"/>
                <a:gd name="connsiteX61" fmla="*/ 279316 w 1304925"/>
                <a:gd name="connsiteY61" fmla="*/ 553012 h 931863"/>
                <a:gd name="connsiteX62" fmla="*/ 288613 w 1304925"/>
                <a:gd name="connsiteY62" fmla="*/ 548730 h 931863"/>
                <a:gd name="connsiteX63" fmla="*/ 292189 w 1304925"/>
                <a:gd name="connsiteY63" fmla="*/ 549443 h 931863"/>
                <a:gd name="connsiteX64" fmla="*/ 445229 w 1304925"/>
                <a:gd name="connsiteY64" fmla="*/ 605118 h 931863"/>
                <a:gd name="connsiteX65" fmla="*/ 449520 w 1304925"/>
                <a:gd name="connsiteY65" fmla="*/ 605831 h 931863"/>
                <a:gd name="connsiteX66" fmla="*/ 457387 w 1304925"/>
                <a:gd name="connsiteY66" fmla="*/ 601549 h 931863"/>
                <a:gd name="connsiteX67" fmla="*/ 488853 w 1304925"/>
                <a:gd name="connsiteY67" fmla="*/ 563719 h 931863"/>
                <a:gd name="connsiteX68" fmla="*/ 665493 w 1304925"/>
                <a:gd name="connsiteY68" fmla="*/ 356011 h 931863"/>
                <a:gd name="connsiteX69" fmla="*/ 691238 w 1304925"/>
                <a:gd name="connsiteY69" fmla="*/ 324605 h 931863"/>
                <a:gd name="connsiteX70" fmla="*/ 701965 w 1304925"/>
                <a:gd name="connsiteY70" fmla="*/ 311044 h 931863"/>
                <a:gd name="connsiteX71" fmla="*/ 710547 w 1304925"/>
                <a:gd name="connsiteY71" fmla="*/ 307475 h 931863"/>
                <a:gd name="connsiteX72" fmla="*/ 716268 w 1304925"/>
                <a:gd name="connsiteY72" fmla="*/ 308902 h 931863"/>
                <a:gd name="connsiteX73" fmla="*/ 866448 w 1304925"/>
                <a:gd name="connsiteY73" fmla="*/ 398124 h 931863"/>
                <a:gd name="connsiteX74" fmla="*/ 892193 w 1304925"/>
                <a:gd name="connsiteY74" fmla="*/ 413827 h 931863"/>
                <a:gd name="connsiteX75" fmla="*/ 892193 w 1304925"/>
                <a:gd name="connsiteY75" fmla="*/ 414541 h 931863"/>
                <a:gd name="connsiteX76" fmla="*/ 897914 w 1304925"/>
                <a:gd name="connsiteY76" fmla="*/ 415968 h 931863"/>
                <a:gd name="connsiteX77" fmla="*/ 906496 w 1304925"/>
                <a:gd name="connsiteY77" fmla="*/ 411685 h 931863"/>
                <a:gd name="connsiteX78" fmla="*/ 1037367 w 1304925"/>
                <a:gd name="connsiteY78" fmla="*/ 258225 h 931863"/>
                <a:gd name="connsiteX79" fmla="*/ 1035221 w 1304925"/>
                <a:gd name="connsiteY79" fmla="*/ 243949 h 931863"/>
                <a:gd name="connsiteX80" fmla="*/ 986592 w 1304925"/>
                <a:gd name="connsiteY80" fmla="*/ 207547 h 931863"/>
                <a:gd name="connsiteX81" fmla="*/ 988737 w 1304925"/>
                <a:gd name="connsiteY81" fmla="*/ 189702 h 931863"/>
                <a:gd name="connsiteX82" fmla="*/ 999464 w 1304925"/>
                <a:gd name="connsiteY82" fmla="*/ 185420 h 931863"/>
                <a:gd name="connsiteX83" fmla="*/ 1220443 w 1304925"/>
                <a:gd name="connsiteY83" fmla="*/ 91916 h 931863"/>
                <a:gd name="connsiteX84" fmla="*/ 1227594 w 1304925"/>
                <a:gd name="connsiteY84" fmla="*/ 90488 h 931863"/>
                <a:gd name="connsiteX85" fmla="*/ 30163 w 1304925"/>
                <a:gd name="connsiteY85" fmla="*/ 31750 h 931863"/>
                <a:gd name="connsiteX86" fmla="*/ 30163 w 1304925"/>
                <a:gd name="connsiteY86" fmla="*/ 900113 h 931863"/>
                <a:gd name="connsiteX87" fmla="*/ 1274763 w 1304925"/>
                <a:gd name="connsiteY87" fmla="*/ 900113 h 931863"/>
                <a:gd name="connsiteX88" fmla="*/ 1274763 w 1304925"/>
                <a:gd name="connsiteY88" fmla="*/ 31750 h 931863"/>
                <a:gd name="connsiteX89" fmla="*/ 30163 w 1304925"/>
                <a:gd name="connsiteY89" fmla="*/ 31750 h 931863"/>
                <a:gd name="connsiteX90" fmla="*/ 15705 w 1304925"/>
                <a:gd name="connsiteY90" fmla="*/ 0 h 931863"/>
                <a:gd name="connsiteX91" fmla="*/ 1289220 w 1304925"/>
                <a:gd name="connsiteY91" fmla="*/ 0 h 931863"/>
                <a:gd name="connsiteX92" fmla="*/ 1304925 w 1304925"/>
                <a:gd name="connsiteY92" fmla="*/ 15698 h 931863"/>
                <a:gd name="connsiteX93" fmla="*/ 1304925 w 1304925"/>
                <a:gd name="connsiteY93" fmla="*/ 916166 h 931863"/>
                <a:gd name="connsiteX94" fmla="*/ 1289220 w 1304925"/>
                <a:gd name="connsiteY94" fmla="*/ 931863 h 931863"/>
                <a:gd name="connsiteX95" fmla="*/ 15705 w 1304925"/>
                <a:gd name="connsiteY95" fmla="*/ 931863 h 931863"/>
                <a:gd name="connsiteX96" fmla="*/ 0 w 1304925"/>
                <a:gd name="connsiteY96" fmla="*/ 916166 h 931863"/>
                <a:gd name="connsiteX97" fmla="*/ 0 w 1304925"/>
                <a:gd name="connsiteY97" fmla="*/ 15698 h 931863"/>
                <a:gd name="connsiteX98" fmla="*/ 15705 w 1304925"/>
                <a:gd name="connsiteY98" fmla="*/ 0 h 9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04925" h="931863">
                  <a:moveTo>
                    <a:pt x="1243013" y="222250"/>
                  </a:moveTo>
                  <a:cubicBezTo>
                    <a:pt x="1243013" y="222250"/>
                    <a:pt x="1243013" y="222250"/>
                    <a:pt x="1243013" y="869950"/>
                  </a:cubicBezTo>
                  <a:cubicBezTo>
                    <a:pt x="1243013" y="869950"/>
                    <a:pt x="1243013" y="869950"/>
                    <a:pt x="76200" y="869950"/>
                  </a:cubicBezTo>
                  <a:cubicBezTo>
                    <a:pt x="79773" y="868522"/>
                    <a:pt x="83345" y="865665"/>
                    <a:pt x="86204" y="862095"/>
                  </a:cubicBezTo>
                  <a:cubicBezTo>
                    <a:pt x="86204" y="862095"/>
                    <a:pt x="86204" y="862095"/>
                    <a:pt x="106210" y="839243"/>
                  </a:cubicBezTo>
                  <a:cubicBezTo>
                    <a:pt x="106210" y="839243"/>
                    <a:pt x="106210" y="839243"/>
                    <a:pt x="280553" y="643576"/>
                  </a:cubicBezTo>
                  <a:cubicBezTo>
                    <a:pt x="280553" y="643576"/>
                    <a:pt x="280553" y="643576"/>
                    <a:pt x="281268" y="643576"/>
                  </a:cubicBezTo>
                  <a:cubicBezTo>
                    <a:pt x="281268" y="643576"/>
                    <a:pt x="281268" y="643576"/>
                    <a:pt x="305562" y="615726"/>
                  </a:cubicBezTo>
                  <a:cubicBezTo>
                    <a:pt x="305562" y="615726"/>
                    <a:pt x="305562" y="615726"/>
                    <a:pt x="436319" y="677854"/>
                  </a:cubicBezTo>
                  <a:cubicBezTo>
                    <a:pt x="437033" y="677854"/>
                    <a:pt x="437033" y="677854"/>
                    <a:pt x="437748" y="677854"/>
                  </a:cubicBezTo>
                  <a:cubicBezTo>
                    <a:pt x="443464" y="680710"/>
                    <a:pt x="450609" y="682139"/>
                    <a:pt x="457040" y="682139"/>
                  </a:cubicBezTo>
                  <a:cubicBezTo>
                    <a:pt x="470616" y="682139"/>
                    <a:pt x="483477" y="676426"/>
                    <a:pt x="492052" y="667142"/>
                  </a:cubicBezTo>
                  <a:cubicBezTo>
                    <a:pt x="492052" y="667142"/>
                    <a:pt x="492052" y="667142"/>
                    <a:pt x="512058" y="645719"/>
                  </a:cubicBezTo>
                  <a:cubicBezTo>
                    <a:pt x="512058" y="645719"/>
                    <a:pt x="512058" y="645719"/>
                    <a:pt x="688545" y="461478"/>
                  </a:cubicBezTo>
                  <a:cubicBezTo>
                    <a:pt x="688545" y="461478"/>
                    <a:pt x="688545" y="461478"/>
                    <a:pt x="714982" y="432913"/>
                  </a:cubicBezTo>
                  <a:cubicBezTo>
                    <a:pt x="714982" y="432913"/>
                    <a:pt x="714982" y="432913"/>
                    <a:pt x="724271" y="422916"/>
                  </a:cubicBezTo>
                  <a:cubicBezTo>
                    <a:pt x="724271" y="422916"/>
                    <a:pt x="724271" y="422916"/>
                    <a:pt x="847883" y="506467"/>
                  </a:cubicBezTo>
                  <a:cubicBezTo>
                    <a:pt x="850027" y="507895"/>
                    <a:pt x="851456" y="509323"/>
                    <a:pt x="853599" y="510037"/>
                  </a:cubicBezTo>
                  <a:cubicBezTo>
                    <a:pt x="853599" y="510037"/>
                    <a:pt x="853599" y="510037"/>
                    <a:pt x="875749" y="522891"/>
                  </a:cubicBezTo>
                  <a:cubicBezTo>
                    <a:pt x="875749" y="522891"/>
                    <a:pt x="875749" y="522891"/>
                    <a:pt x="887896" y="531461"/>
                  </a:cubicBezTo>
                  <a:cubicBezTo>
                    <a:pt x="888611" y="532175"/>
                    <a:pt x="888611" y="532175"/>
                    <a:pt x="889325" y="532175"/>
                  </a:cubicBezTo>
                  <a:cubicBezTo>
                    <a:pt x="895756" y="536460"/>
                    <a:pt x="903616" y="538602"/>
                    <a:pt x="911475" y="538602"/>
                  </a:cubicBezTo>
                  <a:cubicBezTo>
                    <a:pt x="924337" y="538602"/>
                    <a:pt x="935769" y="533603"/>
                    <a:pt x="943629" y="524320"/>
                  </a:cubicBezTo>
                  <a:cubicBezTo>
                    <a:pt x="943629" y="524320"/>
                    <a:pt x="943629" y="524320"/>
                    <a:pt x="1088677" y="357217"/>
                  </a:cubicBezTo>
                  <a:cubicBezTo>
                    <a:pt x="1088677" y="357217"/>
                    <a:pt x="1088677" y="357217"/>
                    <a:pt x="1105111" y="340079"/>
                  </a:cubicBezTo>
                  <a:cubicBezTo>
                    <a:pt x="1105111" y="340079"/>
                    <a:pt x="1105111" y="340079"/>
                    <a:pt x="1139408" y="367929"/>
                  </a:cubicBezTo>
                  <a:cubicBezTo>
                    <a:pt x="1147267" y="374356"/>
                    <a:pt x="1157271" y="377927"/>
                    <a:pt x="1166559" y="377927"/>
                  </a:cubicBezTo>
                  <a:cubicBezTo>
                    <a:pt x="1185851" y="377927"/>
                    <a:pt x="1201571" y="365787"/>
                    <a:pt x="1207287" y="347220"/>
                  </a:cubicBezTo>
                  <a:close/>
                  <a:moveTo>
                    <a:pt x="1227594" y="90488"/>
                  </a:moveTo>
                  <a:cubicBezTo>
                    <a:pt x="1237606" y="90488"/>
                    <a:pt x="1246188" y="100481"/>
                    <a:pt x="1242612" y="110474"/>
                  </a:cubicBezTo>
                  <a:cubicBezTo>
                    <a:pt x="1242612" y="110474"/>
                    <a:pt x="1242612" y="110474"/>
                    <a:pt x="1176819" y="338167"/>
                  </a:cubicBezTo>
                  <a:cubicBezTo>
                    <a:pt x="1175389" y="343163"/>
                    <a:pt x="1171813" y="346018"/>
                    <a:pt x="1166807" y="346018"/>
                  </a:cubicBezTo>
                  <a:cubicBezTo>
                    <a:pt x="1164662" y="346018"/>
                    <a:pt x="1161801" y="345305"/>
                    <a:pt x="1159656" y="343163"/>
                  </a:cubicBezTo>
                  <a:cubicBezTo>
                    <a:pt x="1159656" y="343163"/>
                    <a:pt x="1159656" y="343163"/>
                    <a:pt x="1109596" y="302478"/>
                  </a:cubicBezTo>
                  <a:cubicBezTo>
                    <a:pt x="1108166" y="301051"/>
                    <a:pt x="1105305" y="300337"/>
                    <a:pt x="1103160" y="300337"/>
                  </a:cubicBezTo>
                  <a:cubicBezTo>
                    <a:pt x="1100299" y="300337"/>
                    <a:pt x="1096724" y="301765"/>
                    <a:pt x="1094578" y="303906"/>
                  </a:cubicBezTo>
                  <a:cubicBezTo>
                    <a:pt x="1094578" y="303906"/>
                    <a:pt x="1094578" y="303906"/>
                    <a:pt x="1065972" y="335312"/>
                  </a:cubicBezTo>
                  <a:cubicBezTo>
                    <a:pt x="1065972" y="335312"/>
                    <a:pt x="1065972" y="335312"/>
                    <a:pt x="920084" y="503048"/>
                  </a:cubicBezTo>
                  <a:cubicBezTo>
                    <a:pt x="917938" y="505903"/>
                    <a:pt x="915078" y="506617"/>
                    <a:pt x="911502" y="506617"/>
                  </a:cubicBezTo>
                  <a:cubicBezTo>
                    <a:pt x="910072" y="506617"/>
                    <a:pt x="907926" y="506617"/>
                    <a:pt x="905781" y="505190"/>
                  </a:cubicBezTo>
                  <a:cubicBezTo>
                    <a:pt x="905781" y="505190"/>
                    <a:pt x="905781" y="505190"/>
                    <a:pt x="892193" y="495911"/>
                  </a:cubicBezTo>
                  <a:cubicBezTo>
                    <a:pt x="892193" y="495911"/>
                    <a:pt x="892193" y="495911"/>
                    <a:pt x="866448" y="480208"/>
                  </a:cubicBezTo>
                  <a:cubicBezTo>
                    <a:pt x="866448" y="480208"/>
                    <a:pt x="866448" y="480208"/>
                    <a:pt x="865733" y="480208"/>
                  </a:cubicBezTo>
                  <a:cubicBezTo>
                    <a:pt x="865733" y="480208"/>
                    <a:pt x="865733" y="480208"/>
                    <a:pt x="727710" y="386703"/>
                  </a:cubicBezTo>
                  <a:cubicBezTo>
                    <a:pt x="725565" y="385276"/>
                    <a:pt x="723419" y="384562"/>
                    <a:pt x="721274" y="384562"/>
                  </a:cubicBezTo>
                  <a:cubicBezTo>
                    <a:pt x="718413" y="384562"/>
                    <a:pt x="715553" y="385990"/>
                    <a:pt x="713407" y="388131"/>
                  </a:cubicBezTo>
                  <a:cubicBezTo>
                    <a:pt x="713407" y="388131"/>
                    <a:pt x="713407" y="388131"/>
                    <a:pt x="691238" y="410972"/>
                  </a:cubicBezTo>
                  <a:cubicBezTo>
                    <a:pt x="691238" y="410972"/>
                    <a:pt x="691238" y="410972"/>
                    <a:pt x="665493" y="439523"/>
                  </a:cubicBezTo>
                  <a:cubicBezTo>
                    <a:pt x="665493" y="439523"/>
                    <a:pt x="665493" y="439523"/>
                    <a:pt x="488853" y="623676"/>
                  </a:cubicBezTo>
                  <a:cubicBezTo>
                    <a:pt x="488853" y="623676"/>
                    <a:pt x="488853" y="623676"/>
                    <a:pt x="468829" y="645089"/>
                  </a:cubicBezTo>
                  <a:cubicBezTo>
                    <a:pt x="465968" y="648658"/>
                    <a:pt x="461678" y="650085"/>
                    <a:pt x="456672" y="650085"/>
                  </a:cubicBezTo>
                  <a:cubicBezTo>
                    <a:pt x="454526" y="650085"/>
                    <a:pt x="451666" y="649372"/>
                    <a:pt x="449520" y="648658"/>
                  </a:cubicBezTo>
                  <a:cubicBezTo>
                    <a:pt x="449520" y="648658"/>
                    <a:pt x="449520" y="648658"/>
                    <a:pt x="303631" y="580136"/>
                  </a:cubicBezTo>
                  <a:cubicBezTo>
                    <a:pt x="302201" y="579422"/>
                    <a:pt x="300771" y="579422"/>
                    <a:pt x="299340" y="579422"/>
                  </a:cubicBezTo>
                  <a:cubicBezTo>
                    <a:pt x="295765" y="579422"/>
                    <a:pt x="292189" y="580849"/>
                    <a:pt x="290044" y="582991"/>
                  </a:cubicBezTo>
                  <a:cubicBezTo>
                    <a:pt x="290044" y="582991"/>
                    <a:pt x="290044" y="582991"/>
                    <a:pt x="284322" y="590842"/>
                  </a:cubicBezTo>
                  <a:cubicBezTo>
                    <a:pt x="284322" y="590842"/>
                    <a:pt x="284322" y="590842"/>
                    <a:pt x="256432" y="622248"/>
                  </a:cubicBezTo>
                  <a:cubicBezTo>
                    <a:pt x="256432" y="622248"/>
                    <a:pt x="256432" y="622248"/>
                    <a:pt x="81937" y="817822"/>
                  </a:cubicBezTo>
                  <a:cubicBezTo>
                    <a:pt x="81937" y="817822"/>
                    <a:pt x="81937" y="817822"/>
                    <a:pt x="61913" y="841376"/>
                  </a:cubicBezTo>
                  <a:cubicBezTo>
                    <a:pt x="61913" y="841376"/>
                    <a:pt x="61913" y="841376"/>
                    <a:pt x="81937" y="814967"/>
                  </a:cubicBezTo>
                  <a:cubicBezTo>
                    <a:pt x="81937" y="814967"/>
                    <a:pt x="81937" y="814967"/>
                    <a:pt x="256432" y="582991"/>
                  </a:cubicBezTo>
                  <a:cubicBezTo>
                    <a:pt x="256432" y="582991"/>
                    <a:pt x="256432" y="582991"/>
                    <a:pt x="279316" y="553012"/>
                  </a:cubicBezTo>
                  <a:cubicBezTo>
                    <a:pt x="281462" y="550157"/>
                    <a:pt x="285038" y="548730"/>
                    <a:pt x="288613" y="548730"/>
                  </a:cubicBezTo>
                  <a:cubicBezTo>
                    <a:pt x="289328" y="548730"/>
                    <a:pt x="290759" y="548730"/>
                    <a:pt x="292189" y="549443"/>
                  </a:cubicBezTo>
                  <a:cubicBezTo>
                    <a:pt x="292189" y="549443"/>
                    <a:pt x="292189" y="549443"/>
                    <a:pt x="445229" y="605118"/>
                  </a:cubicBezTo>
                  <a:cubicBezTo>
                    <a:pt x="446660" y="605831"/>
                    <a:pt x="448090" y="605831"/>
                    <a:pt x="449520" y="605831"/>
                  </a:cubicBezTo>
                  <a:cubicBezTo>
                    <a:pt x="452381" y="605831"/>
                    <a:pt x="455956" y="604404"/>
                    <a:pt x="457387" y="601549"/>
                  </a:cubicBezTo>
                  <a:cubicBezTo>
                    <a:pt x="457387" y="601549"/>
                    <a:pt x="457387" y="601549"/>
                    <a:pt x="488853" y="563719"/>
                  </a:cubicBezTo>
                  <a:cubicBezTo>
                    <a:pt x="488853" y="563719"/>
                    <a:pt x="488853" y="563719"/>
                    <a:pt x="665493" y="356011"/>
                  </a:cubicBezTo>
                  <a:cubicBezTo>
                    <a:pt x="665493" y="356011"/>
                    <a:pt x="665493" y="356011"/>
                    <a:pt x="691238" y="324605"/>
                  </a:cubicBezTo>
                  <a:cubicBezTo>
                    <a:pt x="691238" y="324605"/>
                    <a:pt x="691238" y="324605"/>
                    <a:pt x="701965" y="311044"/>
                  </a:cubicBezTo>
                  <a:cubicBezTo>
                    <a:pt x="704111" y="308902"/>
                    <a:pt x="706971" y="307475"/>
                    <a:pt x="710547" y="307475"/>
                  </a:cubicBezTo>
                  <a:cubicBezTo>
                    <a:pt x="712692" y="307475"/>
                    <a:pt x="714123" y="308189"/>
                    <a:pt x="716268" y="308902"/>
                  </a:cubicBezTo>
                  <a:cubicBezTo>
                    <a:pt x="716268" y="308902"/>
                    <a:pt x="716268" y="308902"/>
                    <a:pt x="866448" y="398124"/>
                  </a:cubicBezTo>
                  <a:cubicBezTo>
                    <a:pt x="866448" y="398124"/>
                    <a:pt x="866448" y="398124"/>
                    <a:pt x="892193" y="413827"/>
                  </a:cubicBezTo>
                  <a:cubicBezTo>
                    <a:pt x="892193" y="413827"/>
                    <a:pt x="892193" y="413827"/>
                    <a:pt x="892193" y="414541"/>
                  </a:cubicBezTo>
                  <a:cubicBezTo>
                    <a:pt x="894338" y="415254"/>
                    <a:pt x="895769" y="415968"/>
                    <a:pt x="897914" y="415968"/>
                  </a:cubicBezTo>
                  <a:cubicBezTo>
                    <a:pt x="901490" y="415968"/>
                    <a:pt x="905066" y="414541"/>
                    <a:pt x="906496" y="411685"/>
                  </a:cubicBezTo>
                  <a:cubicBezTo>
                    <a:pt x="906496" y="411685"/>
                    <a:pt x="906496" y="411685"/>
                    <a:pt x="1037367" y="258225"/>
                  </a:cubicBezTo>
                  <a:cubicBezTo>
                    <a:pt x="1040942" y="253942"/>
                    <a:pt x="1040227" y="247518"/>
                    <a:pt x="1035221" y="243949"/>
                  </a:cubicBezTo>
                  <a:cubicBezTo>
                    <a:pt x="1035221" y="243949"/>
                    <a:pt x="1035221" y="243949"/>
                    <a:pt x="986592" y="207547"/>
                  </a:cubicBezTo>
                  <a:cubicBezTo>
                    <a:pt x="980155" y="202550"/>
                    <a:pt x="981586" y="192558"/>
                    <a:pt x="988737" y="189702"/>
                  </a:cubicBezTo>
                  <a:cubicBezTo>
                    <a:pt x="988737" y="189702"/>
                    <a:pt x="988737" y="189702"/>
                    <a:pt x="999464" y="185420"/>
                  </a:cubicBezTo>
                  <a:cubicBezTo>
                    <a:pt x="999464" y="185420"/>
                    <a:pt x="999464" y="185420"/>
                    <a:pt x="1220443" y="91916"/>
                  </a:cubicBezTo>
                  <a:cubicBezTo>
                    <a:pt x="1222589" y="91202"/>
                    <a:pt x="1224734" y="90488"/>
                    <a:pt x="1227594" y="90488"/>
                  </a:cubicBezTo>
                  <a:close/>
                  <a:moveTo>
                    <a:pt x="30163" y="31750"/>
                  </a:moveTo>
                  <a:cubicBezTo>
                    <a:pt x="30163" y="900113"/>
                    <a:pt x="30163" y="900113"/>
                    <a:pt x="30163" y="900113"/>
                  </a:cubicBezTo>
                  <a:cubicBezTo>
                    <a:pt x="1274763" y="900113"/>
                    <a:pt x="1274763" y="900113"/>
                    <a:pt x="1274763" y="900113"/>
                  </a:cubicBezTo>
                  <a:cubicBezTo>
                    <a:pt x="1274763" y="31750"/>
                    <a:pt x="1274763" y="31750"/>
                    <a:pt x="1274763" y="31750"/>
                  </a:cubicBezTo>
                  <a:cubicBezTo>
                    <a:pt x="30163" y="31750"/>
                    <a:pt x="30163" y="31750"/>
                    <a:pt x="30163" y="31750"/>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7" name="bcgIconsWhite_Gears ">
            <a:extLst>
              <a:ext uri="{FF2B5EF4-FFF2-40B4-BE49-F238E27FC236}">
                <a16:creationId xmlns:a16="http://schemas.microsoft.com/office/drawing/2014/main" id="{DA659E78-D8AA-9A33-E888-402CAE6BFAC3}"/>
              </a:ext>
            </a:extLst>
          </p:cNvPr>
          <p:cNvGrpSpPr>
            <a:grpSpLocks noChangeAspect="1"/>
          </p:cNvGrpSpPr>
          <p:nvPr/>
        </p:nvGrpSpPr>
        <p:grpSpPr>
          <a:xfrm>
            <a:off x="5596812" y="1547780"/>
            <a:ext cx="576997" cy="576440"/>
            <a:chOff x="5273675" y="2606675"/>
            <a:chExt cx="1646238" cy="1644650"/>
          </a:xfrm>
        </p:grpSpPr>
        <p:sp>
          <p:nvSpPr>
            <p:cNvPr id="9" name="AutoShape 3">
              <a:extLst>
                <a:ext uri="{FF2B5EF4-FFF2-40B4-BE49-F238E27FC236}">
                  <a16:creationId xmlns:a16="http://schemas.microsoft.com/office/drawing/2014/main" id="{92B29AF3-EA5C-F4D2-70A8-4F7FDF687B5C}"/>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20">
              <a:extLst>
                <a:ext uri="{FF2B5EF4-FFF2-40B4-BE49-F238E27FC236}">
                  <a16:creationId xmlns:a16="http://schemas.microsoft.com/office/drawing/2014/main" id="{D7055527-1137-36F8-1A4F-AB3C81A374BF}"/>
                </a:ext>
              </a:extLst>
            </p:cNvPr>
            <p:cNvSpPr>
              <a:spLocks noChangeArrowheads="1"/>
            </p:cNvSpPr>
            <p:nvPr/>
          </p:nvSpPr>
          <p:spPr bwMode="auto">
            <a:xfrm>
              <a:off x="5345113" y="2930525"/>
              <a:ext cx="1502259" cy="993775"/>
            </a:xfrm>
            <a:custGeom>
              <a:avLst/>
              <a:gdLst>
                <a:gd name="connsiteX0" fmla="*/ 484981 w 1502259"/>
                <a:gd name="connsiteY0" fmla="*/ 385763 h 993775"/>
                <a:gd name="connsiteX1" fmla="*/ 619125 w 1502259"/>
                <a:gd name="connsiteY1" fmla="*/ 519113 h 993775"/>
                <a:gd name="connsiteX2" fmla="*/ 484981 w 1502259"/>
                <a:gd name="connsiteY2" fmla="*/ 652463 h 993775"/>
                <a:gd name="connsiteX3" fmla="*/ 350837 w 1502259"/>
                <a:gd name="connsiteY3" fmla="*/ 519113 h 993775"/>
                <a:gd name="connsiteX4" fmla="*/ 484981 w 1502259"/>
                <a:gd name="connsiteY4" fmla="*/ 385763 h 993775"/>
                <a:gd name="connsiteX5" fmla="*/ 485774 w 1502259"/>
                <a:gd name="connsiteY5" fmla="*/ 246062 h 993775"/>
                <a:gd name="connsiteX6" fmla="*/ 214311 w 1502259"/>
                <a:gd name="connsiteY6" fmla="*/ 518319 h 993775"/>
                <a:gd name="connsiteX7" fmla="*/ 485774 w 1502259"/>
                <a:gd name="connsiteY7" fmla="*/ 790576 h 993775"/>
                <a:gd name="connsiteX8" fmla="*/ 757237 w 1502259"/>
                <a:gd name="connsiteY8" fmla="*/ 518319 h 993775"/>
                <a:gd name="connsiteX9" fmla="*/ 485774 w 1502259"/>
                <a:gd name="connsiteY9" fmla="*/ 246062 h 993775"/>
                <a:gd name="connsiteX10" fmla="*/ 485774 w 1502259"/>
                <a:gd name="connsiteY10" fmla="*/ 215899 h 993775"/>
                <a:gd name="connsiteX11" fmla="*/ 788987 w 1502259"/>
                <a:gd name="connsiteY11" fmla="*/ 519112 h 993775"/>
                <a:gd name="connsiteX12" fmla="*/ 485774 w 1502259"/>
                <a:gd name="connsiteY12" fmla="*/ 822325 h 993775"/>
                <a:gd name="connsiteX13" fmla="*/ 182561 w 1502259"/>
                <a:gd name="connsiteY13" fmla="*/ 519112 h 993775"/>
                <a:gd name="connsiteX14" fmla="*/ 485774 w 1502259"/>
                <a:gd name="connsiteY14" fmla="*/ 215899 h 993775"/>
                <a:gd name="connsiteX15" fmla="*/ 1210014 w 1502259"/>
                <a:gd name="connsiteY15" fmla="*/ 159164 h 993775"/>
                <a:gd name="connsiteX16" fmla="*/ 1160255 w 1502259"/>
                <a:gd name="connsiteY16" fmla="*/ 169871 h 993775"/>
                <a:gd name="connsiteX17" fmla="*/ 1094623 w 1502259"/>
                <a:gd name="connsiteY17" fmla="*/ 338509 h 993775"/>
                <a:gd name="connsiteX18" fmla="*/ 1262270 w 1502259"/>
                <a:gd name="connsiteY18" fmla="*/ 405679 h 993775"/>
                <a:gd name="connsiteX19" fmla="*/ 1327189 w 1502259"/>
                <a:gd name="connsiteY19" fmla="*/ 237040 h 993775"/>
                <a:gd name="connsiteX20" fmla="*/ 1210014 w 1502259"/>
                <a:gd name="connsiteY20" fmla="*/ 159164 h 993775"/>
                <a:gd name="connsiteX21" fmla="*/ 485339 w 1502259"/>
                <a:gd name="connsiteY21" fmla="*/ 63500 h 993775"/>
                <a:gd name="connsiteX22" fmla="*/ 434623 w 1502259"/>
                <a:gd name="connsiteY22" fmla="*/ 65640 h 993775"/>
                <a:gd name="connsiteX23" fmla="*/ 399621 w 1502259"/>
                <a:gd name="connsiteY23" fmla="*/ 159813 h 993775"/>
                <a:gd name="connsiteX24" fmla="*/ 391050 w 1502259"/>
                <a:gd name="connsiteY24" fmla="*/ 161953 h 993775"/>
                <a:gd name="connsiteX25" fmla="*/ 326047 w 1502259"/>
                <a:gd name="connsiteY25" fmla="*/ 183356 h 993775"/>
                <a:gd name="connsiteX26" fmla="*/ 318904 w 1502259"/>
                <a:gd name="connsiteY26" fmla="*/ 186923 h 993775"/>
                <a:gd name="connsiteX27" fmla="*/ 233901 w 1502259"/>
                <a:gd name="connsiteY27" fmla="*/ 138410 h 993775"/>
                <a:gd name="connsiteX28" fmla="*/ 193899 w 1502259"/>
                <a:gd name="connsiteY28" fmla="*/ 169087 h 993775"/>
                <a:gd name="connsiteX29" fmla="*/ 156755 w 1502259"/>
                <a:gd name="connsiteY29" fmla="*/ 204045 h 993775"/>
                <a:gd name="connsiteX30" fmla="*/ 186756 w 1502259"/>
                <a:gd name="connsiteY30" fmla="*/ 288229 h 993775"/>
                <a:gd name="connsiteX31" fmla="*/ 181042 w 1502259"/>
                <a:gd name="connsiteY31" fmla="*/ 295364 h 993775"/>
                <a:gd name="connsiteX32" fmla="*/ 136754 w 1502259"/>
                <a:gd name="connsiteY32" fmla="*/ 365993 h 993775"/>
                <a:gd name="connsiteX33" fmla="*/ 133183 w 1502259"/>
                <a:gd name="connsiteY33" fmla="*/ 373127 h 993775"/>
                <a:gd name="connsiteX34" fmla="*/ 49608 w 1502259"/>
                <a:gd name="connsiteY34" fmla="*/ 388823 h 993775"/>
                <a:gd name="connsiteX35" fmla="*/ 38893 w 1502259"/>
                <a:gd name="connsiteY35" fmla="*/ 438049 h 993775"/>
                <a:gd name="connsiteX36" fmla="*/ 31750 w 1502259"/>
                <a:gd name="connsiteY36" fmla="*/ 488702 h 993775"/>
                <a:gd name="connsiteX37" fmla="*/ 101753 w 1502259"/>
                <a:gd name="connsiteY37" fmla="*/ 530081 h 993775"/>
                <a:gd name="connsiteX38" fmla="*/ 102467 w 1502259"/>
                <a:gd name="connsiteY38" fmla="*/ 537929 h 993775"/>
                <a:gd name="connsiteX39" fmla="*/ 118896 w 1502259"/>
                <a:gd name="connsiteY39" fmla="*/ 627107 h 993775"/>
                <a:gd name="connsiteX40" fmla="*/ 121039 w 1502259"/>
                <a:gd name="connsiteY40" fmla="*/ 635668 h 993775"/>
                <a:gd name="connsiteX41" fmla="*/ 68895 w 1502259"/>
                <a:gd name="connsiteY41" fmla="*/ 699163 h 993775"/>
                <a:gd name="connsiteX42" fmla="*/ 92467 w 1502259"/>
                <a:gd name="connsiteY42" fmla="*/ 744109 h 993775"/>
                <a:gd name="connsiteX43" fmla="*/ 119611 w 1502259"/>
                <a:gd name="connsiteY43" fmla="*/ 786914 h 993775"/>
                <a:gd name="connsiteX44" fmla="*/ 206757 w 1502259"/>
                <a:gd name="connsiteY44" fmla="*/ 772646 h 993775"/>
                <a:gd name="connsiteX45" fmla="*/ 212471 w 1502259"/>
                <a:gd name="connsiteY45" fmla="*/ 777640 h 993775"/>
                <a:gd name="connsiteX46" fmla="*/ 274617 w 1502259"/>
                <a:gd name="connsiteY46" fmla="*/ 827580 h 993775"/>
                <a:gd name="connsiteX47" fmla="*/ 281760 w 1502259"/>
                <a:gd name="connsiteY47" fmla="*/ 831860 h 993775"/>
                <a:gd name="connsiteX48" fmla="*/ 282474 w 1502259"/>
                <a:gd name="connsiteY48" fmla="*/ 923892 h 993775"/>
                <a:gd name="connsiteX49" fmla="*/ 329619 w 1502259"/>
                <a:gd name="connsiteY49" fmla="*/ 943868 h 993775"/>
                <a:gd name="connsiteX50" fmla="*/ 378192 w 1502259"/>
                <a:gd name="connsiteY50" fmla="*/ 958850 h 993775"/>
                <a:gd name="connsiteX51" fmla="*/ 441051 w 1502259"/>
                <a:gd name="connsiteY51" fmla="*/ 886081 h 993775"/>
                <a:gd name="connsiteX52" fmla="*/ 448909 w 1502259"/>
                <a:gd name="connsiteY52" fmla="*/ 886794 h 993775"/>
                <a:gd name="connsiteX53" fmla="*/ 485339 w 1502259"/>
                <a:gd name="connsiteY53" fmla="*/ 888221 h 993775"/>
                <a:gd name="connsiteX54" fmla="*/ 521055 w 1502259"/>
                <a:gd name="connsiteY54" fmla="*/ 886794 h 993775"/>
                <a:gd name="connsiteX55" fmla="*/ 528912 w 1502259"/>
                <a:gd name="connsiteY55" fmla="*/ 886081 h 993775"/>
                <a:gd name="connsiteX56" fmla="*/ 591057 w 1502259"/>
                <a:gd name="connsiteY56" fmla="*/ 958850 h 993775"/>
                <a:gd name="connsiteX57" fmla="*/ 639630 w 1502259"/>
                <a:gd name="connsiteY57" fmla="*/ 943868 h 993775"/>
                <a:gd name="connsiteX58" fmla="*/ 686775 w 1502259"/>
                <a:gd name="connsiteY58" fmla="*/ 924606 h 993775"/>
                <a:gd name="connsiteX59" fmla="*/ 687489 w 1502259"/>
                <a:gd name="connsiteY59" fmla="*/ 832574 h 993775"/>
                <a:gd name="connsiteX60" fmla="*/ 695347 w 1502259"/>
                <a:gd name="connsiteY60" fmla="*/ 828293 h 993775"/>
                <a:gd name="connsiteX61" fmla="*/ 758206 w 1502259"/>
                <a:gd name="connsiteY61" fmla="*/ 778353 h 993775"/>
                <a:gd name="connsiteX62" fmla="*/ 763921 w 1502259"/>
                <a:gd name="connsiteY62" fmla="*/ 772646 h 993775"/>
                <a:gd name="connsiteX63" fmla="*/ 850353 w 1502259"/>
                <a:gd name="connsiteY63" fmla="*/ 786914 h 993775"/>
                <a:gd name="connsiteX64" fmla="*/ 877497 w 1502259"/>
                <a:gd name="connsiteY64" fmla="*/ 744109 h 993775"/>
                <a:gd name="connsiteX65" fmla="*/ 900355 w 1502259"/>
                <a:gd name="connsiteY65" fmla="*/ 699163 h 993775"/>
                <a:gd name="connsiteX66" fmla="*/ 849638 w 1502259"/>
                <a:gd name="connsiteY66" fmla="*/ 636381 h 993775"/>
                <a:gd name="connsiteX67" fmla="*/ 852496 w 1502259"/>
                <a:gd name="connsiteY67" fmla="*/ 627820 h 993775"/>
                <a:gd name="connsiteX68" fmla="*/ 868211 w 1502259"/>
                <a:gd name="connsiteY68" fmla="*/ 538642 h 993775"/>
                <a:gd name="connsiteX69" fmla="*/ 868211 w 1502259"/>
                <a:gd name="connsiteY69" fmla="*/ 530081 h 993775"/>
                <a:gd name="connsiteX70" fmla="*/ 938213 w 1502259"/>
                <a:gd name="connsiteY70" fmla="*/ 488702 h 993775"/>
                <a:gd name="connsiteX71" fmla="*/ 931784 w 1502259"/>
                <a:gd name="connsiteY71" fmla="*/ 438762 h 993775"/>
                <a:gd name="connsiteX72" fmla="*/ 920355 w 1502259"/>
                <a:gd name="connsiteY72" fmla="*/ 389536 h 993775"/>
                <a:gd name="connsiteX73" fmla="*/ 838209 w 1502259"/>
                <a:gd name="connsiteY73" fmla="*/ 373841 h 993775"/>
                <a:gd name="connsiteX74" fmla="*/ 834638 w 1502259"/>
                <a:gd name="connsiteY74" fmla="*/ 366706 h 993775"/>
                <a:gd name="connsiteX75" fmla="*/ 790350 w 1502259"/>
                <a:gd name="connsiteY75" fmla="*/ 295364 h 993775"/>
                <a:gd name="connsiteX76" fmla="*/ 784636 w 1502259"/>
                <a:gd name="connsiteY76" fmla="*/ 288229 h 993775"/>
                <a:gd name="connsiteX77" fmla="*/ 813923 w 1502259"/>
                <a:gd name="connsiteY77" fmla="*/ 204045 h 993775"/>
                <a:gd name="connsiteX78" fmla="*/ 776779 w 1502259"/>
                <a:gd name="connsiteY78" fmla="*/ 169801 h 993775"/>
                <a:gd name="connsiteX79" fmla="*/ 736777 w 1502259"/>
                <a:gd name="connsiteY79" fmla="*/ 139123 h 993775"/>
                <a:gd name="connsiteX80" fmla="*/ 651774 w 1502259"/>
                <a:gd name="connsiteY80" fmla="*/ 186923 h 993775"/>
                <a:gd name="connsiteX81" fmla="*/ 644631 w 1502259"/>
                <a:gd name="connsiteY81" fmla="*/ 183356 h 993775"/>
                <a:gd name="connsiteX82" fmla="*/ 578914 w 1502259"/>
                <a:gd name="connsiteY82" fmla="*/ 161953 h 993775"/>
                <a:gd name="connsiteX83" fmla="*/ 571056 w 1502259"/>
                <a:gd name="connsiteY83" fmla="*/ 159813 h 993775"/>
                <a:gd name="connsiteX84" fmla="*/ 536055 w 1502259"/>
                <a:gd name="connsiteY84" fmla="*/ 65640 h 993775"/>
                <a:gd name="connsiteX85" fmla="*/ 485339 w 1502259"/>
                <a:gd name="connsiteY85" fmla="*/ 63500 h 993775"/>
                <a:gd name="connsiteX86" fmla="*/ 485339 w 1502259"/>
                <a:gd name="connsiteY86" fmla="*/ 31750 h 993775"/>
                <a:gd name="connsiteX87" fmla="*/ 548861 w 1502259"/>
                <a:gd name="connsiteY87" fmla="*/ 35318 h 993775"/>
                <a:gd name="connsiteX88" fmla="*/ 558139 w 1502259"/>
                <a:gd name="connsiteY88" fmla="*/ 36032 h 993775"/>
                <a:gd name="connsiteX89" fmla="*/ 594540 w 1502259"/>
                <a:gd name="connsiteY89" fmla="*/ 133091 h 993775"/>
                <a:gd name="connsiteX90" fmla="*/ 649497 w 1502259"/>
                <a:gd name="connsiteY90" fmla="*/ 151646 h 993775"/>
                <a:gd name="connsiteX91" fmla="*/ 738000 w 1502259"/>
                <a:gd name="connsiteY91" fmla="*/ 101690 h 993775"/>
                <a:gd name="connsiteX92" fmla="*/ 745851 w 1502259"/>
                <a:gd name="connsiteY92" fmla="*/ 106685 h 993775"/>
                <a:gd name="connsiteX93" fmla="*/ 796526 w 1502259"/>
                <a:gd name="connsiteY93" fmla="*/ 145223 h 993775"/>
                <a:gd name="connsiteX94" fmla="*/ 843632 w 1502259"/>
                <a:gd name="connsiteY94" fmla="*/ 188757 h 993775"/>
                <a:gd name="connsiteX95" fmla="*/ 850056 w 1502259"/>
                <a:gd name="connsiteY95" fmla="*/ 195894 h 993775"/>
                <a:gd name="connsiteX96" fmla="*/ 820079 w 1502259"/>
                <a:gd name="connsiteY96" fmla="*/ 282248 h 993775"/>
                <a:gd name="connsiteX97" fmla="*/ 858621 w 1502259"/>
                <a:gd name="connsiteY97" fmla="*/ 345764 h 993775"/>
                <a:gd name="connsiteX98" fmla="*/ 944983 w 1502259"/>
                <a:gd name="connsiteY98" fmla="*/ 361465 h 993775"/>
                <a:gd name="connsiteX99" fmla="*/ 947837 w 1502259"/>
                <a:gd name="connsiteY99" fmla="*/ 370743 h 993775"/>
                <a:gd name="connsiteX100" fmla="*/ 962112 w 1502259"/>
                <a:gd name="connsiteY100" fmla="*/ 432832 h 993775"/>
                <a:gd name="connsiteX101" fmla="*/ 969963 w 1502259"/>
                <a:gd name="connsiteY101" fmla="*/ 496348 h 993775"/>
                <a:gd name="connsiteX102" fmla="*/ 969963 w 1502259"/>
                <a:gd name="connsiteY102" fmla="*/ 505626 h 993775"/>
                <a:gd name="connsiteX103" fmla="*/ 898590 w 1502259"/>
                <a:gd name="connsiteY103" fmla="*/ 548446 h 993775"/>
                <a:gd name="connsiteX104" fmla="*/ 883602 w 1502259"/>
                <a:gd name="connsiteY104" fmla="*/ 629091 h 993775"/>
                <a:gd name="connsiteX105" fmla="*/ 937132 w 1502259"/>
                <a:gd name="connsiteY105" fmla="*/ 694034 h 993775"/>
                <a:gd name="connsiteX106" fmla="*/ 932849 w 1502259"/>
                <a:gd name="connsiteY106" fmla="*/ 702598 h 993775"/>
                <a:gd name="connsiteX107" fmla="*/ 904300 w 1502259"/>
                <a:gd name="connsiteY107" fmla="*/ 759692 h 993775"/>
                <a:gd name="connsiteX108" fmla="*/ 869327 w 1502259"/>
                <a:gd name="connsiteY108" fmla="*/ 813217 h 993775"/>
                <a:gd name="connsiteX109" fmla="*/ 863617 w 1502259"/>
                <a:gd name="connsiteY109" fmla="*/ 821067 h 993775"/>
                <a:gd name="connsiteX110" fmla="*/ 774400 w 1502259"/>
                <a:gd name="connsiteY110" fmla="*/ 806080 h 993775"/>
                <a:gd name="connsiteX111" fmla="*/ 718729 w 1502259"/>
                <a:gd name="connsiteY111" fmla="*/ 850328 h 993775"/>
                <a:gd name="connsiteX112" fmla="*/ 718016 w 1502259"/>
                <a:gd name="connsiteY112" fmla="*/ 943818 h 993775"/>
                <a:gd name="connsiteX113" fmla="*/ 709451 w 1502259"/>
                <a:gd name="connsiteY113" fmla="*/ 948100 h 993775"/>
                <a:gd name="connsiteX114" fmla="*/ 650211 w 1502259"/>
                <a:gd name="connsiteY114" fmla="*/ 973079 h 993775"/>
                <a:gd name="connsiteX115" fmla="*/ 589544 w 1502259"/>
                <a:gd name="connsiteY115" fmla="*/ 991634 h 993775"/>
                <a:gd name="connsiteX116" fmla="*/ 580265 w 1502259"/>
                <a:gd name="connsiteY116" fmla="*/ 993775 h 993775"/>
                <a:gd name="connsiteX117" fmla="*/ 516029 w 1502259"/>
                <a:gd name="connsiteY117" fmla="*/ 918126 h 993775"/>
                <a:gd name="connsiteX118" fmla="*/ 454648 w 1502259"/>
                <a:gd name="connsiteY118" fmla="*/ 918126 h 993775"/>
                <a:gd name="connsiteX119" fmla="*/ 389698 w 1502259"/>
                <a:gd name="connsiteY119" fmla="*/ 993775 h 993775"/>
                <a:gd name="connsiteX120" fmla="*/ 380420 w 1502259"/>
                <a:gd name="connsiteY120" fmla="*/ 991634 h 993775"/>
                <a:gd name="connsiteX121" fmla="*/ 319039 w 1502259"/>
                <a:gd name="connsiteY121" fmla="*/ 973079 h 993775"/>
                <a:gd name="connsiteX122" fmla="*/ 260513 w 1502259"/>
                <a:gd name="connsiteY122" fmla="*/ 948100 h 993775"/>
                <a:gd name="connsiteX123" fmla="*/ 251948 w 1502259"/>
                <a:gd name="connsiteY123" fmla="*/ 943818 h 993775"/>
                <a:gd name="connsiteX124" fmla="*/ 250520 w 1502259"/>
                <a:gd name="connsiteY124" fmla="*/ 849614 h 993775"/>
                <a:gd name="connsiteX125" fmla="*/ 196277 w 1502259"/>
                <a:gd name="connsiteY125" fmla="*/ 806080 h 993775"/>
                <a:gd name="connsiteX126" fmla="*/ 106346 w 1502259"/>
                <a:gd name="connsiteY126" fmla="*/ 820354 h 993775"/>
                <a:gd name="connsiteX127" fmla="*/ 100637 w 1502259"/>
                <a:gd name="connsiteY127" fmla="*/ 813217 h 993775"/>
                <a:gd name="connsiteX128" fmla="*/ 65664 w 1502259"/>
                <a:gd name="connsiteY128" fmla="*/ 759692 h 993775"/>
                <a:gd name="connsiteX129" fmla="*/ 36401 w 1502259"/>
                <a:gd name="connsiteY129" fmla="*/ 702598 h 993775"/>
                <a:gd name="connsiteX130" fmla="*/ 32832 w 1502259"/>
                <a:gd name="connsiteY130" fmla="*/ 694034 h 993775"/>
                <a:gd name="connsiteX131" fmla="*/ 86362 w 1502259"/>
                <a:gd name="connsiteY131" fmla="*/ 628377 h 993775"/>
                <a:gd name="connsiteX132" fmla="*/ 72087 w 1502259"/>
                <a:gd name="connsiteY132" fmla="*/ 548446 h 993775"/>
                <a:gd name="connsiteX133" fmla="*/ 0 w 1502259"/>
                <a:gd name="connsiteY133" fmla="*/ 505626 h 993775"/>
                <a:gd name="connsiteX134" fmla="*/ 714 w 1502259"/>
                <a:gd name="connsiteY134" fmla="*/ 495635 h 993775"/>
                <a:gd name="connsiteX135" fmla="*/ 7851 w 1502259"/>
                <a:gd name="connsiteY135" fmla="*/ 432832 h 993775"/>
                <a:gd name="connsiteX136" fmla="*/ 22840 w 1502259"/>
                <a:gd name="connsiteY136" fmla="*/ 370029 h 993775"/>
                <a:gd name="connsiteX137" fmla="*/ 24981 w 1502259"/>
                <a:gd name="connsiteY137" fmla="*/ 361465 h 993775"/>
                <a:gd name="connsiteX138" fmla="*/ 112056 w 1502259"/>
                <a:gd name="connsiteY138" fmla="*/ 345051 h 993775"/>
                <a:gd name="connsiteX139" fmla="*/ 151312 w 1502259"/>
                <a:gd name="connsiteY139" fmla="*/ 282248 h 993775"/>
                <a:gd name="connsiteX140" fmla="*/ 121335 w 1502259"/>
                <a:gd name="connsiteY140" fmla="*/ 195894 h 993775"/>
                <a:gd name="connsiteX141" fmla="*/ 127758 w 1502259"/>
                <a:gd name="connsiteY141" fmla="*/ 188757 h 993775"/>
                <a:gd name="connsiteX142" fmla="*/ 174151 w 1502259"/>
                <a:gd name="connsiteY142" fmla="*/ 145223 h 993775"/>
                <a:gd name="connsiteX143" fmla="*/ 224826 w 1502259"/>
                <a:gd name="connsiteY143" fmla="*/ 106685 h 993775"/>
                <a:gd name="connsiteX144" fmla="*/ 232677 w 1502259"/>
                <a:gd name="connsiteY144" fmla="*/ 101690 h 993775"/>
                <a:gd name="connsiteX145" fmla="*/ 321180 w 1502259"/>
                <a:gd name="connsiteY145" fmla="*/ 150933 h 993775"/>
                <a:gd name="connsiteX146" fmla="*/ 376137 w 1502259"/>
                <a:gd name="connsiteY146" fmla="*/ 133091 h 993775"/>
                <a:gd name="connsiteX147" fmla="*/ 412538 w 1502259"/>
                <a:gd name="connsiteY147" fmla="*/ 36032 h 993775"/>
                <a:gd name="connsiteX148" fmla="*/ 421816 w 1502259"/>
                <a:gd name="connsiteY148" fmla="*/ 35318 h 993775"/>
                <a:gd name="connsiteX149" fmla="*/ 485339 w 1502259"/>
                <a:gd name="connsiteY149" fmla="*/ 31750 h 993775"/>
                <a:gd name="connsiteX150" fmla="*/ 1155526 w 1502259"/>
                <a:gd name="connsiteY150" fmla="*/ 0 h 993775"/>
                <a:gd name="connsiteX151" fmla="*/ 1191969 w 1502259"/>
                <a:gd name="connsiteY151" fmla="*/ 33520 h 993775"/>
                <a:gd name="connsiteX152" fmla="*/ 1285578 w 1502259"/>
                <a:gd name="connsiteY152" fmla="*/ 44218 h 993775"/>
                <a:gd name="connsiteX153" fmla="*/ 1328452 w 1502259"/>
                <a:gd name="connsiteY153" fmla="*/ 19970 h 993775"/>
                <a:gd name="connsiteX154" fmla="*/ 1427777 w 1502259"/>
                <a:gd name="connsiteY154" fmla="*/ 92716 h 993775"/>
                <a:gd name="connsiteX155" fmla="*/ 1418487 w 1502259"/>
                <a:gd name="connsiteY155" fmla="*/ 139787 h 993775"/>
                <a:gd name="connsiteX156" fmla="*/ 1443497 w 1502259"/>
                <a:gd name="connsiteY156" fmla="*/ 186144 h 993775"/>
                <a:gd name="connsiteX157" fmla="*/ 1459218 w 1502259"/>
                <a:gd name="connsiteY157" fmla="*/ 233215 h 993775"/>
                <a:gd name="connsiteX158" fmla="*/ 1500663 w 1502259"/>
                <a:gd name="connsiteY158" fmla="*/ 258177 h 993775"/>
                <a:gd name="connsiteX159" fmla="*/ 1487086 w 1502259"/>
                <a:gd name="connsiteY159" fmla="*/ 379421 h 993775"/>
                <a:gd name="connsiteX160" fmla="*/ 1442068 w 1502259"/>
                <a:gd name="connsiteY160" fmla="*/ 393685 h 993775"/>
                <a:gd name="connsiteX161" fmla="*/ 1379186 w 1502259"/>
                <a:gd name="connsiteY161" fmla="*/ 479982 h 993775"/>
                <a:gd name="connsiteX162" fmla="*/ 1379186 w 1502259"/>
                <a:gd name="connsiteY162" fmla="*/ 528479 h 993775"/>
                <a:gd name="connsiteX163" fmla="*/ 1326308 w 1502259"/>
                <a:gd name="connsiteY163" fmla="*/ 558433 h 993775"/>
                <a:gd name="connsiteX164" fmla="*/ 1269857 w 1502259"/>
                <a:gd name="connsiteY164" fmla="*/ 576263 h 993775"/>
                <a:gd name="connsiteX165" fmla="*/ 1233414 w 1502259"/>
                <a:gd name="connsiteY165" fmla="*/ 543456 h 993775"/>
                <a:gd name="connsiteX166" fmla="*/ 1128373 w 1502259"/>
                <a:gd name="connsiteY166" fmla="*/ 529905 h 993775"/>
                <a:gd name="connsiteX167" fmla="*/ 1086928 w 1502259"/>
                <a:gd name="connsiteY167" fmla="*/ 554154 h 993775"/>
                <a:gd name="connsiteX168" fmla="*/ 990461 w 1502259"/>
                <a:gd name="connsiteY168" fmla="*/ 479982 h 993775"/>
                <a:gd name="connsiteX169" fmla="*/ 1001894 w 1502259"/>
                <a:gd name="connsiteY169" fmla="*/ 432911 h 993775"/>
                <a:gd name="connsiteX170" fmla="*/ 978314 w 1502259"/>
                <a:gd name="connsiteY170" fmla="*/ 389406 h 993775"/>
                <a:gd name="connsiteX171" fmla="*/ 961878 w 1502259"/>
                <a:gd name="connsiteY171" fmla="*/ 338769 h 993775"/>
                <a:gd name="connsiteX172" fmla="*/ 920434 w 1502259"/>
                <a:gd name="connsiteY172" fmla="*/ 314520 h 993775"/>
                <a:gd name="connsiteX173" fmla="*/ 936869 w 1502259"/>
                <a:gd name="connsiteY173" fmla="*/ 190424 h 993775"/>
                <a:gd name="connsiteX174" fmla="*/ 983316 w 1502259"/>
                <a:gd name="connsiteY174" fmla="*/ 175447 h 993775"/>
                <a:gd name="connsiteX175" fmla="*/ 1041196 w 1502259"/>
                <a:gd name="connsiteY175" fmla="*/ 99848 h 993775"/>
                <a:gd name="connsiteX176" fmla="*/ 1041196 w 1502259"/>
                <a:gd name="connsiteY176" fmla="*/ 49211 h 993775"/>
                <a:gd name="connsiteX177" fmla="*/ 1095503 w 1502259"/>
                <a:gd name="connsiteY177" fmla="*/ 18543 h 993775"/>
                <a:gd name="connsiteX178" fmla="*/ 1155526 w 1502259"/>
                <a:gd name="connsiteY178" fmla="*/ 0 h 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502259" h="993775">
                  <a:moveTo>
                    <a:pt x="484981" y="385763"/>
                  </a:moveTo>
                  <a:cubicBezTo>
                    <a:pt x="559067" y="385763"/>
                    <a:pt x="619125" y="445466"/>
                    <a:pt x="619125" y="519113"/>
                  </a:cubicBezTo>
                  <a:cubicBezTo>
                    <a:pt x="619125" y="592760"/>
                    <a:pt x="559067" y="652463"/>
                    <a:pt x="484981" y="652463"/>
                  </a:cubicBezTo>
                  <a:cubicBezTo>
                    <a:pt x="410895" y="652463"/>
                    <a:pt x="350837" y="592760"/>
                    <a:pt x="350837" y="519113"/>
                  </a:cubicBezTo>
                  <a:cubicBezTo>
                    <a:pt x="350837" y="445466"/>
                    <a:pt x="410895" y="385763"/>
                    <a:pt x="484981" y="385763"/>
                  </a:cubicBezTo>
                  <a:close/>
                  <a:moveTo>
                    <a:pt x="485774" y="246062"/>
                  </a:moveTo>
                  <a:cubicBezTo>
                    <a:pt x="335849" y="246062"/>
                    <a:pt x="214311" y="367956"/>
                    <a:pt x="214311" y="518319"/>
                  </a:cubicBezTo>
                  <a:cubicBezTo>
                    <a:pt x="214311" y="668682"/>
                    <a:pt x="335849" y="790576"/>
                    <a:pt x="485774" y="790576"/>
                  </a:cubicBezTo>
                  <a:cubicBezTo>
                    <a:pt x="635699" y="790576"/>
                    <a:pt x="757237" y="668682"/>
                    <a:pt x="757237" y="518319"/>
                  </a:cubicBezTo>
                  <a:cubicBezTo>
                    <a:pt x="757237" y="367956"/>
                    <a:pt x="635699" y="246062"/>
                    <a:pt x="485774" y="246062"/>
                  </a:cubicBezTo>
                  <a:close/>
                  <a:moveTo>
                    <a:pt x="485774" y="215899"/>
                  </a:moveTo>
                  <a:cubicBezTo>
                    <a:pt x="653234" y="215899"/>
                    <a:pt x="788987" y="351652"/>
                    <a:pt x="788987" y="519112"/>
                  </a:cubicBezTo>
                  <a:cubicBezTo>
                    <a:pt x="788987" y="686572"/>
                    <a:pt x="653234" y="822325"/>
                    <a:pt x="485774" y="822325"/>
                  </a:cubicBezTo>
                  <a:cubicBezTo>
                    <a:pt x="318314" y="822325"/>
                    <a:pt x="182561" y="686572"/>
                    <a:pt x="182561" y="519112"/>
                  </a:cubicBezTo>
                  <a:cubicBezTo>
                    <a:pt x="182561" y="351652"/>
                    <a:pt x="318314" y="215899"/>
                    <a:pt x="485774" y="215899"/>
                  </a:cubicBezTo>
                  <a:close/>
                  <a:moveTo>
                    <a:pt x="1210014" y="159164"/>
                  </a:moveTo>
                  <a:cubicBezTo>
                    <a:pt x="1193383" y="159286"/>
                    <a:pt x="1176485" y="162725"/>
                    <a:pt x="1160255" y="169871"/>
                  </a:cubicBezTo>
                  <a:cubicBezTo>
                    <a:pt x="1096049" y="197739"/>
                    <a:pt x="1066800" y="272769"/>
                    <a:pt x="1094623" y="338509"/>
                  </a:cubicBezTo>
                  <a:cubicBezTo>
                    <a:pt x="1122445" y="403535"/>
                    <a:pt x="1197352" y="434976"/>
                    <a:pt x="1262270" y="405679"/>
                  </a:cubicBezTo>
                  <a:cubicBezTo>
                    <a:pt x="1326476" y="378525"/>
                    <a:pt x="1355725" y="302066"/>
                    <a:pt x="1327189" y="237040"/>
                  </a:cubicBezTo>
                  <a:cubicBezTo>
                    <a:pt x="1307393" y="188271"/>
                    <a:pt x="1259907" y="158795"/>
                    <a:pt x="1210014" y="159164"/>
                  </a:cubicBezTo>
                  <a:close/>
                  <a:moveTo>
                    <a:pt x="485339" y="63500"/>
                  </a:moveTo>
                  <a:cubicBezTo>
                    <a:pt x="485339" y="63500"/>
                    <a:pt x="459624" y="63500"/>
                    <a:pt x="434623" y="65640"/>
                  </a:cubicBezTo>
                  <a:cubicBezTo>
                    <a:pt x="399621" y="159813"/>
                    <a:pt x="399621" y="159813"/>
                    <a:pt x="399621" y="159813"/>
                  </a:cubicBezTo>
                  <a:cubicBezTo>
                    <a:pt x="391050" y="161953"/>
                    <a:pt x="391050" y="161953"/>
                    <a:pt x="391050" y="161953"/>
                  </a:cubicBezTo>
                  <a:cubicBezTo>
                    <a:pt x="368906" y="166947"/>
                    <a:pt x="347477" y="174081"/>
                    <a:pt x="326047" y="183356"/>
                  </a:cubicBezTo>
                  <a:cubicBezTo>
                    <a:pt x="318904" y="186923"/>
                    <a:pt x="318904" y="186923"/>
                    <a:pt x="318904" y="186923"/>
                  </a:cubicBezTo>
                  <a:cubicBezTo>
                    <a:pt x="233901" y="138410"/>
                    <a:pt x="233901" y="138410"/>
                    <a:pt x="233901" y="138410"/>
                  </a:cubicBezTo>
                  <a:cubicBezTo>
                    <a:pt x="213900" y="152678"/>
                    <a:pt x="194614" y="169087"/>
                    <a:pt x="193899" y="169087"/>
                  </a:cubicBezTo>
                  <a:cubicBezTo>
                    <a:pt x="193899" y="169801"/>
                    <a:pt x="173898" y="186209"/>
                    <a:pt x="156755" y="204045"/>
                  </a:cubicBezTo>
                  <a:cubicBezTo>
                    <a:pt x="186756" y="288229"/>
                    <a:pt x="186756" y="288229"/>
                    <a:pt x="186756" y="288229"/>
                  </a:cubicBezTo>
                  <a:cubicBezTo>
                    <a:pt x="181042" y="295364"/>
                    <a:pt x="181042" y="295364"/>
                    <a:pt x="181042" y="295364"/>
                  </a:cubicBezTo>
                  <a:cubicBezTo>
                    <a:pt x="163184" y="316766"/>
                    <a:pt x="148898" y="341023"/>
                    <a:pt x="136754" y="365993"/>
                  </a:cubicBezTo>
                  <a:cubicBezTo>
                    <a:pt x="133183" y="373127"/>
                    <a:pt x="133183" y="373127"/>
                    <a:pt x="133183" y="373127"/>
                  </a:cubicBezTo>
                  <a:cubicBezTo>
                    <a:pt x="49608" y="388823"/>
                    <a:pt x="49608" y="388823"/>
                    <a:pt x="49608" y="388823"/>
                  </a:cubicBezTo>
                  <a:cubicBezTo>
                    <a:pt x="43179" y="412366"/>
                    <a:pt x="38893" y="438049"/>
                    <a:pt x="38893" y="438049"/>
                  </a:cubicBezTo>
                  <a:cubicBezTo>
                    <a:pt x="38893" y="438762"/>
                    <a:pt x="33893" y="463732"/>
                    <a:pt x="31750" y="488702"/>
                  </a:cubicBezTo>
                  <a:cubicBezTo>
                    <a:pt x="101753" y="530081"/>
                    <a:pt x="101753" y="530081"/>
                    <a:pt x="101753" y="530081"/>
                  </a:cubicBezTo>
                  <a:cubicBezTo>
                    <a:pt x="102467" y="537929"/>
                    <a:pt x="102467" y="537929"/>
                    <a:pt x="102467" y="537929"/>
                  </a:cubicBezTo>
                  <a:cubicBezTo>
                    <a:pt x="103896" y="568606"/>
                    <a:pt x="109610" y="598570"/>
                    <a:pt x="118896" y="627107"/>
                  </a:cubicBezTo>
                  <a:cubicBezTo>
                    <a:pt x="121039" y="635668"/>
                    <a:pt x="121039" y="635668"/>
                    <a:pt x="121039" y="635668"/>
                  </a:cubicBezTo>
                  <a:cubicBezTo>
                    <a:pt x="68895" y="699163"/>
                    <a:pt x="68895" y="699163"/>
                    <a:pt x="68895" y="699163"/>
                  </a:cubicBezTo>
                  <a:cubicBezTo>
                    <a:pt x="79609" y="721279"/>
                    <a:pt x="92467" y="743395"/>
                    <a:pt x="92467" y="744109"/>
                  </a:cubicBezTo>
                  <a:cubicBezTo>
                    <a:pt x="92467" y="744109"/>
                    <a:pt x="105324" y="766225"/>
                    <a:pt x="119611" y="786914"/>
                  </a:cubicBezTo>
                  <a:cubicBezTo>
                    <a:pt x="206757" y="772646"/>
                    <a:pt x="206757" y="772646"/>
                    <a:pt x="206757" y="772646"/>
                  </a:cubicBezTo>
                  <a:cubicBezTo>
                    <a:pt x="212471" y="777640"/>
                    <a:pt x="212471" y="777640"/>
                    <a:pt x="212471" y="777640"/>
                  </a:cubicBezTo>
                  <a:cubicBezTo>
                    <a:pt x="230329" y="796902"/>
                    <a:pt x="251759" y="813311"/>
                    <a:pt x="274617" y="827580"/>
                  </a:cubicBezTo>
                  <a:cubicBezTo>
                    <a:pt x="281760" y="831860"/>
                    <a:pt x="281760" y="831860"/>
                    <a:pt x="281760" y="831860"/>
                  </a:cubicBezTo>
                  <a:cubicBezTo>
                    <a:pt x="282474" y="923892"/>
                    <a:pt x="282474" y="923892"/>
                    <a:pt x="282474" y="923892"/>
                  </a:cubicBezTo>
                  <a:cubicBezTo>
                    <a:pt x="305332" y="934594"/>
                    <a:pt x="329619" y="943868"/>
                    <a:pt x="329619" y="943868"/>
                  </a:cubicBezTo>
                  <a:cubicBezTo>
                    <a:pt x="329619" y="943868"/>
                    <a:pt x="354620" y="952429"/>
                    <a:pt x="378192" y="958850"/>
                  </a:cubicBezTo>
                  <a:cubicBezTo>
                    <a:pt x="441051" y="886081"/>
                    <a:pt x="441051" y="886081"/>
                    <a:pt x="441051" y="886081"/>
                  </a:cubicBezTo>
                  <a:cubicBezTo>
                    <a:pt x="448909" y="886794"/>
                    <a:pt x="448909" y="886794"/>
                    <a:pt x="448909" y="886794"/>
                  </a:cubicBezTo>
                  <a:cubicBezTo>
                    <a:pt x="461052" y="887508"/>
                    <a:pt x="473910" y="888221"/>
                    <a:pt x="485339" y="888221"/>
                  </a:cubicBezTo>
                  <a:cubicBezTo>
                    <a:pt x="497482" y="888221"/>
                    <a:pt x="508911" y="887508"/>
                    <a:pt x="521055" y="886794"/>
                  </a:cubicBezTo>
                  <a:cubicBezTo>
                    <a:pt x="528912" y="886081"/>
                    <a:pt x="528912" y="886081"/>
                    <a:pt x="528912" y="886081"/>
                  </a:cubicBezTo>
                  <a:cubicBezTo>
                    <a:pt x="591057" y="958850"/>
                    <a:pt x="591057" y="958850"/>
                    <a:pt x="591057" y="958850"/>
                  </a:cubicBezTo>
                  <a:cubicBezTo>
                    <a:pt x="615344" y="952429"/>
                    <a:pt x="639630" y="943868"/>
                    <a:pt x="639630" y="943868"/>
                  </a:cubicBezTo>
                  <a:cubicBezTo>
                    <a:pt x="640345" y="943868"/>
                    <a:pt x="664631" y="934594"/>
                    <a:pt x="686775" y="924606"/>
                  </a:cubicBezTo>
                  <a:cubicBezTo>
                    <a:pt x="687489" y="832574"/>
                    <a:pt x="687489" y="832574"/>
                    <a:pt x="687489" y="832574"/>
                  </a:cubicBezTo>
                  <a:cubicBezTo>
                    <a:pt x="695347" y="828293"/>
                    <a:pt x="695347" y="828293"/>
                    <a:pt x="695347" y="828293"/>
                  </a:cubicBezTo>
                  <a:cubicBezTo>
                    <a:pt x="718205" y="814025"/>
                    <a:pt x="738920" y="796902"/>
                    <a:pt x="758206" y="778353"/>
                  </a:cubicBezTo>
                  <a:cubicBezTo>
                    <a:pt x="763921" y="772646"/>
                    <a:pt x="763921" y="772646"/>
                    <a:pt x="763921" y="772646"/>
                  </a:cubicBezTo>
                  <a:cubicBezTo>
                    <a:pt x="850353" y="786914"/>
                    <a:pt x="850353" y="786914"/>
                    <a:pt x="850353" y="786914"/>
                  </a:cubicBezTo>
                  <a:cubicBezTo>
                    <a:pt x="863925" y="766938"/>
                    <a:pt x="877497" y="744822"/>
                    <a:pt x="877497" y="744109"/>
                  </a:cubicBezTo>
                  <a:cubicBezTo>
                    <a:pt x="877497" y="744109"/>
                    <a:pt x="890354" y="721993"/>
                    <a:pt x="900355" y="699163"/>
                  </a:cubicBezTo>
                  <a:cubicBezTo>
                    <a:pt x="849638" y="636381"/>
                    <a:pt x="849638" y="636381"/>
                    <a:pt x="849638" y="636381"/>
                  </a:cubicBezTo>
                  <a:cubicBezTo>
                    <a:pt x="852496" y="627820"/>
                    <a:pt x="852496" y="627820"/>
                    <a:pt x="852496" y="627820"/>
                  </a:cubicBezTo>
                  <a:cubicBezTo>
                    <a:pt x="861067" y="599283"/>
                    <a:pt x="866782" y="569319"/>
                    <a:pt x="868211" y="538642"/>
                  </a:cubicBezTo>
                  <a:cubicBezTo>
                    <a:pt x="868211" y="530081"/>
                    <a:pt x="868211" y="530081"/>
                    <a:pt x="868211" y="530081"/>
                  </a:cubicBezTo>
                  <a:cubicBezTo>
                    <a:pt x="938213" y="488702"/>
                    <a:pt x="938213" y="488702"/>
                    <a:pt x="938213" y="488702"/>
                  </a:cubicBezTo>
                  <a:cubicBezTo>
                    <a:pt x="936070" y="464446"/>
                    <a:pt x="931784" y="438762"/>
                    <a:pt x="931784" y="438762"/>
                  </a:cubicBezTo>
                  <a:cubicBezTo>
                    <a:pt x="931070" y="438049"/>
                    <a:pt x="926784" y="413079"/>
                    <a:pt x="920355" y="389536"/>
                  </a:cubicBezTo>
                  <a:cubicBezTo>
                    <a:pt x="838209" y="373841"/>
                    <a:pt x="838209" y="373841"/>
                    <a:pt x="838209" y="373841"/>
                  </a:cubicBezTo>
                  <a:cubicBezTo>
                    <a:pt x="834638" y="366706"/>
                    <a:pt x="834638" y="366706"/>
                    <a:pt x="834638" y="366706"/>
                  </a:cubicBezTo>
                  <a:cubicBezTo>
                    <a:pt x="822495" y="341023"/>
                    <a:pt x="807494" y="317480"/>
                    <a:pt x="790350" y="295364"/>
                  </a:cubicBezTo>
                  <a:cubicBezTo>
                    <a:pt x="784636" y="288229"/>
                    <a:pt x="784636" y="288229"/>
                    <a:pt x="784636" y="288229"/>
                  </a:cubicBezTo>
                  <a:cubicBezTo>
                    <a:pt x="813923" y="204045"/>
                    <a:pt x="813923" y="204045"/>
                    <a:pt x="813923" y="204045"/>
                  </a:cubicBezTo>
                  <a:cubicBezTo>
                    <a:pt x="796779" y="186209"/>
                    <a:pt x="776779" y="169801"/>
                    <a:pt x="776779" y="169801"/>
                  </a:cubicBezTo>
                  <a:cubicBezTo>
                    <a:pt x="776779" y="169801"/>
                    <a:pt x="756778" y="152678"/>
                    <a:pt x="736777" y="139123"/>
                  </a:cubicBezTo>
                  <a:cubicBezTo>
                    <a:pt x="651774" y="186923"/>
                    <a:pt x="651774" y="186923"/>
                    <a:pt x="651774" y="186923"/>
                  </a:cubicBezTo>
                  <a:cubicBezTo>
                    <a:pt x="644631" y="183356"/>
                    <a:pt x="644631" y="183356"/>
                    <a:pt x="644631" y="183356"/>
                  </a:cubicBezTo>
                  <a:cubicBezTo>
                    <a:pt x="623201" y="174081"/>
                    <a:pt x="601772" y="166947"/>
                    <a:pt x="578914" y="161953"/>
                  </a:cubicBezTo>
                  <a:cubicBezTo>
                    <a:pt x="571056" y="159813"/>
                    <a:pt x="571056" y="159813"/>
                    <a:pt x="571056" y="159813"/>
                  </a:cubicBezTo>
                  <a:cubicBezTo>
                    <a:pt x="536055" y="65640"/>
                    <a:pt x="536055" y="65640"/>
                    <a:pt x="536055" y="65640"/>
                  </a:cubicBezTo>
                  <a:cubicBezTo>
                    <a:pt x="511768" y="63500"/>
                    <a:pt x="486053" y="63500"/>
                    <a:pt x="485339" y="63500"/>
                  </a:cubicBezTo>
                  <a:close/>
                  <a:moveTo>
                    <a:pt x="485339" y="31750"/>
                  </a:moveTo>
                  <a:cubicBezTo>
                    <a:pt x="486766" y="31750"/>
                    <a:pt x="520312" y="31750"/>
                    <a:pt x="548861" y="35318"/>
                  </a:cubicBezTo>
                  <a:cubicBezTo>
                    <a:pt x="558139" y="36032"/>
                    <a:pt x="558139" y="36032"/>
                    <a:pt x="558139" y="36032"/>
                  </a:cubicBezTo>
                  <a:cubicBezTo>
                    <a:pt x="594540" y="133091"/>
                    <a:pt x="594540" y="133091"/>
                    <a:pt x="594540" y="133091"/>
                  </a:cubicBezTo>
                  <a:cubicBezTo>
                    <a:pt x="613097" y="138087"/>
                    <a:pt x="631654" y="143796"/>
                    <a:pt x="649497" y="151646"/>
                  </a:cubicBezTo>
                  <a:cubicBezTo>
                    <a:pt x="738000" y="101690"/>
                    <a:pt x="738000" y="101690"/>
                    <a:pt x="738000" y="101690"/>
                  </a:cubicBezTo>
                  <a:cubicBezTo>
                    <a:pt x="745851" y="106685"/>
                    <a:pt x="745851" y="106685"/>
                    <a:pt x="745851" y="106685"/>
                  </a:cubicBezTo>
                  <a:cubicBezTo>
                    <a:pt x="770118" y="123100"/>
                    <a:pt x="795812" y="144510"/>
                    <a:pt x="796526" y="145223"/>
                  </a:cubicBezTo>
                  <a:cubicBezTo>
                    <a:pt x="797954" y="145937"/>
                    <a:pt x="823648" y="168061"/>
                    <a:pt x="843632" y="188757"/>
                  </a:cubicBezTo>
                  <a:cubicBezTo>
                    <a:pt x="850056" y="195894"/>
                    <a:pt x="850056" y="195894"/>
                    <a:pt x="850056" y="195894"/>
                  </a:cubicBezTo>
                  <a:cubicBezTo>
                    <a:pt x="820079" y="282248"/>
                    <a:pt x="820079" y="282248"/>
                    <a:pt x="820079" y="282248"/>
                  </a:cubicBezTo>
                  <a:cubicBezTo>
                    <a:pt x="835068" y="302230"/>
                    <a:pt x="847915" y="322927"/>
                    <a:pt x="858621" y="345764"/>
                  </a:cubicBezTo>
                  <a:cubicBezTo>
                    <a:pt x="944983" y="361465"/>
                    <a:pt x="944983" y="361465"/>
                    <a:pt x="944983" y="361465"/>
                  </a:cubicBezTo>
                  <a:cubicBezTo>
                    <a:pt x="947837" y="370743"/>
                    <a:pt x="947837" y="370743"/>
                    <a:pt x="947837" y="370743"/>
                  </a:cubicBezTo>
                  <a:cubicBezTo>
                    <a:pt x="955689" y="398576"/>
                    <a:pt x="962112" y="431404"/>
                    <a:pt x="962112" y="432832"/>
                  </a:cubicBezTo>
                  <a:cubicBezTo>
                    <a:pt x="962112" y="434259"/>
                    <a:pt x="967822" y="467802"/>
                    <a:pt x="969963" y="496348"/>
                  </a:cubicBezTo>
                  <a:cubicBezTo>
                    <a:pt x="969963" y="505626"/>
                    <a:pt x="969963" y="505626"/>
                    <a:pt x="969963" y="505626"/>
                  </a:cubicBezTo>
                  <a:cubicBezTo>
                    <a:pt x="898590" y="548446"/>
                    <a:pt x="898590" y="548446"/>
                    <a:pt x="898590" y="548446"/>
                  </a:cubicBezTo>
                  <a:cubicBezTo>
                    <a:pt x="896449" y="575565"/>
                    <a:pt x="891453" y="602685"/>
                    <a:pt x="883602" y="629091"/>
                  </a:cubicBezTo>
                  <a:cubicBezTo>
                    <a:pt x="937132" y="694034"/>
                    <a:pt x="937132" y="694034"/>
                    <a:pt x="937132" y="694034"/>
                  </a:cubicBezTo>
                  <a:cubicBezTo>
                    <a:pt x="932849" y="702598"/>
                    <a:pt x="932849" y="702598"/>
                    <a:pt x="932849" y="702598"/>
                  </a:cubicBezTo>
                  <a:cubicBezTo>
                    <a:pt x="921429" y="729718"/>
                    <a:pt x="905014" y="758978"/>
                    <a:pt x="904300" y="759692"/>
                  </a:cubicBezTo>
                  <a:cubicBezTo>
                    <a:pt x="903586" y="761119"/>
                    <a:pt x="886456" y="790380"/>
                    <a:pt x="869327" y="813217"/>
                  </a:cubicBezTo>
                  <a:cubicBezTo>
                    <a:pt x="863617" y="821067"/>
                    <a:pt x="863617" y="821067"/>
                    <a:pt x="863617" y="821067"/>
                  </a:cubicBezTo>
                  <a:cubicBezTo>
                    <a:pt x="774400" y="806080"/>
                    <a:pt x="774400" y="806080"/>
                    <a:pt x="774400" y="806080"/>
                  </a:cubicBezTo>
                  <a:cubicBezTo>
                    <a:pt x="757271" y="822495"/>
                    <a:pt x="738714" y="836768"/>
                    <a:pt x="718729" y="850328"/>
                  </a:cubicBezTo>
                  <a:cubicBezTo>
                    <a:pt x="718016" y="943818"/>
                    <a:pt x="718016" y="943818"/>
                    <a:pt x="718016" y="943818"/>
                  </a:cubicBezTo>
                  <a:cubicBezTo>
                    <a:pt x="709451" y="948100"/>
                    <a:pt x="709451" y="948100"/>
                    <a:pt x="709451" y="948100"/>
                  </a:cubicBezTo>
                  <a:cubicBezTo>
                    <a:pt x="683043" y="960946"/>
                    <a:pt x="651638" y="973079"/>
                    <a:pt x="650211" y="973079"/>
                  </a:cubicBezTo>
                  <a:cubicBezTo>
                    <a:pt x="648783" y="973792"/>
                    <a:pt x="617379" y="985211"/>
                    <a:pt x="589544" y="991634"/>
                  </a:cubicBezTo>
                  <a:cubicBezTo>
                    <a:pt x="580265" y="993775"/>
                    <a:pt x="580265" y="993775"/>
                    <a:pt x="580265" y="993775"/>
                  </a:cubicBezTo>
                  <a:cubicBezTo>
                    <a:pt x="516029" y="918126"/>
                    <a:pt x="516029" y="918126"/>
                    <a:pt x="516029" y="918126"/>
                  </a:cubicBezTo>
                  <a:cubicBezTo>
                    <a:pt x="495331" y="919554"/>
                    <a:pt x="474633" y="919554"/>
                    <a:pt x="454648" y="918126"/>
                  </a:cubicBezTo>
                  <a:cubicBezTo>
                    <a:pt x="389698" y="993775"/>
                    <a:pt x="389698" y="993775"/>
                    <a:pt x="389698" y="993775"/>
                  </a:cubicBezTo>
                  <a:cubicBezTo>
                    <a:pt x="380420" y="991634"/>
                    <a:pt x="380420" y="991634"/>
                    <a:pt x="380420" y="991634"/>
                  </a:cubicBezTo>
                  <a:cubicBezTo>
                    <a:pt x="351871" y="985211"/>
                    <a:pt x="320466" y="973792"/>
                    <a:pt x="319039" y="973079"/>
                  </a:cubicBezTo>
                  <a:cubicBezTo>
                    <a:pt x="317611" y="972365"/>
                    <a:pt x="286207" y="960946"/>
                    <a:pt x="260513" y="948100"/>
                  </a:cubicBezTo>
                  <a:cubicBezTo>
                    <a:pt x="251948" y="943818"/>
                    <a:pt x="251948" y="943818"/>
                    <a:pt x="251948" y="943818"/>
                  </a:cubicBezTo>
                  <a:cubicBezTo>
                    <a:pt x="250520" y="849614"/>
                    <a:pt x="250520" y="849614"/>
                    <a:pt x="250520" y="849614"/>
                  </a:cubicBezTo>
                  <a:cubicBezTo>
                    <a:pt x="231250" y="836768"/>
                    <a:pt x="213406" y="821781"/>
                    <a:pt x="196277" y="806080"/>
                  </a:cubicBezTo>
                  <a:cubicBezTo>
                    <a:pt x="106346" y="820354"/>
                    <a:pt x="106346" y="820354"/>
                    <a:pt x="106346" y="820354"/>
                  </a:cubicBezTo>
                  <a:cubicBezTo>
                    <a:pt x="100637" y="813217"/>
                    <a:pt x="100637" y="813217"/>
                    <a:pt x="100637" y="813217"/>
                  </a:cubicBezTo>
                  <a:cubicBezTo>
                    <a:pt x="82793" y="789666"/>
                    <a:pt x="66377" y="761119"/>
                    <a:pt x="65664" y="759692"/>
                  </a:cubicBezTo>
                  <a:cubicBezTo>
                    <a:pt x="64950" y="758265"/>
                    <a:pt x="47820" y="729004"/>
                    <a:pt x="36401" y="702598"/>
                  </a:cubicBezTo>
                  <a:cubicBezTo>
                    <a:pt x="32832" y="694034"/>
                    <a:pt x="32832" y="694034"/>
                    <a:pt x="32832" y="694034"/>
                  </a:cubicBezTo>
                  <a:cubicBezTo>
                    <a:pt x="86362" y="628377"/>
                    <a:pt x="86362" y="628377"/>
                    <a:pt x="86362" y="628377"/>
                  </a:cubicBezTo>
                  <a:cubicBezTo>
                    <a:pt x="78511" y="601971"/>
                    <a:pt x="74228" y="575565"/>
                    <a:pt x="72087" y="548446"/>
                  </a:cubicBezTo>
                  <a:cubicBezTo>
                    <a:pt x="0" y="505626"/>
                    <a:pt x="0" y="505626"/>
                    <a:pt x="0" y="505626"/>
                  </a:cubicBezTo>
                  <a:cubicBezTo>
                    <a:pt x="714" y="495635"/>
                    <a:pt x="714" y="495635"/>
                    <a:pt x="714" y="495635"/>
                  </a:cubicBezTo>
                  <a:cubicBezTo>
                    <a:pt x="2141" y="467088"/>
                    <a:pt x="7851" y="434259"/>
                    <a:pt x="7851" y="432832"/>
                  </a:cubicBezTo>
                  <a:cubicBezTo>
                    <a:pt x="8565" y="431404"/>
                    <a:pt x="14275" y="397862"/>
                    <a:pt x="22840" y="370029"/>
                  </a:cubicBezTo>
                  <a:cubicBezTo>
                    <a:pt x="24981" y="361465"/>
                    <a:pt x="24981" y="361465"/>
                    <a:pt x="24981" y="361465"/>
                  </a:cubicBezTo>
                  <a:cubicBezTo>
                    <a:pt x="112056" y="345051"/>
                    <a:pt x="112056" y="345051"/>
                    <a:pt x="112056" y="345051"/>
                  </a:cubicBezTo>
                  <a:cubicBezTo>
                    <a:pt x="123476" y="322927"/>
                    <a:pt x="136323" y="301517"/>
                    <a:pt x="151312" y="282248"/>
                  </a:cubicBezTo>
                  <a:cubicBezTo>
                    <a:pt x="121335" y="195894"/>
                    <a:pt x="121335" y="195894"/>
                    <a:pt x="121335" y="195894"/>
                  </a:cubicBezTo>
                  <a:cubicBezTo>
                    <a:pt x="127758" y="188757"/>
                    <a:pt x="127758" y="188757"/>
                    <a:pt x="127758" y="188757"/>
                  </a:cubicBezTo>
                  <a:cubicBezTo>
                    <a:pt x="147029" y="167347"/>
                    <a:pt x="173437" y="145937"/>
                    <a:pt x="174151" y="145223"/>
                  </a:cubicBezTo>
                  <a:cubicBezTo>
                    <a:pt x="175579" y="143796"/>
                    <a:pt x="201273" y="122386"/>
                    <a:pt x="224826" y="106685"/>
                  </a:cubicBezTo>
                  <a:cubicBezTo>
                    <a:pt x="232677" y="101690"/>
                    <a:pt x="232677" y="101690"/>
                    <a:pt x="232677" y="101690"/>
                  </a:cubicBezTo>
                  <a:cubicBezTo>
                    <a:pt x="321180" y="150933"/>
                    <a:pt x="321180" y="150933"/>
                    <a:pt x="321180" y="150933"/>
                  </a:cubicBezTo>
                  <a:cubicBezTo>
                    <a:pt x="339023" y="143796"/>
                    <a:pt x="357580" y="137373"/>
                    <a:pt x="376137" y="133091"/>
                  </a:cubicBezTo>
                  <a:cubicBezTo>
                    <a:pt x="412538" y="36032"/>
                    <a:pt x="412538" y="36032"/>
                    <a:pt x="412538" y="36032"/>
                  </a:cubicBezTo>
                  <a:cubicBezTo>
                    <a:pt x="421816" y="35318"/>
                    <a:pt x="421816" y="35318"/>
                    <a:pt x="421816" y="35318"/>
                  </a:cubicBezTo>
                  <a:cubicBezTo>
                    <a:pt x="450366" y="31750"/>
                    <a:pt x="483911" y="31750"/>
                    <a:pt x="485339" y="31750"/>
                  </a:cubicBezTo>
                  <a:close/>
                  <a:moveTo>
                    <a:pt x="1155526" y="0"/>
                  </a:moveTo>
                  <a:cubicBezTo>
                    <a:pt x="1155526" y="0"/>
                    <a:pt x="1155526" y="0"/>
                    <a:pt x="1191969" y="33520"/>
                  </a:cubicBezTo>
                  <a:cubicBezTo>
                    <a:pt x="1224125" y="30668"/>
                    <a:pt x="1254851" y="34234"/>
                    <a:pt x="1285578" y="44218"/>
                  </a:cubicBezTo>
                  <a:cubicBezTo>
                    <a:pt x="1285578" y="44218"/>
                    <a:pt x="1285578" y="44218"/>
                    <a:pt x="1328452" y="19970"/>
                  </a:cubicBezTo>
                  <a:cubicBezTo>
                    <a:pt x="1365609" y="36373"/>
                    <a:pt x="1400623" y="62048"/>
                    <a:pt x="1427777" y="92716"/>
                  </a:cubicBezTo>
                  <a:cubicBezTo>
                    <a:pt x="1427777" y="92716"/>
                    <a:pt x="1427777" y="92716"/>
                    <a:pt x="1418487" y="139787"/>
                  </a:cubicBezTo>
                  <a:cubicBezTo>
                    <a:pt x="1427777" y="154764"/>
                    <a:pt x="1437066" y="170454"/>
                    <a:pt x="1443497" y="186144"/>
                  </a:cubicBezTo>
                  <a:cubicBezTo>
                    <a:pt x="1449928" y="201835"/>
                    <a:pt x="1455645" y="217525"/>
                    <a:pt x="1459218" y="233215"/>
                  </a:cubicBezTo>
                  <a:cubicBezTo>
                    <a:pt x="1459218" y="233215"/>
                    <a:pt x="1459218" y="233215"/>
                    <a:pt x="1500663" y="258177"/>
                  </a:cubicBezTo>
                  <a:cubicBezTo>
                    <a:pt x="1504950" y="299543"/>
                    <a:pt x="1500663" y="341621"/>
                    <a:pt x="1487086" y="379421"/>
                  </a:cubicBezTo>
                  <a:cubicBezTo>
                    <a:pt x="1487086" y="379421"/>
                    <a:pt x="1487086" y="379421"/>
                    <a:pt x="1442068" y="393685"/>
                  </a:cubicBezTo>
                  <a:cubicBezTo>
                    <a:pt x="1427062" y="425779"/>
                    <a:pt x="1405625" y="455733"/>
                    <a:pt x="1379186" y="479982"/>
                  </a:cubicBezTo>
                  <a:cubicBezTo>
                    <a:pt x="1379186" y="479982"/>
                    <a:pt x="1379186" y="479982"/>
                    <a:pt x="1379186" y="528479"/>
                  </a:cubicBezTo>
                  <a:cubicBezTo>
                    <a:pt x="1362037" y="539890"/>
                    <a:pt x="1344887" y="549875"/>
                    <a:pt x="1326308" y="558433"/>
                  </a:cubicBezTo>
                  <a:cubicBezTo>
                    <a:pt x="1307729" y="566278"/>
                    <a:pt x="1287722" y="571984"/>
                    <a:pt x="1269857" y="576263"/>
                  </a:cubicBezTo>
                  <a:cubicBezTo>
                    <a:pt x="1269857" y="576263"/>
                    <a:pt x="1269857" y="576263"/>
                    <a:pt x="1233414" y="543456"/>
                  </a:cubicBezTo>
                  <a:cubicBezTo>
                    <a:pt x="1196971" y="546309"/>
                    <a:pt x="1161958" y="542030"/>
                    <a:pt x="1128373" y="529905"/>
                  </a:cubicBezTo>
                  <a:cubicBezTo>
                    <a:pt x="1128373" y="529905"/>
                    <a:pt x="1128373" y="529905"/>
                    <a:pt x="1086928" y="554154"/>
                  </a:cubicBezTo>
                  <a:cubicBezTo>
                    <a:pt x="1050485" y="536324"/>
                    <a:pt x="1017615" y="512075"/>
                    <a:pt x="990461" y="479982"/>
                  </a:cubicBezTo>
                  <a:cubicBezTo>
                    <a:pt x="990461" y="479982"/>
                    <a:pt x="990461" y="479982"/>
                    <a:pt x="1001894" y="432911"/>
                  </a:cubicBezTo>
                  <a:cubicBezTo>
                    <a:pt x="992605" y="419360"/>
                    <a:pt x="985459" y="404383"/>
                    <a:pt x="978314" y="389406"/>
                  </a:cubicBezTo>
                  <a:cubicBezTo>
                    <a:pt x="970453" y="373002"/>
                    <a:pt x="965451" y="355172"/>
                    <a:pt x="961878" y="338769"/>
                  </a:cubicBezTo>
                  <a:cubicBezTo>
                    <a:pt x="961878" y="338769"/>
                    <a:pt x="961878" y="338769"/>
                    <a:pt x="920434" y="314520"/>
                  </a:cubicBezTo>
                  <a:cubicBezTo>
                    <a:pt x="917575" y="271015"/>
                    <a:pt x="922577" y="228936"/>
                    <a:pt x="936869" y="190424"/>
                  </a:cubicBezTo>
                  <a:cubicBezTo>
                    <a:pt x="936869" y="190424"/>
                    <a:pt x="936869" y="190424"/>
                    <a:pt x="983316" y="175447"/>
                  </a:cubicBezTo>
                  <a:cubicBezTo>
                    <a:pt x="996892" y="146919"/>
                    <a:pt x="1016900" y="121957"/>
                    <a:pt x="1041196" y="99848"/>
                  </a:cubicBezTo>
                  <a:cubicBezTo>
                    <a:pt x="1041196" y="99848"/>
                    <a:pt x="1041196" y="99848"/>
                    <a:pt x="1041196" y="49211"/>
                  </a:cubicBezTo>
                  <a:cubicBezTo>
                    <a:pt x="1056916" y="37800"/>
                    <a:pt x="1076209" y="27102"/>
                    <a:pt x="1095503" y="18543"/>
                  </a:cubicBezTo>
                  <a:cubicBezTo>
                    <a:pt x="1115511" y="9272"/>
                    <a:pt x="1135519" y="4279"/>
                    <a:pt x="1155526"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1" name="bcgIcons_Bar Chart Analysis ">
            <a:extLst>
              <a:ext uri="{FF2B5EF4-FFF2-40B4-BE49-F238E27FC236}">
                <a16:creationId xmlns:a16="http://schemas.microsoft.com/office/drawing/2014/main" id="{10FCD488-AF70-C3C3-B2C7-FCEB6B66AA88}"/>
              </a:ext>
            </a:extLst>
          </p:cNvPr>
          <p:cNvGrpSpPr>
            <a:grpSpLocks noChangeAspect="1"/>
          </p:cNvGrpSpPr>
          <p:nvPr/>
        </p:nvGrpSpPr>
        <p:grpSpPr>
          <a:xfrm>
            <a:off x="923452" y="2769529"/>
            <a:ext cx="433087" cy="433087"/>
            <a:chOff x="5273675" y="2606675"/>
            <a:chExt cx="1644650" cy="1644650"/>
          </a:xfrm>
        </p:grpSpPr>
        <p:sp>
          <p:nvSpPr>
            <p:cNvPr id="12" name="AutoShape 3">
              <a:extLst>
                <a:ext uri="{FF2B5EF4-FFF2-40B4-BE49-F238E27FC236}">
                  <a16:creationId xmlns:a16="http://schemas.microsoft.com/office/drawing/2014/main" id="{8462228B-D31C-7DDA-7FF1-54EED3ECE82F}"/>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BEDAC5A9-5665-9D82-A55E-E9DDFD9DC4DC}"/>
                </a:ext>
              </a:extLst>
            </p:cNvPr>
            <p:cNvGrpSpPr/>
            <p:nvPr/>
          </p:nvGrpSpPr>
          <p:grpSpPr>
            <a:xfrm>
              <a:off x="5445124" y="2962275"/>
              <a:ext cx="1363857" cy="1236663"/>
              <a:chOff x="5445124" y="2962275"/>
              <a:chExt cx="1363857" cy="1236663"/>
            </a:xfrm>
          </p:grpSpPr>
          <p:sp>
            <p:nvSpPr>
              <p:cNvPr id="18" name="Freeform 15">
                <a:extLst>
                  <a:ext uri="{FF2B5EF4-FFF2-40B4-BE49-F238E27FC236}">
                    <a16:creationId xmlns:a16="http://schemas.microsoft.com/office/drawing/2014/main" id="{A52E6FB3-7ECA-1A4F-22C4-DC55C74288EC}"/>
                  </a:ext>
                </a:extLst>
              </p:cNvPr>
              <p:cNvSpPr>
                <a:spLocks/>
              </p:cNvSpPr>
              <p:nvPr/>
            </p:nvSpPr>
            <p:spPr bwMode="auto">
              <a:xfrm>
                <a:off x="5508625" y="3025775"/>
                <a:ext cx="1176338" cy="806451"/>
              </a:xfrm>
              <a:custGeom>
                <a:avLst/>
                <a:gdLst>
                  <a:gd name="connsiteX0" fmla="*/ 14945 w 1176338"/>
                  <a:gd name="connsiteY0" fmla="*/ 684213 h 806451"/>
                  <a:gd name="connsiteX1" fmla="*/ 252632 w 1176338"/>
                  <a:gd name="connsiteY1" fmla="*/ 684213 h 806451"/>
                  <a:gd name="connsiteX2" fmla="*/ 268288 w 1176338"/>
                  <a:gd name="connsiteY2" fmla="*/ 699940 h 806451"/>
                  <a:gd name="connsiteX3" fmla="*/ 268288 w 1176338"/>
                  <a:gd name="connsiteY3" fmla="*/ 790725 h 806451"/>
                  <a:gd name="connsiteX4" fmla="*/ 252632 w 1176338"/>
                  <a:gd name="connsiteY4" fmla="*/ 806451 h 806451"/>
                  <a:gd name="connsiteX5" fmla="*/ 14945 w 1176338"/>
                  <a:gd name="connsiteY5" fmla="*/ 806451 h 806451"/>
                  <a:gd name="connsiteX6" fmla="*/ 0 w 1176338"/>
                  <a:gd name="connsiteY6" fmla="*/ 790725 h 806451"/>
                  <a:gd name="connsiteX7" fmla="*/ 0 w 1176338"/>
                  <a:gd name="connsiteY7" fmla="*/ 699940 h 806451"/>
                  <a:gd name="connsiteX8" fmla="*/ 14945 w 1176338"/>
                  <a:gd name="connsiteY8" fmla="*/ 684213 h 806451"/>
                  <a:gd name="connsiteX9" fmla="*/ 318056 w 1176338"/>
                  <a:gd name="connsiteY9" fmla="*/ 460375 h 806451"/>
                  <a:gd name="connsiteX10" fmla="*/ 368776 w 1176338"/>
                  <a:gd name="connsiteY10" fmla="*/ 460375 h 806451"/>
                  <a:gd name="connsiteX11" fmla="*/ 450930 w 1176338"/>
                  <a:gd name="connsiteY11" fmla="*/ 785043 h 806451"/>
                  <a:gd name="connsiteX12" fmla="*/ 473075 w 1176338"/>
                  <a:gd name="connsiteY12" fmla="*/ 806450 h 806451"/>
                  <a:gd name="connsiteX13" fmla="*/ 318056 w 1176338"/>
                  <a:gd name="connsiteY13" fmla="*/ 806450 h 806451"/>
                  <a:gd name="connsiteX14" fmla="*/ 301625 w 1176338"/>
                  <a:gd name="connsiteY14" fmla="*/ 790752 h 806451"/>
                  <a:gd name="connsiteX15" fmla="*/ 301625 w 1176338"/>
                  <a:gd name="connsiteY15" fmla="*/ 476073 h 806451"/>
                  <a:gd name="connsiteX16" fmla="*/ 318056 w 1176338"/>
                  <a:gd name="connsiteY16" fmla="*/ 460375 h 806451"/>
                  <a:gd name="connsiteX17" fmla="*/ 544513 w 1176338"/>
                  <a:gd name="connsiteY17" fmla="*/ 368300 h 806451"/>
                  <a:gd name="connsiteX18" fmla="*/ 544513 w 1176338"/>
                  <a:gd name="connsiteY18" fmla="*/ 461721 h 806451"/>
                  <a:gd name="connsiteX19" fmla="*/ 544513 w 1176338"/>
                  <a:gd name="connsiteY19" fmla="*/ 733425 h 806451"/>
                  <a:gd name="connsiteX20" fmla="*/ 524052 w 1176338"/>
                  <a:gd name="connsiteY20" fmla="*/ 714171 h 806451"/>
                  <a:gd name="connsiteX21" fmla="*/ 476780 w 1176338"/>
                  <a:gd name="connsiteY21" fmla="*/ 461721 h 806451"/>
                  <a:gd name="connsiteX22" fmla="*/ 530402 w 1176338"/>
                  <a:gd name="connsiteY22" fmla="*/ 381136 h 806451"/>
                  <a:gd name="connsiteX23" fmla="*/ 544513 w 1176338"/>
                  <a:gd name="connsiteY23" fmla="*/ 368300 h 806451"/>
                  <a:gd name="connsiteX24" fmla="*/ 693338 w 1176338"/>
                  <a:gd name="connsiteY24" fmla="*/ 312738 h 806451"/>
                  <a:gd name="connsiteX25" fmla="*/ 862099 w 1176338"/>
                  <a:gd name="connsiteY25" fmla="*/ 385739 h 806451"/>
                  <a:gd name="connsiteX26" fmla="*/ 872825 w 1176338"/>
                  <a:gd name="connsiteY26" fmla="*/ 398621 h 806451"/>
                  <a:gd name="connsiteX27" fmla="*/ 907150 w 1176338"/>
                  <a:gd name="connsiteY27" fmla="*/ 452299 h 806451"/>
                  <a:gd name="connsiteX28" fmla="*/ 907150 w 1176338"/>
                  <a:gd name="connsiteY28" fmla="*/ 647684 h 806451"/>
                  <a:gd name="connsiteX29" fmla="*/ 875686 w 1176338"/>
                  <a:gd name="connsiteY29" fmla="*/ 698498 h 806451"/>
                  <a:gd name="connsiteX30" fmla="*/ 872825 w 1176338"/>
                  <a:gd name="connsiteY30" fmla="*/ 701361 h 806451"/>
                  <a:gd name="connsiteX31" fmla="*/ 856378 w 1176338"/>
                  <a:gd name="connsiteY31" fmla="*/ 719969 h 806451"/>
                  <a:gd name="connsiteX32" fmla="*/ 837786 w 1176338"/>
                  <a:gd name="connsiteY32" fmla="*/ 736430 h 806451"/>
                  <a:gd name="connsiteX33" fmla="*/ 836356 w 1176338"/>
                  <a:gd name="connsiteY33" fmla="*/ 737146 h 806451"/>
                  <a:gd name="connsiteX34" fmla="*/ 693338 w 1176338"/>
                  <a:gd name="connsiteY34" fmla="*/ 785813 h 806451"/>
                  <a:gd name="connsiteX35" fmla="*/ 617538 w 1176338"/>
                  <a:gd name="connsiteY35" fmla="*/ 773646 h 806451"/>
                  <a:gd name="connsiteX36" fmla="*/ 617538 w 1176338"/>
                  <a:gd name="connsiteY36" fmla="*/ 324905 h 806451"/>
                  <a:gd name="connsiteX37" fmla="*/ 693338 w 1176338"/>
                  <a:gd name="connsiteY37" fmla="*/ 312738 h 806451"/>
                  <a:gd name="connsiteX38" fmla="*/ 922170 w 1176338"/>
                  <a:gd name="connsiteY38" fmla="*/ 0 h 806451"/>
                  <a:gd name="connsiteX39" fmla="*/ 1160631 w 1176338"/>
                  <a:gd name="connsiteY39" fmla="*/ 0 h 806451"/>
                  <a:gd name="connsiteX40" fmla="*/ 1176338 w 1176338"/>
                  <a:gd name="connsiteY40" fmla="*/ 15701 h 806451"/>
                  <a:gd name="connsiteX41" fmla="*/ 1176338 w 1176338"/>
                  <a:gd name="connsiteY41" fmla="*/ 790749 h 806451"/>
                  <a:gd name="connsiteX42" fmla="*/ 1160631 w 1176338"/>
                  <a:gd name="connsiteY42" fmla="*/ 806450 h 806451"/>
                  <a:gd name="connsiteX43" fmla="*/ 1094233 w 1176338"/>
                  <a:gd name="connsiteY43" fmla="*/ 806450 h 806451"/>
                  <a:gd name="connsiteX44" fmla="*/ 1092092 w 1176338"/>
                  <a:gd name="connsiteY44" fmla="*/ 804309 h 806451"/>
                  <a:gd name="connsiteX45" fmla="*/ 1063533 w 1176338"/>
                  <a:gd name="connsiteY45" fmla="*/ 790749 h 806451"/>
                  <a:gd name="connsiteX46" fmla="*/ 1060678 w 1176338"/>
                  <a:gd name="connsiteY46" fmla="*/ 790036 h 806451"/>
                  <a:gd name="connsiteX47" fmla="*/ 1058536 w 1176338"/>
                  <a:gd name="connsiteY47" fmla="*/ 790036 h 806451"/>
                  <a:gd name="connsiteX48" fmla="*/ 1042829 w 1176338"/>
                  <a:gd name="connsiteY48" fmla="*/ 792890 h 806451"/>
                  <a:gd name="connsiteX49" fmla="*/ 1034975 w 1176338"/>
                  <a:gd name="connsiteY49" fmla="*/ 782185 h 806451"/>
                  <a:gd name="connsiteX50" fmla="*/ 980715 w 1176338"/>
                  <a:gd name="connsiteY50" fmla="*/ 725805 h 806451"/>
                  <a:gd name="connsiteX51" fmla="*/ 935021 w 1176338"/>
                  <a:gd name="connsiteY51" fmla="*/ 316870 h 806451"/>
                  <a:gd name="connsiteX52" fmla="*/ 906463 w 1176338"/>
                  <a:gd name="connsiteY52" fmla="*/ 289751 h 806451"/>
                  <a:gd name="connsiteX53" fmla="*/ 906463 w 1176338"/>
                  <a:gd name="connsiteY53" fmla="*/ 15701 h 806451"/>
                  <a:gd name="connsiteX54" fmla="*/ 922170 w 1176338"/>
                  <a:gd name="connsiteY54" fmla="*/ 0 h 80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338" h="806451">
                    <a:moveTo>
                      <a:pt x="14945" y="684213"/>
                    </a:moveTo>
                    <a:cubicBezTo>
                      <a:pt x="14945" y="684213"/>
                      <a:pt x="14945" y="684213"/>
                      <a:pt x="252632" y="684213"/>
                    </a:cubicBezTo>
                    <a:cubicBezTo>
                      <a:pt x="261172" y="684213"/>
                      <a:pt x="268288" y="691362"/>
                      <a:pt x="268288" y="699940"/>
                    </a:cubicBezTo>
                    <a:cubicBezTo>
                      <a:pt x="268288" y="699940"/>
                      <a:pt x="268288" y="699940"/>
                      <a:pt x="268288" y="790725"/>
                    </a:cubicBezTo>
                    <a:cubicBezTo>
                      <a:pt x="268288" y="800018"/>
                      <a:pt x="261172" y="806451"/>
                      <a:pt x="252632" y="806451"/>
                    </a:cubicBezTo>
                    <a:cubicBezTo>
                      <a:pt x="252632" y="806451"/>
                      <a:pt x="252632" y="806451"/>
                      <a:pt x="14945" y="806451"/>
                    </a:cubicBezTo>
                    <a:cubicBezTo>
                      <a:pt x="7117" y="806451"/>
                      <a:pt x="0" y="800018"/>
                      <a:pt x="0" y="790725"/>
                    </a:cubicBezTo>
                    <a:cubicBezTo>
                      <a:pt x="0" y="790725"/>
                      <a:pt x="0" y="790725"/>
                      <a:pt x="0" y="699940"/>
                    </a:cubicBezTo>
                    <a:cubicBezTo>
                      <a:pt x="0" y="691362"/>
                      <a:pt x="7117" y="684213"/>
                      <a:pt x="14945" y="684213"/>
                    </a:cubicBezTo>
                    <a:close/>
                    <a:moveTo>
                      <a:pt x="318056" y="460375"/>
                    </a:moveTo>
                    <a:cubicBezTo>
                      <a:pt x="318056" y="460375"/>
                      <a:pt x="318056" y="460375"/>
                      <a:pt x="368776" y="460375"/>
                    </a:cubicBezTo>
                    <a:cubicBezTo>
                      <a:pt x="338773" y="571690"/>
                      <a:pt x="365919" y="696562"/>
                      <a:pt x="450930" y="785043"/>
                    </a:cubicBezTo>
                    <a:cubicBezTo>
                      <a:pt x="458073" y="792893"/>
                      <a:pt x="465217" y="800028"/>
                      <a:pt x="473075" y="806450"/>
                    </a:cubicBezTo>
                    <a:cubicBezTo>
                      <a:pt x="473075" y="806450"/>
                      <a:pt x="473075" y="806450"/>
                      <a:pt x="318056" y="806450"/>
                    </a:cubicBezTo>
                    <a:cubicBezTo>
                      <a:pt x="308055" y="806450"/>
                      <a:pt x="301625" y="800028"/>
                      <a:pt x="301625" y="790752"/>
                    </a:cubicBezTo>
                    <a:cubicBezTo>
                      <a:pt x="301625" y="790752"/>
                      <a:pt x="301625" y="790752"/>
                      <a:pt x="301625" y="476073"/>
                    </a:cubicBezTo>
                    <a:cubicBezTo>
                      <a:pt x="301625" y="467510"/>
                      <a:pt x="308055" y="460375"/>
                      <a:pt x="318056" y="460375"/>
                    </a:cubicBezTo>
                    <a:close/>
                    <a:moveTo>
                      <a:pt x="544513" y="368300"/>
                    </a:moveTo>
                    <a:cubicBezTo>
                      <a:pt x="544513" y="368300"/>
                      <a:pt x="544513" y="368300"/>
                      <a:pt x="544513" y="461721"/>
                    </a:cubicBezTo>
                    <a:cubicBezTo>
                      <a:pt x="544513" y="461721"/>
                      <a:pt x="544513" y="461721"/>
                      <a:pt x="544513" y="733425"/>
                    </a:cubicBezTo>
                    <a:cubicBezTo>
                      <a:pt x="537458" y="727007"/>
                      <a:pt x="530402" y="721302"/>
                      <a:pt x="524052" y="714171"/>
                    </a:cubicBezTo>
                    <a:cubicBezTo>
                      <a:pt x="458435" y="644996"/>
                      <a:pt x="442913" y="545157"/>
                      <a:pt x="476780" y="461721"/>
                    </a:cubicBezTo>
                    <a:cubicBezTo>
                      <a:pt x="488069" y="432482"/>
                      <a:pt x="506413" y="404670"/>
                      <a:pt x="530402" y="381136"/>
                    </a:cubicBezTo>
                    <a:cubicBezTo>
                      <a:pt x="534635" y="376857"/>
                      <a:pt x="539574" y="372579"/>
                      <a:pt x="544513" y="368300"/>
                    </a:cubicBezTo>
                    <a:close/>
                    <a:moveTo>
                      <a:pt x="693338" y="312738"/>
                    </a:moveTo>
                    <a:cubicBezTo>
                      <a:pt x="757696" y="312738"/>
                      <a:pt x="818479" y="338503"/>
                      <a:pt x="862099" y="385739"/>
                    </a:cubicBezTo>
                    <a:cubicBezTo>
                      <a:pt x="866390" y="390033"/>
                      <a:pt x="869965" y="394327"/>
                      <a:pt x="872825" y="398621"/>
                    </a:cubicBezTo>
                    <a:cubicBezTo>
                      <a:pt x="887127" y="415082"/>
                      <a:pt x="897854" y="432975"/>
                      <a:pt x="907150" y="452299"/>
                    </a:cubicBezTo>
                    <a:cubicBezTo>
                      <a:pt x="935038" y="513848"/>
                      <a:pt x="935038" y="585418"/>
                      <a:pt x="907150" y="647684"/>
                    </a:cubicBezTo>
                    <a:cubicBezTo>
                      <a:pt x="898569" y="665576"/>
                      <a:pt x="888557" y="682753"/>
                      <a:pt x="875686" y="698498"/>
                    </a:cubicBezTo>
                    <a:cubicBezTo>
                      <a:pt x="874971" y="699214"/>
                      <a:pt x="874256" y="700645"/>
                      <a:pt x="872825" y="701361"/>
                    </a:cubicBezTo>
                    <a:cubicBezTo>
                      <a:pt x="867820" y="707802"/>
                      <a:pt x="862099" y="714244"/>
                      <a:pt x="856378" y="719969"/>
                    </a:cubicBezTo>
                    <a:cubicBezTo>
                      <a:pt x="849227" y="727126"/>
                      <a:pt x="842792" y="732136"/>
                      <a:pt x="837786" y="736430"/>
                    </a:cubicBezTo>
                    <a:cubicBezTo>
                      <a:pt x="837786" y="736430"/>
                      <a:pt x="837786" y="736430"/>
                      <a:pt x="836356" y="737146"/>
                    </a:cubicBezTo>
                    <a:cubicBezTo>
                      <a:pt x="795596" y="768636"/>
                      <a:pt x="744824" y="785813"/>
                      <a:pt x="693338" y="785813"/>
                    </a:cubicBezTo>
                    <a:cubicBezTo>
                      <a:pt x="666879" y="785813"/>
                      <a:pt x="641851" y="781519"/>
                      <a:pt x="617538" y="773646"/>
                    </a:cubicBezTo>
                    <a:cubicBezTo>
                      <a:pt x="617538" y="773646"/>
                      <a:pt x="617538" y="773646"/>
                      <a:pt x="617538" y="324905"/>
                    </a:cubicBezTo>
                    <a:cubicBezTo>
                      <a:pt x="641851" y="317032"/>
                      <a:pt x="666879" y="312738"/>
                      <a:pt x="693338" y="312738"/>
                    </a:cubicBezTo>
                    <a:close/>
                    <a:moveTo>
                      <a:pt x="922170" y="0"/>
                    </a:moveTo>
                    <a:cubicBezTo>
                      <a:pt x="922170" y="0"/>
                      <a:pt x="922170" y="0"/>
                      <a:pt x="1160631" y="0"/>
                    </a:cubicBezTo>
                    <a:cubicBezTo>
                      <a:pt x="1169199" y="0"/>
                      <a:pt x="1176338" y="6423"/>
                      <a:pt x="1176338" y="15701"/>
                    </a:cubicBezTo>
                    <a:cubicBezTo>
                      <a:pt x="1176338" y="15701"/>
                      <a:pt x="1176338" y="15701"/>
                      <a:pt x="1176338" y="790749"/>
                    </a:cubicBezTo>
                    <a:cubicBezTo>
                      <a:pt x="1176338" y="800027"/>
                      <a:pt x="1169199" y="806450"/>
                      <a:pt x="1160631" y="806450"/>
                    </a:cubicBezTo>
                    <a:cubicBezTo>
                      <a:pt x="1160631" y="806450"/>
                      <a:pt x="1160631" y="806450"/>
                      <a:pt x="1094233" y="806450"/>
                    </a:cubicBezTo>
                    <a:cubicBezTo>
                      <a:pt x="1094233" y="806450"/>
                      <a:pt x="1094233" y="806450"/>
                      <a:pt x="1092092" y="804309"/>
                    </a:cubicBezTo>
                    <a:cubicBezTo>
                      <a:pt x="1084238" y="797172"/>
                      <a:pt x="1074243" y="792177"/>
                      <a:pt x="1063533" y="790749"/>
                    </a:cubicBezTo>
                    <a:cubicBezTo>
                      <a:pt x="1063533" y="790749"/>
                      <a:pt x="1063533" y="790749"/>
                      <a:pt x="1060678" y="790036"/>
                    </a:cubicBezTo>
                    <a:cubicBezTo>
                      <a:pt x="1060678" y="790036"/>
                      <a:pt x="1060678" y="790036"/>
                      <a:pt x="1058536" y="790036"/>
                    </a:cubicBezTo>
                    <a:cubicBezTo>
                      <a:pt x="1052824" y="790036"/>
                      <a:pt x="1047826" y="790749"/>
                      <a:pt x="1042829" y="792890"/>
                    </a:cubicBezTo>
                    <a:cubicBezTo>
                      <a:pt x="1040687" y="789322"/>
                      <a:pt x="1037831" y="785754"/>
                      <a:pt x="1034975" y="782185"/>
                    </a:cubicBezTo>
                    <a:cubicBezTo>
                      <a:pt x="1034975" y="782185"/>
                      <a:pt x="1034975" y="782185"/>
                      <a:pt x="980715" y="725805"/>
                    </a:cubicBezTo>
                    <a:cubicBezTo>
                      <a:pt x="1059250" y="595916"/>
                      <a:pt x="1041401" y="427490"/>
                      <a:pt x="935021" y="316870"/>
                    </a:cubicBezTo>
                    <a:cubicBezTo>
                      <a:pt x="925740" y="306879"/>
                      <a:pt x="916459" y="298315"/>
                      <a:pt x="906463" y="289751"/>
                    </a:cubicBezTo>
                    <a:cubicBezTo>
                      <a:pt x="906463" y="289751"/>
                      <a:pt x="906463" y="289751"/>
                      <a:pt x="906463" y="15701"/>
                    </a:cubicBezTo>
                    <a:cubicBezTo>
                      <a:pt x="906463" y="6423"/>
                      <a:pt x="912889" y="0"/>
                      <a:pt x="92217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3" name="Freeform 16">
                <a:extLst>
                  <a:ext uri="{FF2B5EF4-FFF2-40B4-BE49-F238E27FC236}">
                    <a16:creationId xmlns:a16="http://schemas.microsoft.com/office/drawing/2014/main" id="{8E991E60-EE25-AE54-D78A-1015EB288C1A}"/>
                  </a:ext>
                </a:extLst>
              </p:cNvPr>
              <p:cNvSpPr>
                <a:spLocks/>
              </p:cNvSpPr>
              <p:nvPr/>
            </p:nvSpPr>
            <p:spPr bwMode="auto">
              <a:xfrm>
                <a:off x="5445124" y="2962275"/>
                <a:ext cx="1363857" cy="1236663"/>
              </a:xfrm>
              <a:custGeom>
                <a:avLst/>
                <a:gdLst>
                  <a:gd name="connsiteX0" fmla="*/ 1122942 w 1363857"/>
                  <a:gd name="connsiteY0" fmla="*/ 922338 h 1236663"/>
                  <a:gd name="connsiteX1" fmla="*/ 1112236 w 1363857"/>
                  <a:gd name="connsiteY1" fmla="*/ 931620 h 1236663"/>
                  <a:gd name="connsiteX2" fmla="*/ 1057276 w 1363857"/>
                  <a:gd name="connsiteY2" fmla="*/ 985168 h 1236663"/>
                  <a:gd name="connsiteX3" fmla="*/ 1267122 w 1363857"/>
                  <a:gd name="connsiteY3" fmla="*/ 1204359 h 1236663"/>
                  <a:gd name="connsiteX4" fmla="*/ 1279256 w 1363857"/>
                  <a:gd name="connsiteY4" fmla="*/ 1204359 h 1236663"/>
                  <a:gd name="connsiteX5" fmla="*/ 1309947 w 1363857"/>
                  <a:gd name="connsiteY5" fmla="*/ 1184368 h 1236663"/>
                  <a:gd name="connsiteX6" fmla="*/ 1330646 w 1363857"/>
                  <a:gd name="connsiteY6" fmla="*/ 1154381 h 1236663"/>
                  <a:gd name="connsiteX7" fmla="*/ 1332074 w 1363857"/>
                  <a:gd name="connsiteY7" fmla="*/ 1141529 h 1236663"/>
                  <a:gd name="connsiteX8" fmla="*/ 1131507 w 1363857"/>
                  <a:gd name="connsiteY8" fmla="*/ 931620 h 1236663"/>
                  <a:gd name="connsiteX9" fmla="*/ 1122942 w 1363857"/>
                  <a:gd name="connsiteY9" fmla="*/ 922338 h 1236663"/>
                  <a:gd name="connsiteX10" fmla="*/ 924966 w 1363857"/>
                  <a:gd name="connsiteY10" fmla="*/ 906463 h 1236663"/>
                  <a:gd name="connsiteX11" fmla="*/ 949326 w 1363857"/>
                  <a:gd name="connsiteY11" fmla="*/ 930276 h 1236663"/>
                  <a:gd name="connsiteX12" fmla="*/ 868363 w 1363857"/>
                  <a:gd name="connsiteY12" fmla="*/ 930276 h 1236663"/>
                  <a:gd name="connsiteX13" fmla="*/ 924966 w 1363857"/>
                  <a:gd name="connsiteY13" fmla="*/ 906463 h 1236663"/>
                  <a:gd name="connsiteX14" fmla="*/ 1124399 w 1363857"/>
                  <a:gd name="connsiteY14" fmla="*/ 884238 h 1236663"/>
                  <a:gd name="connsiteX15" fmla="*/ 1134353 w 1363857"/>
                  <a:gd name="connsiteY15" fmla="*/ 889232 h 1236663"/>
                  <a:gd name="connsiteX16" fmla="*/ 1145017 w 1363857"/>
                  <a:gd name="connsiteY16" fmla="*/ 900647 h 1236663"/>
                  <a:gd name="connsiteX17" fmla="*/ 1174878 w 1363857"/>
                  <a:gd name="connsiteY17" fmla="*/ 932037 h 1236663"/>
                  <a:gd name="connsiteX18" fmla="*/ 1354042 w 1363857"/>
                  <a:gd name="connsiteY18" fmla="*/ 1120377 h 1236663"/>
                  <a:gd name="connsiteX19" fmla="*/ 1360441 w 1363857"/>
                  <a:gd name="connsiteY19" fmla="*/ 1164609 h 1236663"/>
                  <a:gd name="connsiteX20" fmla="*/ 1332002 w 1363857"/>
                  <a:gd name="connsiteY20" fmla="*/ 1207413 h 1236663"/>
                  <a:gd name="connsiteX21" fmla="*/ 1287922 w 1363857"/>
                  <a:gd name="connsiteY21" fmla="*/ 1234523 h 1236663"/>
                  <a:gd name="connsiteX22" fmla="*/ 1270859 w 1363857"/>
                  <a:gd name="connsiteY22" fmla="*/ 1236663 h 1236663"/>
                  <a:gd name="connsiteX23" fmla="*/ 1244553 w 1363857"/>
                  <a:gd name="connsiteY23" fmla="*/ 1225962 h 1236663"/>
                  <a:gd name="connsiteX24" fmla="*/ 1024864 w 1363857"/>
                  <a:gd name="connsiteY24" fmla="*/ 996244 h 1236663"/>
                  <a:gd name="connsiteX25" fmla="*/ 1025575 w 1363857"/>
                  <a:gd name="connsiteY25" fmla="*/ 974128 h 1236663"/>
                  <a:gd name="connsiteX26" fmla="*/ 1068233 w 1363857"/>
                  <a:gd name="connsiteY26" fmla="*/ 932037 h 1236663"/>
                  <a:gd name="connsiteX27" fmla="*/ 1076054 w 1363857"/>
                  <a:gd name="connsiteY27" fmla="*/ 924903 h 1236663"/>
                  <a:gd name="connsiteX28" fmla="*/ 1100227 w 1363857"/>
                  <a:gd name="connsiteY28" fmla="*/ 900647 h 1236663"/>
                  <a:gd name="connsiteX29" fmla="*/ 1103781 w 1363857"/>
                  <a:gd name="connsiteY29" fmla="*/ 897793 h 1236663"/>
                  <a:gd name="connsiteX30" fmla="*/ 1113024 w 1363857"/>
                  <a:gd name="connsiteY30" fmla="*/ 889232 h 1236663"/>
                  <a:gd name="connsiteX31" fmla="*/ 1124399 w 1363857"/>
                  <a:gd name="connsiteY31" fmla="*/ 884238 h 1236663"/>
                  <a:gd name="connsiteX32" fmla="*/ 737549 w 1363857"/>
                  <a:gd name="connsiteY32" fmla="*/ 345813 h 1236663"/>
                  <a:gd name="connsiteX33" fmla="*/ 667227 w 1363857"/>
                  <a:gd name="connsiteY33" fmla="*/ 359983 h 1236663"/>
                  <a:gd name="connsiteX34" fmla="*/ 570072 w 1363857"/>
                  <a:gd name="connsiteY34" fmla="*/ 419872 h 1236663"/>
                  <a:gd name="connsiteX35" fmla="*/ 503635 w 1363857"/>
                  <a:gd name="connsiteY35" fmla="*/ 523965 h 1236663"/>
                  <a:gd name="connsiteX36" fmla="*/ 562928 w 1363857"/>
                  <a:gd name="connsiteY36" fmla="*/ 799168 h 1236663"/>
                  <a:gd name="connsiteX37" fmla="*/ 634366 w 1363857"/>
                  <a:gd name="connsiteY37" fmla="*/ 851214 h 1236663"/>
                  <a:gd name="connsiteX38" fmla="*/ 836534 w 1363857"/>
                  <a:gd name="connsiteY38" fmla="*/ 868325 h 1236663"/>
                  <a:gd name="connsiteX39" fmla="*/ 920116 w 1363857"/>
                  <a:gd name="connsiteY39" fmla="*/ 825548 h 1236663"/>
                  <a:gd name="connsiteX40" fmla="*/ 937261 w 1363857"/>
                  <a:gd name="connsiteY40" fmla="*/ 811288 h 1236663"/>
                  <a:gd name="connsiteX41" fmla="*/ 942976 w 1363857"/>
                  <a:gd name="connsiteY41" fmla="*/ 806298 h 1236663"/>
                  <a:gd name="connsiteX42" fmla="*/ 965836 w 1363857"/>
                  <a:gd name="connsiteY42" fmla="*/ 782057 h 1236663"/>
                  <a:gd name="connsiteX43" fmla="*/ 971551 w 1363857"/>
                  <a:gd name="connsiteY43" fmla="*/ 774214 h 1236663"/>
                  <a:gd name="connsiteX44" fmla="*/ 971551 w 1363857"/>
                  <a:gd name="connsiteY44" fmla="*/ 452668 h 1236663"/>
                  <a:gd name="connsiteX45" fmla="*/ 950119 w 1363857"/>
                  <a:gd name="connsiteY45" fmla="*/ 427002 h 1236663"/>
                  <a:gd name="connsiteX46" fmla="*/ 937261 w 1363857"/>
                  <a:gd name="connsiteY46" fmla="*/ 415594 h 1236663"/>
                  <a:gd name="connsiteX47" fmla="*/ 737549 w 1363857"/>
                  <a:gd name="connsiteY47" fmla="*/ 345813 h 1236663"/>
                  <a:gd name="connsiteX48" fmla="*/ 736320 w 1363857"/>
                  <a:gd name="connsiteY48" fmla="*/ 306806 h 1236663"/>
                  <a:gd name="connsiteX49" fmla="*/ 936985 w 1363857"/>
                  <a:gd name="connsiteY49" fmla="*/ 364993 h 1236663"/>
                  <a:gd name="connsiteX50" fmla="*/ 971284 w 1363857"/>
                  <a:gd name="connsiteY50" fmla="*/ 393578 h 1236663"/>
                  <a:gd name="connsiteX51" fmla="*/ 977715 w 1363857"/>
                  <a:gd name="connsiteY51" fmla="*/ 400010 h 1236663"/>
                  <a:gd name="connsiteX52" fmla="*/ 1005582 w 1363857"/>
                  <a:gd name="connsiteY52" fmla="*/ 791631 h 1236663"/>
                  <a:gd name="connsiteX53" fmla="*/ 1078466 w 1363857"/>
                  <a:gd name="connsiteY53" fmla="*/ 866668 h 1236663"/>
                  <a:gd name="connsiteX54" fmla="*/ 1079895 w 1363857"/>
                  <a:gd name="connsiteY54" fmla="*/ 868812 h 1236663"/>
                  <a:gd name="connsiteX55" fmla="*/ 1079895 w 1363857"/>
                  <a:gd name="connsiteY55" fmla="*/ 876673 h 1236663"/>
                  <a:gd name="connsiteX56" fmla="*/ 1054886 w 1363857"/>
                  <a:gd name="connsiteY56" fmla="*/ 900256 h 1236663"/>
                  <a:gd name="connsiteX57" fmla="*/ 1052742 w 1363857"/>
                  <a:gd name="connsiteY57" fmla="*/ 901685 h 1236663"/>
                  <a:gd name="connsiteX58" fmla="*/ 1021302 w 1363857"/>
                  <a:gd name="connsiteY58" fmla="*/ 931700 h 1236663"/>
                  <a:gd name="connsiteX59" fmla="*/ 1012013 w 1363857"/>
                  <a:gd name="connsiteY59" fmla="*/ 940990 h 1236663"/>
                  <a:gd name="connsiteX60" fmla="*/ 1000580 w 1363857"/>
                  <a:gd name="connsiteY60" fmla="*/ 940990 h 1236663"/>
                  <a:gd name="connsiteX61" fmla="*/ 991291 w 1363857"/>
                  <a:gd name="connsiteY61" fmla="*/ 931700 h 1236663"/>
                  <a:gd name="connsiteX62" fmla="*/ 961280 w 1363857"/>
                  <a:gd name="connsiteY62" fmla="*/ 900256 h 1236663"/>
                  <a:gd name="connsiteX63" fmla="*/ 929125 w 1363857"/>
                  <a:gd name="connsiteY63" fmla="*/ 867382 h 1236663"/>
                  <a:gd name="connsiteX64" fmla="*/ 928411 w 1363857"/>
                  <a:gd name="connsiteY64" fmla="*/ 866668 h 1236663"/>
                  <a:gd name="connsiteX65" fmla="*/ 924838 w 1363857"/>
                  <a:gd name="connsiteY65" fmla="*/ 868812 h 1236663"/>
                  <a:gd name="connsiteX66" fmla="*/ 861958 w 1363857"/>
                  <a:gd name="connsiteY66" fmla="*/ 900256 h 1236663"/>
                  <a:gd name="connsiteX67" fmla="*/ 649023 w 1363857"/>
                  <a:gd name="connsiteY67" fmla="*/ 900256 h 1236663"/>
                  <a:gd name="connsiteX68" fmla="*/ 586857 w 1363857"/>
                  <a:gd name="connsiteY68" fmla="*/ 868812 h 1236663"/>
                  <a:gd name="connsiteX69" fmla="*/ 534695 w 1363857"/>
                  <a:gd name="connsiteY69" fmla="*/ 825934 h 1236663"/>
                  <a:gd name="connsiteX70" fmla="*/ 463240 w 1363857"/>
                  <a:gd name="connsiteY70" fmla="*/ 523642 h 1236663"/>
                  <a:gd name="connsiteX71" fmla="*/ 543270 w 1363857"/>
                  <a:gd name="connsiteY71" fmla="*/ 391435 h 1236663"/>
                  <a:gd name="connsiteX72" fmla="*/ 666886 w 1363857"/>
                  <a:gd name="connsiteY72" fmla="*/ 319256 h 1236663"/>
                  <a:gd name="connsiteX73" fmla="*/ 736320 w 1363857"/>
                  <a:gd name="connsiteY73" fmla="*/ 306806 h 1236663"/>
                  <a:gd name="connsiteX74" fmla="*/ 15703 w 1363857"/>
                  <a:gd name="connsiteY74" fmla="*/ 0 h 1236663"/>
                  <a:gd name="connsiteX75" fmla="*/ 1287635 w 1363857"/>
                  <a:gd name="connsiteY75" fmla="*/ 0 h 1236663"/>
                  <a:gd name="connsiteX76" fmla="*/ 1303338 w 1363857"/>
                  <a:gd name="connsiteY76" fmla="*/ 15695 h 1236663"/>
                  <a:gd name="connsiteX77" fmla="*/ 1303338 w 1363857"/>
                  <a:gd name="connsiteY77" fmla="*/ 914580 h 1236663"/>
                  <a:gd name="connsiteX78" fmla="*/ 1287635 w 1363857"/>
                  <a:gd name="connsiteY78" fmla="*/ 930275 h 1236663"/>
                  <a:gd name="connsiteX79" fmla="*/ 1218400 w 1363857"/>
                  <a:gd name="connsiteY79" fmla="*/ 930275 h 1236663"/>
                  <a:gd name="connsiteX80" fmla="*/ 1188422 w 1363857"/>
                  <a:gd name="connsiteY80" fmla="*/ 898885 h 1236663"/>
                  <a:gd name="connsiteX81" fmla="*/ 1271932 w 1363857"/>
                  <a:gd name="connsiteY81" fmla="*/ 898885 h 1236663"/>
                  <a:gd name="connsiteX82" fmla="*/ 1271932 w 1363857"/>
                  <a:gd name="connsiteY82" fmla="*/ 31390 h 1236663"/>
                  <a:gd name="connsiteX83" fmla="*/ 31405 w 1363857"/>
                  <a:gd name="connsiteY83" fmla="*/ 31390 h 1236663"/>
                  <a:gd name="connsiteX84" fmla="*/ 31405 w 1363857"/>
                  <a:gd name="connsiteY84" fmla="*/ 898885 h 1236663"/>
                  <a:gd name="connsiteX85" fmla="*/ 578865 w 1363857"/>
                  <a:gd name="connsiteY85" fmla="*/ 898885 h 1236663"/>
                  <a:gd name="connsiteX86" fmla="*/ 644531 w 1363857"/>
                  <a:gd name="connsiteY86" fmla="*/ 930275 h 1236663"/>
                  <a:gd name="connsiteX87" fmla="*/ 15703 w 1363857"/>
                  <a:gd name="connsiteY87" fmla="*/ 930275 h 1236663"/>
                  <a:gd name="connsiteX88" fmla="*/ 0 w 1363857"/>
                  <a:gd name="connsiteY88" fmla="*/ 914580 h 1236663"/>
                  <a:gd name="connsiteX89" fmla="*/ 0 w 1363857"/>
                  <a:gd name="connsiteY89" fmla="*/ 15695 h 1236663"/>
                  <a:gd name="connsiteX90" fmla="*/ 15703 w 1363857"/>
                  <a:gd name="connsiteY90" fmla="*/ 0 h 123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363857" h="1236663">
                    <a:moveTo>
                      <a:pt x="1122942" y="922338"/>
                    </a:moveTo>
                    <a:cubicBezTo>
                      <a:pt x="1122942" y="922338"/>
                      <a:pt x="1122942" y="922338"/>
                      <a:pt x="1112236" y="931620"/>
                    </a:cubicBezTo>
                    <a:cubicBezTo>
                      <a:pt x="1112236" y="931620"/>
                      <a:pt x="1112236" y="931620"/>
                      <a:pt x="1057276" y="985168"/>
                    </a:cubicBezTo>
                    <a:cubicBezTo>
                      <a:pt x="1267122" y="1204359"/>
                      <a:pt x="1267122" y="1204359"/>
                      <a:pt x="1267122" y="1204359"/>
                    </a:cubicBezTo>
                    <a:cubicBezTo>
                      <a:pt x="1267835" y="1205073"/>
                      <a:pt x="1271404" y="1206501"/>
                      <a:pt x="1279256" y="1204359"/>
                    </a:cubicBezTo>
                    <a:cubicBezTo>
                      <a:pt x="1289248" y="1201503"/>
                      <a:pt x="1299955" y="1194364"/>
                      <a:pt x="1309947" y="1184368"/>
                    </a:cubicBezTo>
                    <a:cubicBezTo>
                      <a:pt x="1319940" y="1175086"/>
                      <a:pt x="1327791" y="1164376"/>
                      <a:pt x="1330646" y="1154381"/>
                    </a:cubicBezTo>
                    <a:cubicBezTo>
                      <a:pt x="1333501" y="1146527"/>
                      <a:pt x="1332787" y="1142243"/>
                      <a:pt x="1332074" y="1141529"/>
                    </a:cubicBezTo>
                    <a:cubicBezTo>
                      <a:pt x="1196459" y="1000162"/>
                      <a:pt x="1147924" y="949469"/>
                      <a:pt x="1131507" y="931620"/>
                    </a:cubicBezTo>
                    <a:cubicBezTo>
                      <a:pt x="1122942" y="922338"/>
                      <a:pt x="1122942" y="922338"/>
                      <a:pt x="1122942" y="922338"/>
                    </a:cubicBezTo>
                    <a:close/>
                    <a:moveTo>
                      <a:pt x="924966" y="906463"/>
                    </a:moveTo>
                    <a:cubicBezTo>
                      <a:pt x="924966" y="906463"/>
                      <a:pt x="924966" y="906463"/>
                      <a:pt x="949326" y="930276"/>
                    </a:cubicBezTo>
                    <a:cubicBezTo>
                      <a:pt x="949326" y="930276"/>
                      <a:pt x="949326" y="930276"/>
                      <a:pt x="868363" y="930276"/>
                    </a:cubicBezTo>
                    <a:cubicBezTo>
                      <a:pt x="887708" y="923973"/>
                      <a:pt x="907054" y="915568"/>
                      <a:pt x="924966" y="906463"/>
                    </a:cubicBezTo>
                    <a:close/>
                    <a:moveTo>
                      <a:pt x="1124399" y="884238"/>
                    </a:moveTo>
                    <a:cubicBezTo>
                      <a:pt x="1127954" y="884952"/>
                      <a:pt x="1131509" y="886378"/>
                      <a:pt x="1134353" y="889232"/>
                    </a:cubicBezTo>
                    <a:cubicBezTo>
                      <a:pt x="1137908" y="893512"/>
                      <a:pt x="1141463" y="897080"/>
                      <a:pt x="1145017" y="900647"/>
                    </a:cubicBezTo>
                    <a:cubicBezTo>
                      <a:pt x="1155682" y="912061"/>
                      <a:pt x="1165636" y="922762"/>
                      <a:pt x="1174878" y="932037"/>
                    </a:cubicBezTo>
                    <a:cubicBezTo>
                      <a:pt x="1354042" y="1120377"/>
                      <a:pt x="1354042" y="1120377"/>
                      <a:pt x="1354042" y="1120377"/>
                    </a:cubicBezTo>
                    <a:cubicBezTo>
                      <a:pt x="1363995" y="1130365"/>
                      <a:pt x="1366839" y="1146773"/>
                      <a:pt x="1360441" y="1164609"/>
                    </a:cubicBezTo>
                    <a:cubicBezTo>
                      <a:pt x="1355464" y="1179590"/>
                      <a:pt x="1345510" y="1194572"/>
                      <a:pt x="1332002" y="1207413"/>
                    </a:cubicBezTo>
                    <a:cubicBezTo>
                      <a:pt x="1318493" y="1220255"/>
                      <a:pt x="1302852" y="1230242"/>
                      <a:pt x="1287922" y="1234523"/>
                    </a:cubicBezTo>
                    <a:cubicBezTo>
                      <a:pt x="1282234" y="1235950"/>
                      <a:pt x="1276546" y="1236663"/>
                      <a:pt x="1270859" y="1236663"/>
                    </a:cubicBezTo>
                    <a:cubicBezTo>
                      <a:pt x="1260905" y="1236663"/>
                      <a:pt x="1250952" y="1233096"/>
                      <a:pt x="1244553" y="1225962"/>
                    </a:cubicBezTo>
                    <a:cubicBezTo>
                      <a:pt x="1024864" y="996244"/>
                      <a:pt x="1024864" y="996244"/>
                      <a:pt x="1024864" y="996244"/>
                    </a:cubicBezTo>
                    <a:cubicBezTo>
                      <a:pt x="1019176" y="989823"/>
                      <a:pt x="1019176" y="979835"/>
                      <a:pt x="1025575" y="974128"/>
                    </a:cubicBezTo>
                    <a:cubicBezTo>
                      <a:pt x="1042638" y="957006"/>
                      <a:pt x="1056858" y="943451"/>
                      <a:pt x="1068233" y="932037"/>
                    </a:cubicBezTo>
                    <a:cubicBezTo>
                      <a:pt x="1071077" y="929896"/>
                      <a:pt x="1073210" y="927043"/>
                      <a:pt x="1076054" y="924903"/>
                    </a:cubicBezTo>
                    <a:cubicBezTo>
                      <a:pt x="1087429" y="914201"/>
                      <a:pt x="1095250" y="906354"/>
                      <a:pt x="1100227" y="900647"/>
                    </a:cubicBezTo>
                    <a:cubicBezTo>
                      <a:pt x="1101648" y="899933"/>
                      <a:pt x="1103070" y="898506"/>
                      <a:pt x="1103781" y="897793"/>
                    </a:cubicBezTo>
                    <a:cubicBezTo>
                      <a:pt x="1113024" y="889232"/>
                      <a:pt x="1113024" y="889232"/>
                      <a:pt x="1113024" y="889232"/>
                    </a:cubicBezTo>
                    <a:cubicBezTo>
                      <a:pt x="1115868" y="886378"/>
                      <a:pt x="1120134" y="884238"/>
                      <a:pt x="1124399" y="884238"/>
                    </a:cubicBezTo>
                    <a:close/>
                    <a:moveTo>
                      <a:pt x="737549" y="345813"/>
                    </a:moveTo>
                    <a:cubicBezTo>
                      <a:pt x="713751" y="347417"/>
                      <a:pt x="690087" y="352141"/>
                      <a:pt x="667227" y="359983"/>
                    </a:cubicBezTo>
                    <a:cubicBezTo>
                      <a:pt x="632223" y="372817"/>
                      <a:pt x="598647" y="392780"/>
                      <a:pt x="570072" y="419872"/>
                    </a:cubicBezTo>
                    <a:cubicBezTo>
                      <a:pt x="539354" y="449817"/>
                      <a:pt x="517208" y="485465"/>
                      <a:pt x="503635" y="523965"/>
                    </a:cubicBezTo>
                    <a:cubicBezTo>
                      <a:pt x="471488" y="616650"/>
                      <a:pt x="490776" y="723594"/>
                      <a:pt x="562928" y="799168"/>
                    </a:cubicBezTo>
                    <a:cubicBezTo>
                      <a:pt x="584359" y="821270"/>
                      <a:pt x="608648" y="838381"/>
                      <a:pt x="634366" y="851214"/>
                    </a:cubicBezTo>
                    <a:cubicBezTo>
                      <a:pt x="696516" y="883297"/>
                      <a:pt x="770097" y="889001"/>
                      <a:pt x="836534" y="868325"/>
                    </a:cubicBezTo>
                    <a:cubicBezTo>
                      <a:pt x="865823" y="859770"/>
                      <a:pt x="894398" y="844798"/>
                      <a:pt x="920116" y="825548"/>
                    </a:cubicBezTo>
                    <a:cubicBezTo>
                      <a:pt x="926545" y="821270"/>
                      <a:pt x="932260" y="816279"/>
                      <a:pt x="937261" y="811288"/>
                    </a:cubicBezTo>
                    <a:cubicBezTo>
                      <a:pt x="939404" y="809149"/>
                      <a:pt x="940833" y="807723"/>
                      <a:pt x="942976" y="806298"/>
                    </a:cubicBezTo>
                    <a:cubicBezTo>
                      <a:pt x="950834" y="798455"/>
                      <a:pt x="958692" y="790612"/>
                      <a:pt x="965836" y="782057"/>
                    </a:cubicBezTo>
                    <a:cubicBezTo>
                      <a:pt x="967264" y="779205"/>
                      <a:pt x="969408" y="777066"/>
                      <a:pt x="971551" y="774214"/>
                    </a:cubicBezTo>
                    <a:cubicBezTo>
                      <a:pt x="1042274" y="680103"/>
                      <a:pt x="1042988" y="548205"/>
                      <a:pt x="971551" y="452668"/>
                    </a:cubicBezTo>
                    <a:cubicBezTo>
                      <a:pt x="964407" y="443400"/>
                      <a:pt x="957263" y="435557"/>
                      <a:pt x="950119" y="427002"/>
                    </a:cubicBezTo>
                    <a:cubicBezTo>
                      <a:pt x="945833" y="423437"/>
                      <a:pt x="941547" y="419159"/>
                      <a:pt x="937261" y="415594"/>
                    </a:cubicBezTo>
                    <a:cubicBezTo>
                      <a:pt x="881540" y="364261"/>
                      <a:pt x="808941" y="341001"/>
                      <a:pt x="737549" y="345813"/>
                    </a:cubicBezTo>
                    <a:close/>
                    <a:moveTo>
                      <a:pt x="736320" y="306806"/>
                    </a:moveTo>
                    <a:cubicBezTo>
                      <a:pt x="806625" y="302284"/>
                      <a:pt x="878035" y="321579"/>
                      <a:pt x="936985" y="364993"/>
                    </a:cubicBezTo>
                    <a:cubicBezTo>
                      <a:pt x="949133" y="373569"/>
                      <a:pt x="960566" y="383574"/>
                      <a:pt x="971284" y="393578"/>
                    </a:cubicBezTo>
                    <a:cubicBezTo>
                      <a:pt x="973427" y="395722"/>
                      <a:pt x="975571" y="397866"/>
                      <a:pt x="977715" y="400010"/>
                    </a:cubicBezTo>
                    <a:cubicBezTo>
                      <a:pt x="1082039" y="507920"/>
                      <a:pt x="1090613" y="673716"/>
                      <a:pt x="1005582" y="791631"/>
                    </a:cubicBezTo>
                    <a:cubicBezTo>
                      <a:pt x="1078466" y="866668"/>
                      <a:pt x="1078466" y="866668"/>
                      <a:pt x="1078466" y="866668"/>
                    </a:cubicBezTo>
                    <a:cubicBezTo>
                      <a:pt x="1079180" y="867382"/>
                      <a:pt x="1079895" y="868097"/>
                      <a:pt x="1079895" y="868812"/>
                    </a:cubicBezTo>
                    <a:cubicBezTo>
                      <a:pt x="1081324" y="871670"/>
                      <a:pt x="1081324" y="874529"/>
                      <a:pt x="1079895" y="876673"/>
                    </a:cubicBezTo>
                    <a:cubicBezTo>
                      <a:pt x="1079895" y="876673"/>
                      <a:pt x="1079895" y="876673"/>
                      <a:pt x="1054886" y="900256"/>
                    </a:cubicBezTo>
                    <a:cubicBezTo>
                      <a:pt x="1054886" y="900256"/>
                      <a:pt x="1054886" y="900256"/>
                      <a:pt x="1052742" y="901685"/>
                    </a:cubicBezTo>
                    <a:cubicBezTo>
                      <a:pt x="1037022" y="917407"/>
                      <a:pt x="1027018" y="926697"/>
                      <a:pt x="1021302" y="931700"/>
                    </a:cubicBezTo>
                    <a:cubicBezTo>
                      <a:pt x="1012013" y="940990"/>
                      <a:pt x="1012013" y="940990"/>
                      <a:pt x="1012013" y="940990"/>
                    </a:cubicBezTo>
                    <a:cubicBezTo>
                      <a:pt x="1009155" y="944563"/>
                      <a:pt x="1003438" y="944563"/>
                      <a:pt x="1000580" y="940990"/>
                    </a:cubicBezTo>
                    <a:cubicBezTo>
                      <a:pt x="997007" y="938131"/>
                      <a:pt x="994149" y="934558"/>
                      <a:pt x="991291" y="931700"/>
                    </a:cubicBezTo>
                    <a:cubicBezTo>
                      <a:pt x="979144" y="919551"/>
                      <a:pt x="969140" y="908831"/>
                      <a:pt x="961280" y="900256"/>
                    </a:cubicBezTo>
                    <a:cubicBezTo>
                      <a:pt x="937700" y="875958"/>
                      <a:pt x="930555" y="869526"/>
                      <a:pt x="929125" y="867382"/>
                    </a:cubicBezTo>
                    <a:cubicBezTo>
                      <a:pt x="928411" y="866668"/>
                      <a:pt x="928411" y="866668"/>
                      <a:pt x="928411" y="866668"/>
                    </a:cubicBezTo>
                    <a:cubicBezTo>
                      <a:pt x="926982" y="867382"/>
                      <a:pt x="925553" y="868097"/>
                      <a:pt x="924838" y="868812"/>
                    </a:cubicBezTo>
                    <a:cubicBezTo>
                      <a:pt x="904831" y="881675"/>
                      <a:pt x="883394" y="892395"/>
                      <a:pt x="861958" y="900256"/>
                    </a:cubicBezTo>
                    <a:cubicBezTo>
                      <a:pt x="793361" y="925983"/>
                      <a:pt x="717619" y="925983"/>
                      <a:pt x="649023" y="900256"/>
                    </a:cubicBezTo>
                    <a:cubicBezTo>
                      <a:pt x="627586" y="892395"/>
                      <a:pt x="606864" y="882390"/>
                      <a:pt x="586857" y="868812"/>
                    </a:cubicBezTo>
                    <a:cubicBezTo>
                      <a:pt x="568279" y="856663"/>
                      <a:pt x="551130" y="842370"/>
                      <a:pt x="534695" y="825934"/>
                    </a:cubicBezTo>
                    <a:cubicBezTo>
                      <a:pt x="456095" y="743036"/>
                      <a:pt x="431800" y="626550"/>
                      <a:pt x="463240" y="523642"/>
                    </a:cubicBezTo>
                    <a:cubicBezTo>
                      <a:pt x="477531" y="475047"/>
                      <a:pt x="504684" y="429310"/>
                      <a:pt x="543270" y="391435"/>
                    </a:cubicBezTo>
                    <a:cubicBezTo>
                      <a:pt x="579712" y="357132"/>
                      <a:pt x="622584" y="332834"/>
                      <a:pt x="666886" y="319256"/>
                    </a:cubicBezTo>
                    <a:cubicBezTo>
                      <a:pt x="689573" y="312467"/>
                      <a:pt x="712885" y="308313"/>
                      <a:pt x="736320" y="306806"/>
                    </a:cubicBezTo>
                    <a:close/>
                    <a:moveTo>
                      <a:pt x="15703" y="0"/>
                    </a:moveTo>
                    <a:cubicBezTo>
                      <a:pt x="15703" y="0"/>
                      <a:pt x="15703" y="0"/>
                      <a:pt x="1287635" y="0"/>
                    </a:cubicBezTo>
                    <a:cubicBezTo>
                      <a:pt x="1296201" y="0"/>
                      <a:pt x="1303338" y="6420"/>
                      <a:pt x="1303338" y="15695"/>
                    </a:cubicBezTo>
                    <a:cubicBezTo>
                      <a:pt x="1303338" y="15695"/>
                      <a:pt x="1303338" y="15695"/>
                      <a:pt x="1303338" y="914580"/>
                    </a:cubicBezTo>
                    <a:cubicBezTo>
                      <a:pt x="1303338" y="923855"/>
                      <a:pt x="1296201" y="930275"/>
                      <a:pt x="1287635" y="930275"/>
                    </a:cubicBezTo>
                    <a:cubicBezTo>
                      <a:pt x="1287635" y="930275"/>
                      <a:pt x="1287635" y="930275"/>
                      <a:pt x="1218400" y="930275"/>
                    </a:cubicBezTo>
                    <a:cubicBezTo>
                      <a:pt x="1218400" y="930275"/>
                      <a:pt x="1218400" y="930275"/>
                      <a:pt x="1188422" y="898885"/>
                    </a:cubicBezTo>
                    <a:cubicBezTo>
                      <a:pt x="1271932" y="898885"/>
                      <a:pt x="1271932" y="898885"/>
                      <a:pt x="1271932" y="898885"/>
                    </a:cubicBezTo>
                    <a:cubicBezTo>
                      <a:pt x="1271932" y="31390"/>
                      <a:pt x="1271932" y="31390"/>
                      <a:pt x="1271932" y="31390"/>
                    </a:cubicBezTo>
                    <a:cubicBezTo>
                      <a:pt x="31405" y="31390"/>
                      <a:pt x="31405" y="31390"/>
                      <a:pt x="31405" y="31390"/>
                    </a:cubicBezTo>
                    <a:cubicBezTo>
                      <a:pt x="31405" y="898885"/>
                      <a:pt x="31405" y="898885"/>
                      <a:pt x="31405" y="898885"/>
                    </a:cubicBezTo>
                    <a:cubicBezTo>
                      <a:pt x="250532" y="898885"/>
                      <a:pt x="430401" y="898885"/>
                      <a:pt x="578865" y="898885"/>
                    </a:cubicBezTo>
                    <a:cubicBezTo>
                      <a:pt x="599564" y="911727"/>
                      <a:pt x="621691" y="922428"/>
                      <a:pt x="644531" y="930275"/>
                    </a:cubicBezTo>
                    <a:cubicBezTo>
                      <a:pt x="644531" y="930275"/>
                      <a:pt x="644531" y="930275"/>
                      <a:pt x="15703" y="930275"/>
                    </a:cubicBezTo>
                    <a:cubicBezTo>
                      <a:pt x="7137" y="930275"/>
                      <a:pt x="0" y="923855"/>
                      <a:pt x="0" y="914580"/>
                    </a:cubicBezTo>
                    <a:cubicBezTo>
                      <a:pt x="0" y="914580"/>
                      <a:pt x="0" y="914580"/>
                      <a:pt x="0" y="15695"/>
                    </a:cubicBezTo>
                    <a:cubicBezTo>
                      <a:pt x="0" y="6420"/>
                      <a:pt x="7137" y="0"/>
                      <a:pt x="1570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26" name="bcgIcons_Roadmap ">
            <a:extLst>
              <a:ext uri="{FF2B5EF4-FFF2-40B4-BE49-F238E27FC236}">
                <a16:creationId xmlns:a16="http://schemas.microsoft.com/office/drawing/2014/main" id="{97A252BA-ADE8-92EE-7E6E-198889840AA2}"/>
              </a:ext>
            </a:extLst>
          </p:cNvPr>
          <p:cNvGrpSpPr>
            <a:grpSpLocks noChangeAspect="1"/>
          </p:cNvGrpSpPr>
          <p:nvPr/>
        </p:nvGrpSpPr>
        <p:grpSpPr>
          <a:xfrm>
            <a:off x="923244" y="5241839"/>
            <a:ext cx="433505" cy="433087"/>
            <a:chOff x="6464300" y="2606675"/>
            <a:chExt cx="1646238" cy="1644650"/>
          </a:xfrm>
        </p:grpSpPr>
        <p:sp>
          <p:nvSpPr>
            <p:cNvPr id="27" name="AutoShape 3">
              <a:extLst>
                <a:ext uri="{FF2B5EF4-FFF2-40B4-BE49-F238E27FC236}">
                  <a16:creationId xmlns:a16="http://schemas.microsoft.com/office/drawing/2014/main" id="{BC3D06AB-F237-61DA-60B5-C8D498A5D37C}"/>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8" name="Group 27">
              <a:extLst>
                <a:ext uri="{FF2B5EF4-FFF2-40B4-BE49-F238E27FC236}">
                  <a16:creationId xmlns:a16="http://schemas.microsoft.com/office/drawing/2014/main" id="{252557A3-55E2-BD7B-D2DC-752FC1959296}"/>
                </a:ext>
              </a:extLst>
            </p:cNvPr>
            <p:cNvGrpSpPr/>
            <p:nvPr/>
          </p:nvGrpSpPr>
          <p:grpSpPr>
            <a:xfrm>
              <a:off x="6634163" y="2962275"/>
              <a:ext cx="1306513" cy="933450"/>
              <a:chOff x="6634163" y="2962275"/>
              <a:chExt cx="1306513" cy="933450"/>
            </a:xfrm>
          </p:grpSpPr>
          <p:sp>
            <p:nvSpPr>
              <p:cNvPr id="29" name="Freeform 13">
                <a:extLst>
                  <a:ext uri="{FF2B5EF4-FFF2-40B4-BE49-F238E27FC236}">
                    <a16:creationId xmlns:a16="http://schemas.microsoft.com/office/drawing/2014/main" id="{9F03D73F-8934-43C9-167F-AEE4E276F96A}"/>
                  </a:ext>
                </a:extLst>
              </p:cNvPr>
              <p:cNvSpPr>
                <a:spLocks/>
              </p:cNvSpPr>
              <p:nvPr/>
            </p:nvSpPr>
            <p:spPr bwMode="auto">
              <a:xfrm>
                <a:off x="6634163" y="2962275"/>
                <a:ext cx="1306513" cy="933450"/>
              </a:xfrm>
              <a:custGeom>
                <a:avLst/>
                <a:gdLst>
                  <a:gd name="connsiteX0" fmla="*/ 31750 w 1306513"/>
                  <a:gd name="connsiteY0" fmla="*/ 31750 h 933450"/>
                  <a:gd name="connsiteX1" fmla="*/ 31750 w 1306513"/>
                  <a:gd name="connsiteY1" fmla="*/ 901700 h 933450"/>
                  <a:gd name="connsiteX2" fmla="*/ 1274763 w 1306513"/>
                  <a:gd name="connsiteY2" fmla="*/ 901700 h 933450"/>
                  <a:gd name="connsiteX3" fmla="*/ 1274763 w 1306513"/>
                  <a:gd name="connsiteY3" fmla="*/ 31750 h 933450"/>
                  <a:gd name="connsiteX4" fmla="*/ 31750 w 1306513"/>
                  <a:gd name="connsiteY4" fmla="*/ 31750 h 933450"/>
                  <a:gd name="connsiteX5" fmla="*/ 15724 w 1306513"/>
                  <a:gd name="connsiteY5" fmla="*/ 0 h 933450"/>
                  <a:gd name="connsiteX6" fmla="*/ 1290789 w 1306513"/>
                  <a:gd name="connsiteY6" fmla="*/ 0 h 933450"/>
                  <a:gd name="connsiteX7" fmla="*/ 1306513 w 1306513"/>
                  <a:gd name="connsiteY7" fmla="*/ 15724 h 933450"/>
                  <a:gd name="connsiteX8" fmla="*/ 1306513 w 1306513"/>
                  <a:gd name="connsiteY8" fmla="*/ 917726 h 933450"/>
                  <a:gd name="connsiteX9" fmla="*/ 1290789 w 1306513"/>
                  <a:gd name="connsiteY9" fmla="*/ 933450 h 933450"/>
                  <a:gd name="connsiteX10" fmla="*/ 15724 w 1306513"/>
                  <a:gd name="connsiteY10" fmla="*/ 933450 h 933450"/>
                  <a:gd name="connsiteX11" fmla="*/ 0 w 1306513"/>
                  <a:gd name="connsiteY11" fmla="*/ 917726 h 933450"/>
                  <a:gd name="connsiteX12" fmla="*/ 0 w 1306513"/>
                  <a:gd name="connsiteY12" fmla="*/ 15724 h 933450"/>
                  <a:gd name="connsiteX13" fmla="*/ 15724 w 1306513"/>
                  <a:gd name="connsiteY13"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6513" h="933450">
                    <a:moveTo>
                      <a:pt x="31750" y="31750"/>
                    </a:moveTo>
                    <a:cubicBezTo>
                      <a:pt x="31750" y="31750"/>
                      <a:pt x="31750" y="31750"/>
                      <a:pt x="31750" y="901700"/>
                    </a:cubicBezTo>
                    <a:cubicBezTo>
                      <a:pt x="31750" y="901700"/>
                      <a:pt x="31750" y="901700"/>
                      <a:pt x="1274763" y="901700"/>
                    </a:cubicBezTo>
                    <a:cubicBezTo>
                      <a:pt x="1274763" y="901700"/>
                      <a:pt x="1274763" y="901700"/>
                      <a:pt x="1274763" y="31750"/>
                    </a:cubicBezTo>
                    <a:cubicBezTo>
                      <a:pt x="1274763" y="31750"/>
                      <a:pt x="1274763" y="31750"/>
                      <a:pt x="31750" y="31750"/>
                    </a:cubicBezTo>
                    <a:close/>
                    <a:moveTo>
                      <a:pt x="15724" y="0"/>
                    </a:moveTo>
                    <a:cubicBezTo>
                      <a:pt x="15724" y="0"/>
                      <a:pt x="15724" y="0"/>
                      <a:pt x="1290789" y="0"/>
                    </a:cubicBezTo>
                    <a:cubicBezTo>
                      <a:pt x="1299366" y="0"/>
                      <a:pt x="1306513" y="6433"/>
                      <a:pt x="1306513" y="15724"/>
                    </a:cubicBezTo>
                    <a:cubicBezTo>
                      <a:pt x="1306513" y="15724"/>
                      <a:pt x="1306513" y="15724"/>
                      <a:pt x="1306513" y="917726"/>
                    </a:cubicBezTo>
                    <a:cubicBezTo>
                      <a:pt x="1306513" y="927017"/>
                      <a:pt x="1299366" y="933450"/>
                      <a:pt x="1290789" y="933450"/>
                    </a:cubicBezTo>
                    <a:cubicBezTo>
                      <a:pt x="1290789" y="933450"/>
                      <a:pt x="1290789" y="933450"/>
                      <a:pt x="15724" y="933450"/>
                    </a:cubicBezTo>
                    <a:cubicBezTo>
                      <a:pt x="7147" y="933450"/>
                      <a:pt x="0" y="927017"/>
                      <a:pt x="0" y="917726"/>
                    </a:cubicBezTo>
                    <a:cubicBezTo>
                      <a:pt x="0" y="917726"/>
                      <a:pt x="0" y="917726"/>
                      <a:pt x="0" y="15724"/>
                    </a:cubicBezTo>
                    <a:cubicBezTo>
                      <a:pt x="0" y="6433"/>
                      <a:pt x="7147" y="0"/>
                      <a:pt x="15724"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0" name="Freeform 14">
                <a:extLst>
                  <a:ext uri="{FF2B5EF4-FFF2-40B4-BE49-F238E27FC236}">
                    <a16:creationId xmlns:a16="http://schemas.microsoft.com/office/drawing/2014/main" id="{928D2F28-7FAC-79A4-F949-3ED95BFA4567}"/>
                  </a:ext>
                </a:extLst>
              </p:cNvPr>
              <p:cNvSpPr>
                <a:spLocks noChangeArrowheads="1"/>
              </p:cNvSpPr>
              <p:nvPr/>
            </p:nvSpPr>
            <p:spPr bwMode="auto">
              <a:xfrm>
                <a:off x="6697663" y="3025775"/>
                <a:ext cx="1179513" cy="806450"/>
              </a:xfrm>
              <a:custGeom>
                <a:avLst/>
                <a:gdLst>
                  <a:gd name="connsiteX0" fmla="*/ 776109 w 1179513"/>
                  <a:gd name="connsiteY0" fmla="*/ 581025 h 806450"/>
                  <a:gd name="connsiteX1" fmla="*/ 760412 w 1179513"/>
                  <a:gd name="connsiteY1" fmla="*/ 596900 h 806450"/>
                  <a:gd name="connsiteX2" fmla="*/ 776109 w 1179513"/>
                  <a:gd name="connsiteY2" fmla="*/ 612775 h 806450"/>
                  <a:gd name="connsiteX3" fmla="*/ 998716 w 1179513"/>
                  <a:gd name="connsiteY3" fmla="*/ 612775 h 806450"/>
                  <a:gd name="connsiteX4" fmla="*/ 1014412 w 1179513"/>
                  <a:gd name="connsiteY4" fmla="*/ 596900 h 806450"/>
                  <a:gd name="connsiteX5" fmla="*/ 998716 w 1179513"/>
                  <a:gd name="connsiteY5" fmla="*/ 581025 h 806450"/>
                  <a:gd name="connsiteX6" fmla="*/ 776109 w 1179513"/>
                  <a:gd name="connsiteY6" fmla="*/ 581025 h 806450"/>
                  <a:gd name="connsiteX7" fmla="*/ 776059 w 1179513"/>
                  <a:gd name="connsiteY7" fmla="*/ 517525 h 806450"/>
                  <a:gd name="connsiteX8" fmla="*/ 760412 w 1179513"/>
                  <a:gd name="connsiteY8" fmla="*/ 532607 h 806450"/>
                  <a:gd name="connsiteX9" fmla="*/ 776059 w 1179513"/>
                  <a:gd name="connsiteY9" fmla="*/ 547688 h 806450"/>
                  <a:gd name="connsiteX10" fmla="*/ 1032103 w 1179513"/>
                  <a:gd name="connsiteY10" fmla="*/ 547688 h 806450"/>
                  <a:gd name="connsiteX11" fmla="*/ 1047750 w 1179513"/>
                  <a:gd name="connsiteY11" fmla="*/ 532607 h 806450"/>
                  <a:gd name="connsiteX12" fmla="*/ 1032103 w 1179513"/>
                  <a:gd name="connsiteY12" fmla="*/ 517525 h 806450"/>
                  <a:gd name="connsiteX13" fmla="*/ 776059 w 1179513"/>
                  <a:gd name="connsiteY13" fmla="*/ 517525 h 806450"/>
                  <a:gd name="connsiteX14" fmla="*/ 776059 w 1179513"/>
                  <a:gd name="connsiteY14" fmla="*/ 450850 h 806450"/>
                  <a:gd name="connsiteX15" fmla="*/ 760412 w 1179513"/>
                  <a:gd name="connsiteY15" fmla="*/ 466725 h 806450"/>
                  <a:gd name="connsiteX16" fmla="*/ 776059 w 1179513"/>
                  <a:gd name="connsiteY16" fmla="*/ 482600 h 806450"/>
                  <a:gd name="connsiteX17" fmla="*/ 1032103 w 1179513"/>
                  <a:gd name="connsiteY17" fmla="*/ 482600 h 806450"/>
                  <a:gd name="connsiteX18" fmla="*/ 1047750 w 1179513"/>
                  <a:gd name="connsiteY18" fmla="*/ 466725 h 806450"/>
                  <a:gd name="connsiteX19" fmla="*/ 1032103 w 1179513"/>
                  <a:gd name="connsiteY19" fmla="*/ 450850 h 806450"/>
                  <a:gd name="connsiteX20" fmla="*/ 776059 w 1179513"/>
                  <a:gd name="connsiteY20" fmla="*/ 450850 h 806450"/>
                  <a:gd name="connsiteX21" fmla="*/ 482600 w 1179513"/>
                  <a:gd name="connsiteY21" fmla="*/ 258763 h 806450"/>
                  <a:gd name="connsiteX22" fmla="*/ 666510 w 1179513"/>
                  <a:gd name="connsiteY22" fmla="*/ 258763 h 806450"/>
                  <a:gd name="connsiteX23" fmla="*/ 709613 w 1179513"/>
                  <a:gd name="connsiteY23" fmla="*/ 306388 h 806450"/>
                  <a:gd name="connsiteX24" fmla="*/ 666510 w 1179513"/>
                  <a:gd name="connsiteY24" fmla="*/ 354013 h 806450"/>
                  <a:gd name="connsiteX25" fmla="*/ 482600 w 1179513"/>
                  <a:gd name="connsiteY25" fmla="*/ 354013 h 806450"/>
                  <a:gd name="connsiteX26" fmla="*/ 515646 w 1179513"/>
                  <a:gd name="connsiteY26" fmla="*/ 317212 h 806450"/>
                  <a:gd name="connsiteX27" fmla="*/ 515646 w 1179513"/>
                  <a:gd name="connsiteY27" fmla="*/ 295564 h 806450"/>
                  <a:gd name="connsiteX28" fmla="*/ 482600 w 1179513"/>
                  <a:gd name="connsiteY28" fmla="*/ 258763 h 806450"/>
                  <a:gd name="connsiteX29" fmla="*/ 134937 w 1179513"/>
                  <a:gd name="connsiteY29" fmla="*/ 258763 h 806450"/>
                  <a:gd name="connsiteX30" fmla="*/ 338082 w 1179513"/>
                  <a:gd name="connsiteY30" fmla="*/ 258763 h 806450"/>
                  <a:gd name="connsiteX31" fmla="*/ 381000 w 1179513"/>
                  <a:gd name="connsiteY31" fmla="*/ 306388 h 806450"/>
                  <a:gd name="connsiteX32" fmla="*/ 338082 w 1179513"/>
                  <a:gd name="connsiteY32" fmla="*/ 354013 h 806450"/>
                  <a:gd name="connsiteX33" fmla="*/ 134937 w 1179513"/>
                  <a:gd name="connsiteY33" fmla="*/ 354013 h 806450"/>
                  <a:gd name="connsiteX34" fmla="*/ 134937 w 1179513"/>
                  <a:gd name="connsiteY34" fmla="*/ 258763 h 806450"/>
                  <a:gd name="connsiteX35" fmla="*/ 775940 w 1179513"/>
                  <a:gd name="connsiteY35" fmla="*/ 227013 h 806450"/>
                  <a:gd name="connsiteX36" fmla="*/ 761678 w 1179513"/>
                  <a:gd name="connsiteY36" fmla="*/ 236300 h 806450"/>
                  <a:gd name="connsiteX37" fmla="*/ 764530 w 1179513"/>
                  <a:gd name="connsiteY37" fmla="*/ 253445 h 806450"/>
                  <a:gd name="connsiteX38" fmla="*/ 811596 w 1179513"/>
                  <a:gd name="connsiteY38" fmla="*/ 305595 h 806450"/>
                  <a:gd name="connsiteX39" fmla="*/ 764530 w 1179513"/>
                  <a:gd name="connsiteY39" fmla="*/ 357744 h 806450"/>
                  <a:gd name="connsiteX40" fmla="*/ 761678 w 1179513"/>
                  <a:gd name="connsiteY40" fmla="*/ 374889 h 806450"/>
                  <a:gd name="connsiteX41" fmla="*/ 775940 w 1179513"/>
                  <a:gd name="connsiteY41" fmla="*/ 384176 h 806450"/>
                  <a:gd name="connsiteX42" fmla="*/ 1000574 w 1179513"/>
                  <a:gd name="connsiteY42" fmla="*/ 384176 h 806450"/>
                  <a:gd name="connsiteX43" fmla="*/ 1011984 w 1179513"/>
                  <a:gd name="connsiteY43" fmla="*/ 379175 h 806450"/>
                  <a:gd name="connsiteX44" fmla="*/ 1069033 w 1179513"/>
                  <a:gd name="connsiteY44" fmla="*/ 316310 h 806450"/>
                  <a:gd name="connsiteX45" fmla="*/ 1069033 w 1179513"/>
                  <a:gd name="connsiteY45" fmla="*/ 294879 h 806450"/>
                  <a:gd name="connsiteX46" fmla="*/ 1011984 w 1179513"/>
                  <a:gd name="connsiteY46" fmla="*/ 232014 h 806450"/>
                  <a:gd name="connsiteX47" fmla="*/ 1000574 w 1179513"/>
                  <a:gd name="connsiteY47" fmla="*/ 227013 h 806450"/>
                  <a:gd name="connsiteX48" fmla="*/ 775940 w 1179513"/>
                  <a:gd name="connsiteY48" fmla="*/ 227013 h 806450"/>
                  <a:gd name="connsiteX49" fmla="*/ 447374 w 1179513"/>
                  <a:gd name="connsiteY49" fmla="*/ 227013 h 806450"/>
                  <a:gd name="connsiteX50" fmla="*/ 433073 w 1179513"/>
                  <a:gd name="connsiteY50" fmla="*/ 236300 h 806450"/>
                  <a:gd name="connsiteX51" fmla="*/ 435933 w 1179513"/>
                  <a:gd name="connsiteY51" fmla="*/ 253445 h 806450"/>
                  <a:gd name="connsiteX52" fmla="*/ 483129 w 1179513"/>
                  <a:gd name="connsiteY52" fmla="*/ 305595 h 806450"/>
                  <a:gd name="connsiteX53" fmla="*/ 435933 w 1179513"/>
                  <a:gd name="connsiteY53" fmla="*/ 357744 h 806450"/>
                  <a:gd name="connsiteX54" fmla="*/ 433073 w 1179513"/>
                  <a:gd name="connsiteY54" fmla="*/ 374889 h 806450"/>
                  <a:gd name="connsiteX55" fmla="*/ 447374 w 1179513"/>
                  <a:gd name="connsiteY55" fmla="*/ 384176 h 806450"/>
                  <a:gd name="connsiteX56" fmla="*/ 673343 w 1179513"/>
                  <a:gd name="connsiteY56" fmla="*/ 384176 h 806450"/>
                  <a:gd name="connsiteX57" fmla="*/ 684784 w 1179513"/>
                  <a:gd name="connsiteY57" fmla="*/ 379175 h 806450"/>
                  <a:gd name="connsiteX58" fmla="*/ 741992 w 1179513"/>
                  <a:gd name="connsiteY58" fmla="*/ 316310 h 806450"/>
                  <a:gd name="connsiteX59" fmla="*/ 741992 w 1179513"/>
                  <a:gd name="connsiteY59" fmla="*/ 294879 h 806450"/>
                  <a:gd name="connsiteX60" fmla="*/ 684784 w 1179513"/>
                  <a:gd name="connsiteY60" fmla="*/ 232014 h 806450"/>
                  <a:gd name="connsiteX61" fmla="*/ 673343 w 1179513"/>
                  <a:gd name="connsiteY61" fmla="*/ 227013 h 806450"/>
                  <a:gd name="connsiteX62" fmla="*/ 447374 w 1179513"/>
                  <a:gd name="connsiteY62" fmla="*/ 227013 h 806450"/>
                  <a:gd name="connsiteX63" fmla="*/ 120456 w 1179513"/>
                  <a:gd name="connsiteY63" fmla="*/ 227013 h 806450"/>
                  <a:gd name="connsiteX64" fmla="*/ 104775 w 1179513"/>
                  <a:gd name="connsiteY64" fmla="*/ 242729 h 806450"/>
                  <a:gd name="connsiteX65" fmla="*/ 104775 w 1179513"/>
                  <a:gd name="connsiteY65" fmla="*/ 368460 h 806450"/>
                  <a:gd name="connsiteX66" fmla="*/ 120456 w 1179513"/>
                  <a:gd name="connsiteY66" fmla="*/ 384176 h 806450"/>
                  <a:gd name="connsiteX67" fmla="*/ 344974 w 1179513"/>
                  <a:gd name="connsiteY67" fmla="*/ 384176 h 806450"/>
                  <a:gd name="connsiteX68" fmla="*/ 356378 w 1179513"/>
                  <a:gd name="connsiteY68" fmla="*/ 379175 h 806450"/>
                  <a:gd name="connsiteX69" fmla="*/ 413398 w 1179513"/>
                  <a:gd name="connsiteY69" fmla="*/ 316310 h 806450"/>
                  <a:gd name="connsiteX70" fmla="*/ 413398 w 1179513"/>
                  <a:gd name="connsiteY70" fmla="*/ 294879 h 806450"/>
                  <a:gd name="connsiteX71" fmla="*/ 356378 w 1179513"/>
                  <a:gd name="connsiteY71" fmla="*/ 232014 h 806450"/>
                  <a:gd name="connsiteX72" fmla="*/ 344974 w 1179513"/>
                  <a:gd name="connsiteY72" fmla="*/ 227013 h 806450"/>
                  <a:gd name="connsiteX73" fmla="*/ 120456 w 1179513"/>
                  <a:gd name="connsiteY73" fmla="*/ 227013 h 806450"/>
                  <a:gd name="connsiteX74" fmla="*/ 0 w 1179513"/>
                  <a:gd name="connsiteY74" fmla="*/ 0 h 806450"/>
                  <a:gd name="connsiteX75" fmla="*/ 1179513 w 1179513"/>
                  <a:gd name="connsiteY75" fmla="*/ 0 h 806450"/>
                  <a:gd name="connsiteX76" fmla="*/ 1179513 w 1179513"/>
                  <a:gd name="connsiteY76" fmla="*/ 806450 h 806450"/>
                  <a:gd name="connsiteX77" fmla="*/ 0 w 1179513"/>
                  <a:gd name="connsiteY77" fmla="*/ 80645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79513" h="806450">
                    <a:moveTo>
                      <a:pt x="776109" y="581025"/>
                    </a:moveTo>
                    <a:cubicBezTo>
                      <a:pt x="767547" y="581025"/>
                      <a:pt x="760412" y="588241"/>
                      <a:pt x="760412" y="596900"/>
                    </a:cubicBezTo>
                    <a:cubicBezTo>
                      <a:pt x="760412" y="605559"/>
                      <a:pt x="767547" y="612775"/>
                      <a:pt x="776109" y="612775"/>
                    </a:cubicBezTo>
                    <a:cubicBezTo>
                      <a:pt x="998716" y="612775"/>
                      <a:pt x="998716" y="612775"/>
                      <a:pt x="998716" y="612775"/>
                    </a:cubicBezTo>
                    <a:cubicBezTo>
                      <a:pt x="1007277" y="612775"/>
                      <a:pt x="1014412" y="605559"/>
                      <a:pt x="1014412" y="596900"/>
                    </a:cubicBezTo>
                    <a:cubicBezTo>
                      <a:pt x="1014412" y="588241"/>
                      <a:pt x="1007277" y="581025"/>
                      <a:pt x="998716" y="581025"/>
                    </a:cubicBezTo>
                    <a:cubicBezTo>
                      <a:pt x="776109" y="581025"/>
                      <a:pt x="776109" y="581025"/>
                      <a:pt x="776109" y="581025"/>
                    </a:cubicBezTo>
                    <a:close/>
                    <a:moveTo>
                      <a:pt x="776059" y="517525"/>
                    </a:moveTo>
                    <a:cubicBezTo>
                      <a:pt x="767525" y="517525"/>
                      <a:pt x="760412" y="523695"/>
                      <a:pt x="760412" y="532607"/>
                    </a:cubicBezTo>
                    <a:cubicBezTo>
                      <a:pt x="760412" y="540833"/>
                      <a:pt x="767525" y="547688"/>
                      <a:pt x="776059" y="547688"/>
                    </a:cubicBezTo>
                    <a:cubicBezTo>
                      <a:pt x="1032103" y="547688"/>
                      <a:pt x="1032103" y="547688"/>
                      <a:pt x="1032103" y="547688"/>
                    </a:cubicBezTo>
                    <a:cubicBezTo>
                      <a:pt x="1040638" y="547688"/>
                      <a:pt x="1047750" y="540833"/>
                      <a:pt x="1047750" y="532607"/>
                    </a:cubicBezTo>
                    <a:cubicBezTo>
                      <a:pt x="1047750" y="523695"/>
                      <a:pt x="1040638" y="517525"/>
                      <a:pt x="1032103" y="517525"/>
                    </a:cubicBezTo>
                    <a:cubicBezTo>
                      <a:pt x="776059" y="517525"/>
                      <a:pt x="776059" y="517525"/>
                      <a:pt x="776059" y="517525"/>
                    </a:cubicBezTo>
                    <a:close/>
                    <a:moveTo>
                      <a:pt x="776059" y="450850"/>
                    </a:moveTo>
                    <a:cubicBezTo>
                      <a:pt x="767525" y="450850"/>
                      <a:pt x="760412" y="458066"/>
                      <a:pt x="760412" y="466725"/>
                    </a:cubicBezTo>
                    <a:cubicBezTo>
                      <a:pt x="760412" y="475384"/>
                      <a:pt x="767525" y="482600"/>
                      <a:pt x="776059" y="482600"/>
                    </a:cubicBezTo>
                    <a:cubicBezTo>
                      <a:pt x="1032103" y="482600"/>
                      <a:pt x="1032103" y="482600"/>
                      <a:pt x="1032103" y="482600"/>
                    </a:cubicBezTo>
                    <a:cubicBezTo>
                      <a:pt x="1040638" y="482600"/>
                      <a:pt x="1047750" y="475384"/>
                      <a:pt x="1047750" y="466725"/>
                    </a:cubicBezTo>
                    <a:cubicBezTo>
                      <a:pt x="1047750" y="458066"/>
                      <a:pt x="1040638" y="450850"/>
                      <a:pt x="1032103" y="450850"/>
                    </a:cubicBezTo>
                    <a:cubicBezTo>
                      <a:pt x="776059" y="450850"/>
                      <a:pt x="776059" y="450850"/>
                      <a:pt x="776059" y="450850"/>
                    </a:cubicBezTo>
                    <a:close/>
                    <a:moveTo>
                      <a:pt x="482600" y="258763"/>
                    </a:moveTo>
                    <a:lnTo>
                      <a:pt x="666510" y="258763"/>
                    </a:lnTo>
                    <a:cubicBezTo>
                      <a:pt x="666510" y="258763"/>
                      <a:pt x="666510" y="258763"/>
                      <a:pt x="709613" y="306388"/>
                    </a:cubicBezTo>
                    <a:cubicBezTo>
                      <a:pt x="709613" y="306388"/>
                      <a:pt x="709613" y="306388"/>
                      <a:pt x="666510" y="354013"/>
                    </a:cubicBezTo>
                    <a:cubicBezTo>
                      <a:pt x="666510" y="354013"/>
                      <a:pt x="666510" y="354013"/>
                      <a:pt x="482600" y="354013"/>
                    </a:cubicBezTo>
                    <a:cubicBezTo>
                      <a:pt x="482600" y="354013"/>
                      <a:pt x="482600" y="354013"/>
                      <a:pt x="515646" y="317212"/>
                    </a:cubicBezTo>
                    <a:cubicBezTo>
                      <a:pt x="521394" y="310718"/>
                      <a:pt x="521394" y="301337"/>
                      <a:pt x="515646" y="295564"/>
                    </a:cubicBezTo>
                    <a:cubicBezTo>
                      <a:pt x="515646" y="295564"/>
                      <a:pt x="515646" y="295564"/>
                      <a:pt x="482600" y="258763"/>
                    </a:cubicBezTo>
                    <a:close/>
                    <a:moveTo>
                      <a:pt x="134937" y="258763"/>
                    </a:moveTo>
                    <a:lnTo>
                      <a:pt x="338082" y="258763"/>
                    </a:lnTo>
                    <a:cubicBezTo>
                      <a:pt x="381000" y="306388"/>
                      <a:pt x="381000" y="306388"/>
                      <a:pt x="381000" y="306388"/>
                    </a:cubicBezTo>
                    <a:cubicBezTo>
                      <a:pt x="338082" y="354013"/>
                      <a:pt x="338082" y="354013"/>
                      <a:pt x="338082" y="354013"/>
                    </a:cubicBezTo>
                    <a:cubicBezTo>
                      <a:pt x="134937" y="354013"/>
                      <a:pt x="134937" y="354013"/>
                      <a:pt x="134937" y="354013"/>
                    </a:cubicBezTo>
                    <a:cubicBezTo>
                      <a:pt x="134937" y="258763"/>
                      <a:pt x="134937" y="258763"/>
                      <a:pt x="134937" y="258763"/>
                    </a:cubicBezTo>
                    <a:close/>
                    <a:moveTo>
                      <a:pt x="775940" y="227013"/>
                    </a:moveTo>
                    <a:cubicBezTo>
                      <a:pt x="769522" y="227013"/>
                      <a:pt x="763817" y="230585"/>
                      <a:pt x="761678" y="236300"/>
                    </a:cubicBezTo>
                    <a:cubicBezTo>
                      <a:pt x="758825" y="242015"/>
                      <a:pt x="760251" y="248444"/>
                      <a:pt x="764530" y="253445"/>
                    </a:cubicBezTo>
                    <a:cubicBezTo>
                      <a:pt x="811596" y="305595"/>
                      <a:pt x="811596" y="305595"/>
                      <a:pt x="811596" y="305595"/>
                    </a:cubicBezTo>
                    <a:cubicBezTo>
                      <a:pt x="764530" y="357744"/>
                      <a:pt x="764530" y="357744"/>
                      <a:pt x="764530" y="357744"/>
                    </a:cubicBezTo>
                    <a:cubicBezTo>
                      <a:pt x="760251" y="362745"/>
                      <a:pt x="758825" y="369174"/>
                      <a:pt x="761678" y="374889"/>
                    </a:cubicBezTo>
                    <a:cubicBezTo>
                      <a:pt x="763817" y="380604"/>
                      <a:pt x="769522" y="384176"/>
                      <a:pt x="775940" y="384176"/>
                    </a:cubicBezTo>
                    <a:cubicBezTo>
                      <a:pt x="1000574" y="384176"/>
                      <a:pt x="1000574" y="384176"/>
                      <a:pt x="1000574" y="384176"/>
                    </a:cubicBezTo>
                    <a:cubicBezTo>
                      <a:pt x="1004852" y="384176"/>
                      <a:pt x="1009131" y="382033"/>
                      <a:pt x="1011984" y="379175"/>
                    </a:cubicBezTo>
                    <a:cubicBezTo>
                      <a:pt x="1069033" y="316310"/>
                      <a:pt x="1069033" y="316310"/>
                      <a:pt x="1069033" y="316310"/>
                    </a:cubicBezTo>
                    <a:cubicBezTo>
                      <a:pt x="1074738" y="309881"/>
                      <a:pt x="1074738" y="300594"/>
                      <a:pt x="1069033" y="294879"/>
                    </a:cubicBezTo>
                    <a:cubicBezTo>
                      <a:pt x="1011984" y="232014"/>
                      <a:pt x="1011984" y="232014"/>
                      <a:pt x="1011984" y="232014"/>
                    </a:cubicBezTo>
                    <a:cubicBezTo>
                      <a:pt x="1009131" y="229156"/>
                      <a:pt x="1004852" y="227013"/>
                      <a:pt x="1000574" y="227013"/>
                    </a:cubicBezTo>
                    <a:cubicBezTo>
                      <a:pt x="775940" y="227013"/>
                      <a:pt x="775940" y="227013"/>
                      <a:pt x="775940" y="227013"/>
                    </a:cubicBezTo>
                    <a:close/>
                    <a:moveTo>
                      <a:pt x="447374" y="227013"/>
                    </a:moveTo>
                    <a:cubicBezTo>
                      <a:pt x="440939" y="227013"/>
                      <a:pt x="435218" y="230585"/>
                      <a:pt x="433073" y="236300"/>
                    </a:cubicBezTo>
                    <a:cubicBezTo>
                      <a:pt x="430212" y="242015"/>
                      <a:pt x="431642" y="248444"/>
                      <a:pt x="435933" y="253445"/>
                    </a:cubicBezTo>
                    <a:cubicBezTo>
                      <a:pt x="483129" y="305595"/>
                      <a:pt x="483129" y="305595"/>
                      <a:pt x="483129" y="305595"/>
                    </a:cubicBezTo>
                    <a:cubicBezTo>
                      <a:pt x="435933" y="357744"/>
                      <a:pt x="435933" y="357744"/>
                      <a:pt x="435933" y="357744"/>
                    </a:cubicBezTo>
                    <a:cubicBezTo>
                      <a:pt x="431642" y="362745"/>
                      <a:pt x="430212" y="369174"/>
                      <a:pt x="433073" y="374889"/>
                    </a:cubicBezTo>
                    <a:cubicBezTo>
                      <a:pt x="435218" y="380604"/>
                      <a:pt x="440939" y="384176"/>
                      <a:pt x="447374" y="384176"/>
                    </a:cubicBezTo>
                    <a:cubicBezTo>
                      <a:pt x="673343" y="384176"/>
                      <a:pt x="673343" y="384176"/>
                      <a:pt x="673343" y="384176"/>
                    </a:cubicBezTo>
                    <a:cubicBezTo>
                      <a:pt x="677633" y="384176"/>
                      <a:pt x="681924" y="382033"/>
                      <a:pt x="684784" y="379175"/>
                    </a:cubicBezTo>
                    <a:cubicBezTo>
                      <a:pt x="741992" y="316310"/>
                      <a:pt x="741992" y="316310"/>
                      <a:pt x="741992" y="316310"/>
                    </a:cubicBezTo>
                    <a:cubicBezTo>
                      <a:pt x="747712" y="309881"/>
                      <a:pt x="747712" y="300594"/>
                      <a:pt x="741992" y="294879"/>
                    </a:cubicBezTo>
                    <a:cubicBezTo>
                      <a:pt x="684784" y="232014"/>
                      <a:pt x="684784" y="232014"/>
                      <a:pt x="684784" y="232014"/>
                    </a:cubicBezTo>
                    <a:cubicBezTo>
                      <a:pt x="681924" y="229156"/>
                      <a:pt x="677633" y="227013"/>
                      <a:pt x="673343" y="227013"/>
                    </a:cubicBezTo>
                    <a:cubicBezTo>
                      <a:pt x="447374" y="227013"/>
                      <a:pt x="447374" y="227013"/>
                      <a:pt x="447374" y="227013"/>
                    </a:cubicBezTo>
                    <a:close/>
                    <a:moveTo>
                      <a:pt x="120456" y="227013"/>
                    </a:moveTo>
                    <a:cubicBezTo>
                      <a:pt x="111903" y="227013"/>
                      <a:pt x="104775" y="234157"/>
                      <a:pt x="104775" y="242729"/>
                    </a:cubicBezTo>
                    <a:cubicBezTo>
                      <a:pt x="104775" y="368460"/>
                      <a:pt x="104775" y="368460"/>
                      <a:pt x="104775" y="368460"/>
                    </a:cubicBezTo>
                    <a:cubicBezTo>
                      <a:pt x="104775" y="377032"/>
                      <a:pt x="111903" y="384176"/>
                      <a:pt x="120456" y="384176"/>
                    </a:cubicBezTo>
                    <a:cubicBezTo>
                      <a:pt x="344974" y="384176"/>
                      <a:pt x="344974" y="384176"/>
                      <a:pt x="344974" y="384176"/>
                    </a:cubicBezTo>
                    <a:cubicBezTo>
                      <a:pt x="349250" y="384176"/>
                      <a:pt x="353527" y="382033"/>
                      <a:pt x="356378" y="379175"/>
                    </a:cubicBezTo>
                    <a:cubicBezTo>
                      <a:pt x="413398" y="316310"/>
                      <a:pt x="413398" y="316310"/>
                      <a:pt x="413398" y="316310"/>
                    </a:cubicBezTo>
                    <a:cubicBezTo>
                      <a:pt x="419100" y="309881"/>
                      <a:pt x="419100" y="300594"/>
                      <a:pt x="413398" y="294879"/>
                    </a:cubicBezTo>
                    <a:cubicBezTo>
                      <a:pt x="356378" y="232014"/>
                      <a:pt x="356378" y="232014"/>
                      <a:pt x="356378" y="232014"/>
                    </a:cubicBezTo>
                    <a:cubicBezTo>
                      <a:pt x="353527" y="229156"/>
                      <a:pt x="349250" y="227013"/>
                      <a:pt x="344974" y="227013"/>
                    </a:cubicBezTo>
                    <a:cubicBezTo>
                      <a:pt x="120456" y="227013"/>
                      <a:pt x="120456" y="227013"/>
                      <a:pt x="120456" y="227013"/>
                    </a:cubicBezTo>
                    <a:close/>
                    <a:moveTo>
                      <a:pt x="0" y="0"/>
                    </a:moveTo>
                    <a:lnTo>
                      <a:pt x="1179513" y="0"/>
                    </a:lnTo>
                    <a:lnTo>
                      <a:pt x="1179513" y="806450"/>
                    </a:lnTo>
                    <a:lnTo>
                      <a:pt x="0" y="806450"/>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cxnSp>
        <p:nvCxnSpPr>
          <p:cNvPr id="34" name="Straight Arrow Connector 33">
            <a:extLst>
              <a:ext uri="{FF2B5EF4-FFF2-40B4-BE49-F238E27FC236}">
                <a16:creationId xmlns:a16="http://schemas.microsoft.com/office/drawing/2014/main" id="{3E6F7A7F-61DE-7F14-2AAC-3C828B314CC6}"/>
              </a:ext>
            </a:extLst>
          </p:cNvPr>
          <p:cNvCxnSpPr/>
          <p:nvPr/>
        </p:nvCxnSpPr>
        <p:spPr>
          <a:xfrm flipV="1">
            <a:off x="11177180" y="4678619"/>
            <a:ext cx="0" cy="281483"/>
          </a:xfrm>
          <a:prstGeom prst="straightConnector1">
            <a:avLst/>
          </a:prstGeom>
          <a:ln w="9525" cap="rnd">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74CD81B-7A32-B180-6D7F-00E7D8450883}"/>
              </a:ext>
            </a:extLst>
          </p:cNvPr>
          <p:cNvCxnSpPr>
            <a:cxnSpLocks/>
          </p:cNvCxnSpPr>
          <p:nvPr/>
        </p:nvCxnSpPr>
        <p:spPr>
          <a:xfrm>
            <a:off x="11177180" y="5664815"/>
            <a:ext cx="0" cy="281483"/>
          </a:xfrm>
          <a:prstGeom prst="straightConnector1">
            <a:avLst/>
          </a:prstGeom>
          <a:ln w="9525" cap="rnd">
            <a:solidFill>
              <a:srgbClr val="00B050"/>
            </a:solidFill>
            <a:prstDash val="solid"/>
            <a:round/>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Chart 60">
            <a:extLst>
              <a:ext uri="{FF2B5EF4-FFF2-40B4-BE49-F238E27FC236}">
                <a16:creationId xmlns:a16="http://schemas.microsoft.com/office/drawing/2014/main" id="{66117B61-5DA1-0BF4-5325-7AEEEE369B1F}"/>
              </a:ext>
            </a:extLst>
          </p:cNvPr>
          <p:cNvGraphicFramePr/>
          <p:nvPr>
            <p:custDataLst>
              <p:tags r:id="rId3"/>
            </p:custDataLst>
            <p:extLst>
              <p:ext uri="{D42A27DB-BD31-4B8C-83A1-F6EECF244321}">
                <p14:modId xmlns:p14="http://schemas.microsoft.com/office/powerpoint/2010/main" val="3371332220"/>
              </p:ext>
            </p:extLst>
          </p:nvPr>
        </p:nvGraphicFramePr>
        <p:xfrm>
          <a:off x="5514975" y="2309813"/>
          <a:ext cx="5868988" cy="1462087"/>
        </p:xfrm>
        <a:graphic>
          <a:graphicData uri="http://schemas.openxmlformats.org/drawingml/2006/chart">
            <c:chart xmlns:c="http://schemas.openxmlformats.org/drawingml/2006/chart" xmlns:r="http://schemas.openxmlformats.org/officeDocument/2006/relationships" r:id="rId9"/>
          </a:graphicData>
        </a:graphic>
      </p:graphicFrame>
      <p:sp>
        <p:nvSpPr>
          <p:cNvPr id="33" name="Text Placeholder 3">
            <a:extLst>
              <a:ext uri="{FF2B5EF4-FFF2-40B4-BE49-F238E27FC236}">
                <a16:creationId xmlns:a16="http://schemas.microsoft.com/office/drawing/2014/main" id="{54BAF1C1-08B6-DB9C-DEEF-1478D699F1BD}"/>
              </a:ext>
            </a:extLst>
          </p:cNvPr>
          <p:cNvSpPr>
            <a:spLocks noGrp="1"/>
          </p:cNvSpPr>
          <p:nvPr>
            <p:custDataLst>
              <p:tags r:id="rId4"/>
            </p:custDataLst>
          </p:nvPr>
        </p:nvSpPr>
        <p:spPr bwMode="gray">
          <a:xfrm>
            <a:off x="6721475" y="3765550"/>
            <a:ext cx="34559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10000"/>
              </a:lnSpc>
              <a:spcBef>
                <a:spcPts val="600"/>
              </a:spcBef>
              <a:spcAft>
                <a:spcPts val="300"/>
              </a:spcAft>
              <a:buClr>
                <a:srgbClr val="1A5BA7"/>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320040" indent="-219456" algn="l" defTabSz="914400" rtl="0" eaLnBrk="1" latinLnBrk="0" hangingPunct="1">
              <a:lnSpc>
                <a:spcPct val="90000"/>
              </a:lnSpc>
              <a:spcBef>
                <a:spcPts val="0"/>
              </a:spcBef>
              <a:spcAft>
                <a:spcPts val="300"/>
              </a:spcAft>
              <a:buClr>
                <a:srgbClr val="1A5BA7"/>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649224" indent="-219456" algn="l" defTabSz="914400" rtl="0" eaLnBrk="1" latinLnBrk="0" hangingPunct="1">
              <a:lnSpc>
                <a:spcPct val="90000"/>
              </a:lnSpc>
              <a:spcBef>
                <a:spcPts val="0"/>
              </a:spcBef>
              <a:spcAft>
                <a:spcPts val="300"/>
              </a:spcAft>
              <a:buClr>
                <a:srgbClr val="1A5BA7"/>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A5BA7"/>
              </a:buClr>
              <a:buFont typeface="Arial" panose="020B0604020202020204" pitchFamily="34" charset="0"/>
              <a:buChar char="​"/>
              <a:defRPr lang="en-US" sz="1600" kern="1200">
                <a:solidFill>
                  <a:srgbClr val="1A5BA7"/>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A5BA7"/>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320040" indent="-219456" algn="l" defTabSz="914400" rtl="0" eaLnBrk="1" latinLnBrk="0" hangingPunct="1">
              <a:lnSpc>
                <a:spcPct val="90000"/>
              </a:lnSpc>
              <a:spcBef>
                <a:spcPts val="0"/>
              </a:spcBef>
              <a:spcAft>
                <a:spcPts val="600"/>
              </a:spcAft>
              <a:buClr>
                <a:srgbClr val="1A5BA7"/>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A5BA7"/>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A5BA7"/>
              </a:buClr>
              <a:buFont typeface="Arial" panose="020B0604020202020204" pitchFamily="34" charset="0"/>
              <a:buChar char="​"/>
              <a:defRPr lang="en-US" sz="5400" kern="1200" baseline="0" smtClean="0">
                <a:solidFill>
                  <a:srgbClr val="1A5BA7"/>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A5BA7"/>
              </a:buClr>
              <a:buFont typeface="Arial" panose="020B0604020202020204" pitchFamily="34" charset="0"/>
              <a:buChar char="​"/>
              <a:defRPr lang="en-US" sz="2400" kern="1200" baseline="0" dirty="0">
                <a:solidFill>
                  <a:srgbClr val="1A5BA7"/>
                </a:solidFill>
                <a:latin typeface="+mn-lt"/>
                <a:ea typeface="+mn-ea"/>
                <a:cs typeface="+mn-cs"/>
                <a:sym typeface="Trebuchet MS" panose="020B0603020202020204" pitchFamily="34" charset="0"/>
              </a:defRPr>
            </a:lvl9pPr>
          </a:lstStyle>
          <a:p>
            <a:pPr marL="0" lvl="1" indent="0" algn="ctr">
              <a:spcBef>
                <a:spcPct val="0"/>
              </a:spcBef>
              <a:spcAft>
                <a:spcPct val="0"/>
              </a:spcAft>
              <a:buNone/>
            </a:pPr>
            <a:r>
              <a:rPr lang="en-US" altLang="en-US" dirty="0"/>
              <a:t>Percentile of </a:t>
            </a:r>
            <a:r>
              <a:rPr lang="en-US" altLang="en-US" dirty="0" err="1"/>
              <a:t>BSLs</a:t>
            </a:r>
            <a:r>
              <a:rPr lang="en-US" altLang="en-US" dirty="0"/>
              <a:t> ordered by avg subsidy per </a:t>
            </a:r>
            <a:r>
              <a:rPr lang="en-US" altLang="en-US" dirty="0" err="1"/>
              <a:t>BSL</a:t>
            </a:r>
            <a:endParaRPr lang="en-US" dirty="0"/>
          </a:p>
        </p:txBody>
      </p:sp>
      <p:cxnSp>
        <p:nvCxnSpPr>
          <p:cNvPr id="60" name="Straight Connector 59">
            <a:extLst>
              <a:ext uri="{FF2B5EF4-FFF2-40B4-BE49-F238E27FC236}">
                <a16:creationId xmlns:a16="http://schemas.microsoft.com/office/drawing/2014/main" id="{183F2CB7-A9BA-6322-71BF-AA63FE6287D9}"/>
              </a:ext>
            </a:extLst>
          </p:cNvPr>
          <p:cNvCxnSpPr/>
          <p:nvPr/>
        </p:nvCxnSpPr>
        <p:spPr>
          <a:xfrm>
            <a:off x="5701781" y="4093538"/>
            <a:ext cx="5555878" cy="0"/>
          </a:xfrm>
          <a:prstGeom prst="line">
            <a:avLst/>
          </a:prstGeom>
          <a:ln w="1270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0177B057-81A4-6D05-416A-E23F4B45DFC3}"/>
              </a:ext>
            </a:extLst>
          </p:cNvPr>
          <p:cNvSpPr/>
          <p:nvPr/>
        </p:nvSpPr>
        <p:spPr>
          <a:xfrm>
            <a:off x="6798000" y="2522310"/>
            <a:ext cx="3363439" cy="664277"/>
          </a:xfrm>
          <a:prstGeom prst="roundRect">
            <a:avLst>
              <a:gd name="adj" fmla="val 7689"/>
            </a:avLst>
          </a:prstGeom>
          <a:solidFill>
            <a:schemeClr val="accent4">
              <a:lumMod val="20000"/>
              <a:lumOff val="80000"/>
            </a:schemeClr>
          </a:solidFill>
          <a:ln w="12700" cap="rnd" cmpd="sng" algn="ctr">
            <a:noFill/>
            <a:prstDash val="sysDot"/>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a:solidFill>
                  <a:schemeClr val="accent1"/>
                </a:solidFill>
              </a:rPr>
              <a:t>97% of </a:t>
            </a:r>
            <a:r>
              <a:rPr lang="en-US" b="1" dirty="0" err="1">
                <a:solidFill>
                  <a:schemeClr val="accent1"/>
                </a:solidFill>
              </a:rPr>
              <a:t>BSLs</a:t>
            </a:r>
            <a:endParaRPr lang="en-US" b="1" dirty="0">
              <a:solidFill>
                <a:schemeClr val="accent1"/>
              </a:solidFill>
            </a:endParaRPr>
          </a:p>
          <a:p>
            <a:pPr algn="ctr"/>
            <a:r>
              <a:rPr lang="en-US" b="1" dirty="0">
                <a:solidFill>
                  <a:schemeClr val="accent1"/>
                </a:solidFill>
              </a:rPr>
              <a:t>$24,314 per location</a:t>
            </a:r>
          </a:p>
        </p:txBody>
      </p:sp>
      <p:sp>
        <p:nvSpPr>
          <p:cNvPr id="63" name="Rectangle 62">
            <a:extLst>
              <a:ext uri="{FF2B5EF4-FFF2-40B4-BE49-F238E27FC236}">
                <a16:creationId xmlns:a16="http://schemas.microsoft.com/office/drawing/2014/main" id="{4D48A2E7-CC8C-2F54-C111-E5A7DE234EAC}"/>
              </a:ext>
            </a:extLst>
          </p:cNvPr>
          <p:cNvSpPr/>
          <p:nvPr/>
        </p:nvSpPr>
        <p:spPr>
          <a:xfrm>
            <a:off x="6033891" y="3416950"/>
            <a:ext cx="5223768" cy="263422"/>
          </a:xfrm>
          <a:prstGeom prst="rect">
            <a:avLst/>
          </a:prstGeom>
          <a:solidFill>
            <a:schemeClr val="accent1">
              <a:lumMod val="10000"/>
              <a:lumOff val="90000"/>
              <a:alpha val="66000"/>
            </a:schemeClr>
          </a:solidFill>
          <a:ln w="19050" cap="rnd" cmpd="sng" algn="ctr">
            <a:noFill/>
            <a:prstDash val="sysDot"/>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64" name="Connector: Elbow 63">
            <a:extLst>
              <a:ext uri="{FF2B5EF4-FFF2-40B4-BE49-F238E27FC236}">
                <a16:creationId xmlns:a16="http://schemas.microsoft.com/office/drawing/2014/main" id="{16064137-270C-6DB3-11FB-8AF7412A2784}"/>
              </a:ext>
            </a:extLst>
          </p:cNvPr>
          <p:cNvCxnSpPr>
            <a:cxnSpLocks/>
            <a:stCxn id="63" idx="1"/>
            <a:endCxn id="62" idx="1"/>
          </p:cNvCxnSpPr>
          <p:nvPr/>
        </p:nvCxnSpPr>
        <p:spPr>
          <a:xfrm rot="10800000" flipH="1">
            <a:off x="6033890" y="2854449"/>
            <a:ext cx="764109" cy="694212"/>
          </a:xfrm>
          <a:prstGeom prst="bentConnector3">
            <a:avLst>
              <a:gd name="adj1" fmla="val -29917"/>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4DB86593-5641-52D0-D45A-A6E339E7229A}"/>
              </a:ext>
            </a:extLst>
          </p:cNvPr>
          <p:cNvGrpSpPr/>
          <p:nvPr/>
        </p:nvGrpSpPr>
        <p:grpSpPr>
          <a:xfrm rot="5400000">
            <a:off x="8384594" y="3998181"/>
            <a:ext cx="190258" cy="190717"/>
            <a:chOff x="5937564" y="3833745"/>
            <a:chExt cx="306171" cy="306910"/>
          </a:xfrm>
        </p:grpSpPr>
        <p:sp>
          <p:nvSpPr>
            <p:cNvPr id="58" name="Freeform 94">
              <a:extLst>
                <a:ext uri="{FF2B5EF4-FFF2-40B4-BE49-F238E27FC236}">
                  <a16:creationId xmlns:a16="http://schemas.microsoft.com/office/drawing/2014/main" id="{5A7B9433-2322-CE07-0996-7C50574ADB85}"/>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1A5BA7"/>
            </a:solidFill>
            <a:ln>
              <a:solidFill>
                <a:srgbClr val="1A5BA7"/>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59" name="Freeform 95">
              <a:extLst>
                <a:ext uri="{FF2B5EF4-FFF2-40B4-BE49-F238E27FC236}">
                  <a16:creationId xmlns:a16="http://schemas.microsoft.com/office/drawing/2014/main" id="{781D159B-4F1B-8C66-69C4-0DAD730F0DEF}"/>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spTree>
    <p:extLst>
      <p:ext uri="{BB962C8B-B14F-4D97-AF65-F5344CB8AC3E}">
        <p14:creationId xmlns:p14="http://schemas.microsoft.com/office/powerpoint/2010/main" val="4181963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6CCA9-2FCB-DC8D-5920-57EC344E4A9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61433A9-D560-8D12-5776-B2D760BA16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F61433A9-D560-8D12-5776-B2D760BA16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170881-02AE-7054-79EB-C898DC468AFA}"/>
              </a:ext>
            </a:extLst>
          </p:cNvPr>
          <p:cNvSpPr>
            <a:spLocks noGrp="1"/>
          </p:cNvSpPr>
          <p:nvPr>
            <p:ph type="title"/>
          </p:nvPr>
        </p:nvSpPr>
        <p:spPr/>
        <p:txBody>
          <a:bodyPr vert="horz"/>
          <a:lstStyle/>
          <a:p>
            <a:r>
              <a:rPr lang="en-US" sz="3200" dirty="0"/>
              <a:t>Key questions to answer in today's session</a:t>
            </a:r>
          </a:p>
        </p:txBody>
      </p:sp>
      <p:graphicFrame>
        <p:nvGraphicFramePr>
          <p:cNvPr id="7" name="Table 6">
            <a:extLst>
              <a:ext uri="{FF2B5EF4-FFF2-40B4-BE49-F238E27FC236}">
                <a16:creationId xmlns:a16="http://schemas.microsoft.com/office/drawing/2014/main" id="{ACF2809B-D132-32C1-3112-D320C79D70BB}"/>
              </a:ext>
            </a:extLst>
          </p:cNvPr>
          <p:cNvGraphicFramePr>
            <a:graphicFrameLocks noGrp="1"/>
          </p:cNvGraphicFramePr>
          <p:nvPr>
            <p:extLst>
              <p:ext uri="{D42A27DB-BD31-4B8C-83A1-F6EECF244321}">
                <p14:modId xmlns:p14="http://schemas.microsoft.com/office/powerpoint/2010/main" val="247717764"/>
              </p:ext>
            </p:extLst>
          </p:nvPr>
        </p:nvGraphicFramePr>
        <p:xfrm>
          <a:off x="4217159" y="2092324"/>
          <a:ext cx="7568441" cy="2673351"/>
        </p:xfrm>
        <a:graphic>
          <a:graphicData uri="http://schemas.openxmlformats.org/drawingml/2006/table">
            <a:tbl>
              <a:tblPr firstRow="1" bandRow="1">
                <a:tableStyleId>{2D5ABB26-0587-4C30-8999-92F81FD0307C}</a:tableStyleId>
              </a:tblPr>
              <a:tblGrid>
                <a:gridCol w="629161">
                  <a:extLst>
                    <a:ext uri="{9D8B030D-6E8A-4147-A177-3AD203B41FA5}">
                      <a16:colId xmlns:a16="http://schemas.microsoft.com/office/drawing/2014/main" val="1595278481"/>
                    </a:ext>
                  </a:extLst>
                </a:gridCol>
                <a:gridCol w="6939280">
                  <a:extLst>
                    <a:ext uri="{9D8B030D-6E8A-4147-A177-3AD203B41FA5}">
                      <a16:colId xmlns:a16="http://schemas.microsoft.com/office/drawing/2014/main" val="3600590071"/>
                    </a:ext>
                  </a:extLst>
                </a:gridCol>
              </a:tblGrid>
              <a:tr h="891117">
                <a:tc>
                  <a:txBody>
                    <a:bodyPr/>
                    <a:lstStyle/>
                    <a:p>
                      <a:endParaRPr lang="en-US" sz="2400" dirty="0">
                        <a:solidFill>
                          <a:schemeClr val="tx1"/>
                        </a:solidFill>
                      </a:endParaRPr>
                    </a:p>
                  </a:txBody>
                  <a:tcPr marL="45720" marR="4572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nSpc>
                          <a:spcPct val="110000"/>
                        </a:lnSpc>
                        <a:spcBef>
                          <a:spcPts val="600"/>
                        </a:spcBef>
                        <a:spcAft>
                          <a:spcPts val="300"/>
                        </a:spcAft>
                      </a:pPr>
                      <a:r>
                        <a:rPr lang="en-US" sz="2000" dirty="0">
                          <a:solidFill>
                            <a:schemeClr val="tx1"/>
                          </a:solidFill>
                        </a:rPr>
                        <a:t>What is the </a:t>
                      </a:r>
                      <a:r>
                        <a:rPr lang="en-US" sz="2000" dirty="0" err="1">
                          <a:solidFill>
                            <a:schemeClr val="tx1"/>
                          </a:solidFill>
                        </a:rPr>
                        <a:t>EHCPLT</a:t>
                      </a:r>
                      <a:r>
                        <a:rPr lang="en-US" sz="2000" dirty="0">
                          <a:solidFill>
                            <a:schemeClr val="tx1"/>
                          </a:solidFill>
                        </a:rPr>
                        <a:t> and how was it determined?</a:t>
                      </a:r>
                    </a:p>
                  </a:txBody>
                  <a:tcPr marL="0" marR="0" marT="0" marB="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152426616"/>
                  </a:ext>
                </a:extLst>
              </a:tr>
              <a:tr h="891117">
                <a:tc>
                  <a:txBody>
                    <a:bodyPr/>
                    <a:lstStyle/>
                    <a:p>
                      <a:endParaRPr lang="en-US" sz="2400" dirty="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a:lnSpc>
                          <a:spcPct val="110000"/>
                        </a:lnSpc>
                        <a:spcBef>
                          <a:spcPts val="600"/>
                        </a:spcBef>
                        <a:spcAft>
                          <a:spcPts val="300"/>
                        </a:spcAft>
                      </a:pPr>
                      <a:r>
                        <a:rPr lang="en-US" sz="2000" dirty="0">
                          <a:solidFill>
                            <a:schemeClr val="tx1"/>
                          </a:solidFill>
                        </a:rPr>
                        <a:t>What are the impacts of the </a:t>
                      </a:r>
                      <a:r>
                        <a:rPr lang="en-US" sz="2000" dirty="0" err="1">
                          <a:solidFill>
                            <a:schemeClr val="tx1"/>
                          </a:solidFill>
                        </a:rPr>
                        <a:t>EHCPLT</a:t>
                      </a:r>
                      <a:r>
                        <a:rPr lang="en-US" sz="2000" dirty="0">
                          <a:solidFill>
                            <a:schemeClr val="tx1"/>
                          </a:solidFill>
                        </a:rPr>
                        <a:t>?</a:t>
                      </a:r>
                    </a:p>
                  </a:txBody>
                  <a:tcPr marL="0" marR="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96486391"/>
                  </a:ext>
                </a:extLst>
              </a:tr>
              <a:tr h="891117">
                <a:tc>
                  <a:txBody>
                    <a:bodyPr/>
                    <a:lstStyle/>
                    <a:p>
                      <a:endParaRPr lang="en-US" sz="2400" dirty="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If impacted by the </a:t>
                      </a:r>
                      <a:r>
                        <a:rPr lang="en-US" sz="2000" dirty="0" err="1">
                          <a:solidFill>
                            <a:schemeClr val="tx1"/>
                          </a:solidFill>
                        </a:rPr>
                        <a:t>EHCPLT</a:t>
                      </a:r>
                      <a:r>
                        <a:rPr lang="en-US" sz="2000" dirty="0">
                          <a:solidFill>
                            <a:schemeClr val="tx1"/>
                          </a:solidFill>
                        </a:rPr>
                        <a:t>, what options are you provided?</a:t>
                      </a:r>
                    </a:p>
                  </a:txBody>
                  <a:tcPr marL="0" marR="0" marT="0" marB="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57285412"/>
                  </a:ext>
                </a:extLst>
              </a:tr>
            </a:tbl>
          </a:graphicData>
        </a:graphic>
      </p:graphicFrame>
      <p:sp>
        <p:nvSpPr>
          <p:cNvPr id="8" name="Oval 20">
            <a:extLst>
              <a:ext uri="{FF2B5EF4-FFF2-40B4-BE49-F238E27FC236}">
                <a16:creationId xmlns:a16="http://schemas.microsoft.com/office/drawing/2014/main" id="{91D3CE6E-0367-E836-CA53-3CF31712A5E0}"/>
              </a:ext>
            </a:extLst>
          </p:cNvPr>
          <p:cNvSpPr>
            <a:spLocks noChangeAspect="1" noChangeArrowheads="1"/>
          </p:cNvSpPr>
          <p:nvPr/>
        </p:nvSpPr>
        <p:spPr bwMode="auto">
          <a:xfrm>
            <a:off x="4392235" y="2398377"/>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1</a:t>
            </a:r>
          </a:p>
        </p:txBody>
      </p:sp>
      <p:sp>
        <p:nvSpPr>
          <p:cNvPr id="9" name="Oval 20">
            <a:extLst>
              <a:ext uri="{FF2B5EF4-FFF2-40B4-BE49-F238E27FC236}">
                <a16:creationId xmlns:a16="http://schemas.microsoft.com/office/drawing/2014/main" id="{B61AA33B-F3A2-D115-8A92-390AF850A710}"/>
              </a:ext>
            </a:extLst>
          </p:cNvPr>
          <p:cNvSpPr>
            <a:spLocks noChangeAspect="1" noChangeArrowheads="1"/>
          </p:cNvSpPr>
          <p:nvPr/>
        </p:nvSpPr>
        <p:spPr bwMode="auto">
          <a:xfrm>
            <a:off x="4392235" y="3289495"/>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2</a:t>
            </a:r>
          </a:p>
        </p:txBody>
      </p:sp>
      <p:sp>
        <p:nvSpPr>
          <p:cNvPr id="3" name="Oval 20">
            <a:extLst>
              <a:ext uri="{FF2B5EF4-FFF2-40B4-BE49-F238E27FC236}">
                <a16:creationId xmlns:a16="http://schemas.microsoft.com/office/drawing/2014/main" id="{33F5A1B1-54D4-99C8-E027-72BC80DC8B63}"/>
              </a:ext>
            </a:extLst>
          </p:cNvPr>
          <p:cNvSpPr>
            <a:spLocks noChangeAspect="1" noChangeArrowheads="1"/>
          </p:cNvSpPr>
          <p:nvPr/>
        </p:nvSpPr>
        <p:spPr bwMode="auto">
          <a:xfrm>
            <a:off x="4392235" y="4180611"/>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3</a:t>
            </a:r>
          </a:p>
        </p:txBody>
      </p:sp>
    </p:spTree>
    <p:extLst>
      <p:ext uri="{BB962C8B-B14F-4D97-AF65-F5344CB8AC3E}">
        <p14:creationId xmlns:p14="http://schemas.microsoft.com/office/powerpoint/2010/main" val="3653165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7611F-574B-4707-6CBE-C81F6C9C0EC7}"/>
            </a:ext>
          </a:extLst>
        </p:cNvPr>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210342E0-6A48-BD98-7749-495131400F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6" progId="TCLayout.ActiveDocument.1">
                  <p:embed/>
                </p:oleObj>
              </mc:Choice>
              <mc:Fallback>
                <p:oleObj name="think-cell Slide" r:id="rId7" imgW="484" imgH="486" progId="TCLayout.ActiveDocument.1">
                  <p:embed/>
                  <p:pic>
                    <p:nvPicPr>
                      <p:cNvPr id="24" name="think-cell data - do not delete" hidden="1">
                        <a:extLst>
                          <a:ext uri="{FF2B5EF4-FFF2-40B4-BE49-F238E27FC236}">
                            <a16:creationId xmlns:a16="http://schemas.microsoft.com/office/drawing/2014/main" id="{210342E0-6A48-BD98-7749-495131400F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5" name="Title 2">
            <a:extLst>
              <a:ext uri="{FF2B5EF4-FFF2-40B4-BE49-F238E27FC236}">
                <a16:creationId xmlns:a16="http://schemas.microsoft.com/office/drawing/2014/main" id="{CB90EC05-4AB0-0978-F278-523F379CEAE3}"/>
              </a:ext>
            </a:extLst>
          </p:cNvPr>
          <p:cNvSpPr>
            <a:spLocks noGrp="1"/>
          </p:cNvSpPr>
          <p:nvPr>
            <p:ph type="title"/>
          </p:nvPr>
        </p:nvSpPr>
        <p:spPr>
          <a:xfrm>
            <a:off x="630238" y="622300"/>
            <a:ext cx="10933112" cy="664797"/>
          </a:xfrm>
        </p:spPr>
        <p:txBody>
          <a:bodyPr vert="horz"/>
          <a:lstStyle/>
          <a:p>
            <a:r>
              <a:rPr lang="en-US" dirty="0">
                <a:solidFill>
                  <a:schemeClr val="tx1"/>
                </a:solidFill>
              </a:rPr>
              <a:t>EHCPLT |</a:t>
            </a:r>
            <a:r>
              <a:rPr lang="en-US" dirty="0">
                <a:solidFill>
                  <a:schemeClr val="accent4"/>
                </a:solidFill>
              </a:rPr>
              <a:t> </a:t>
            </a:r>
            <a:r>
              <a:rPr lang="en-US" dirty="0"/>
              <a:t>The EHCPLT will be applied in a two-step process: At the bid level and, if needed, at the provider level</a:t>
            </a:r>
          </a:p>
        </p:txBody>
      </p:sp>
      <p:sp>
        <p:nvSpPr>
          <p:cNvPr id="8" name="TextBox 7">
            <a:extLst>
              <a:ext uri="{FF2B5EF4-FFF2-40B4-BE49-F238E27FC236}">
                <a16:creationId xmlns:a16="http://schemas.microsoft.com/office/drawing/2014/main" id="{4D96BBA5-F16E-395D-9497-EBA08F7AC616}"/>
              </a:ext>
            </a:extLst>
          </p:cNvPr>
          <p:cNvSpPr txBox="1"/>
          <p:nvPr/>
        </p:nvSpPr>
        <p:spPr>
          <a:xfrm>
            <a:off x="7738325" y="190829"/>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sp>
        <p:nvSpPr>
          <p:cNvPr id="5" name="ee4pFootnotes">
            <a:extLst>
              <a:ext uri="{FF2B5EF4-FFF2-40B4-BE49-F238E27FC236}">
                <a16:creationId xmlns:a16="http://schemas.microsoft.com/office/drawing/2014/main" id="{883668F6-CC34-EB78-ED48-336CC790EC07}"/>
              </a:ext>
            </a:extLst>
          </p:cNvPr>
          <p:cNvSpPr>
            <a:spLocks noChangeArrowheads="1"/>
          </p:cNvSpPr>
          <p:nvPr/>
        </p:nvSpPr>
        <p:spPr bwMode="auto">
          <a:xfrm>
            <a:off x="630237"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cs typeface="Arial" pitchFamily="34" charset="0"/>
              </a:rPr>
              <a:t>1. Requested subsidy / total number of BEAD-eligible locations</a:t>
            </a:r>
          </a:p>
        </p:txBody>
      </p:sp>
      <p:grpSp>
        <p:nvGrpSpPr>
          <p:cNvPr id="80" name="Group 79">
            <a:extLst>
              <a:ext uri="{FF2B5EF4-FFF2-40B4-BE49-F238E27FC236}">
                <a16:creationId xmlns:a16="http://schemas.microsoft.com/office/drawing/2014/main" id="{7ED9D93E-7A88-628E-AF62-9879331DB97D}"/>
              </a:ext>
            </a:extLst>
          </p:cNvPr>
          <p:cNvGrpSpPr/>
          <p:nvPr/>
        </p:nvGrpSpPr>
        <p:grpSpPr>
          <a:xfrm>
            <a:off x="628649" y="1501100"/>
            <a:ext cx="11050928" cy="4644000"/>
            <a:chOff x="628649" y="1501101"/>
            <a:chExt cx="11050928" cy="4455081"/>
          </a:xfrm>
        </p:grpSpPr>
        <p:sp>
          <p:nvSpPr>
            <p:cNvPr id="2" name="Round Same Side Corner Rectangle 2">
              <a:extLst>
                <a:ext uri="{FF2B5EF4-FFF2-40B4-BE49-F238E27FC236}">
                  <a16:creationId xmlns:a16="http://schemas.microsoft.com/office/drawing/2014/main" id="{40EC37D4-D69C-41FF-054F-BB943CAA502D}"/>
                </a:ext>
              </a:extLst>
            </p:cNvPr>
            <p:cNvSpPr/>
            <p:nvPr/>
          </p:nvSpPr>
          <p:spPr>
            <a:xfrm rot="5400000">
              <a:off x="6222990" y="465563"/>
              <a:ext cx="4387013" cy="6526160"/>
            </a:xfrm>
            <a:prstGeom prst="round2SameRect">
              <a:avLst>
                <a:gd name="adj1" fmla="val 0"/>
                <a:gd name="adj2" fmla="val 0"/>
              </a:avLst>
            </a:prstGeom>
            <a:solidFill>
              <a:srgbClr val="FFFFFF"/>
            </a:solid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 name="Pentagon 3">
              <a:extLst>
                <a:ext uri="{FF2B5EF4-FFF2-40B4-BE49-F238E27FC236}">
                  <a16:creationId xmlns:a16="http://schemas.microsoft.com/office/drawing/2014/main" id="{A0B7E461-E6B9-14D9-09D4-B7446433816F}"/>
                </a:ext>
              </a:extLst>
            </p:cNvPr>
            <p:cNvSpPr/>
            <p:nvPr/>
          </p:nvSpPr>
          <p:spPr>
            <a:xfrm>
              <a:off x="779429" y="1501101"/>
              <a:ext cx="5676006" cy="4455081"/>
            </a:xfrm>
            <a:prstGeom prst="homePlate">
              <a:avLst>
                <a:gd name="adj" fmla="val 12004"/>
              </a:avLst>
            </a:pr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 name="Pentagon 4">
              <a:extLst>
                <a:ext uri="{FF2B5EF4-FFF2-40B4-BE49-F238E27FC236}">
                  <a16:creationId xmlns:a16="http://schemas.microsoft.com/office/drawing/2014/main" id="{F38D988E-26F8-458D-BD2B-67D69D9FCE57}"/>
                </a:ext>
              </a:extLst>
            </p:cNvPr>
            <p:cNvSpPr/>
            <p:nvPr/>
          </p:nvSpPr>
          <p:spPr>
            <a:xfrm>
              <a:off x="628649" y="1501101"/>
              <a:ext cx="5711765" cy="4455081"/>
            </a:xfrm>
            <a:prstGeom prst="homePlate">
              <a:avLst>
                <a:gd name="adj" fmla="val 12004"/>
              </a:avLst>
            </a:prstGeom>
            <a:solidFill>
              <a:schemeClr val="bg1">
                <a:lumMod val="95000"/>
              </a:schemeClr>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grpSp>
        <p:nvGrpSpPr>
          <p:cNvPr id="65" name="Group 64">
            <a:extLst>
              <a:ext uri="{FF2B5EF4-FFF2-40B4-BE49-F238E27FC236}">
                <a16:creationId xmlns:a16="http://schemas.microsoft.com/office/drawing/2014/main" id="{33CF96D1-59B7-C5C3-098E-7E9A152FB57B}"/>
              </a:ext>
            </a:extLst>
          </p:cNvPr>
          <p:cNvGrpSpPr/>
          <p:nvPr/>
        </p:nvGrpSpPr>
        <p:grpSpPr>
          <a:xfrm>
            <a:off x="962960" y="1604247"/>
            <a:ext cx="4464000" cy="509836"/>
            <a:chOff x="5225347" y="-925327"/>
            <a:chExt cx="1503399" cy="439317"/>
          </a:xfrm>
        </p:grpSpPr>
        <p:sp>
          <p:nvSpPr>
            <p:cNvPr id="66" name="Parallelogram 65">
              <a:extLst>
                <a:ext uri="{FF2B5EF4-FFF2-40B4-BE49-F238E27FC236}">
                  <a16:creationId xmlns:a16="http://schemas.microsoft.com/office/drawing/2014/main" id="{D12CBBE2-06E9-98A9-9D41-C60B58E784E0}"/>
                </a:ext>
              </a:extLst>
            </p:cNvPr>
            <p:cNvSpPr/>
            <p:nvPr/>
          </p:nvSpPr>
          <p:spPr>
            <a:xfrm>
              <a:off x="5259164" y="-887655"/>
              <a:ext cx="1469582" cy="401645"/>
            </a:xfrm>
            <a:prstGeom prst="parallelogram">
              <a:avLst/>
            </a:prstGeom>
            <a:solidFill>
              <a:schemeClr val="accent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EFE2C9"/>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rgbClr val="EDD9B5">
                    <a:lumMod val="100000"/>
                  </a:srgbClr>
                </a:buClr>
                <a:buSzPct val="100000"/>
                <a:buFont typeface="Trebuchet MS" panose="020B0603020202020204" pitchFamily="34" charset="0"/>
                <a:buChar char="​"/>
              </a:pPr>
              <a:endParaRPr lang="en-US" sz="1400" dirty="0">
                <a:solidFill>
                  <a:srgbClr val="575757">
                    <a:lumMod val="100000"/>
                  </a:srgbClr>
                </a:solidFill>
              </a:endParaRPr>
            </a:p>
          </p:txBody>
        </p:sp>
        <p:sp>
          <p:nvSpPr>
            <p:cNvPr id="67" name="Parallelogram 66">
              <a:extLst>
                <a:ext uri="{FF2B5EF4-FFF2-40B4-BE49-F238E27FC236}">
                  <a16:creationId xmlns:a16="http://schemas.microsoft.com/office/drawing/2014/main" id="{C7BA95EB-881B-A911-D43E-028E461E720D}"/>
                </a:ext>
              </a:extLst>
            </p:cNvPr>
            <p:cNvSpPr/>
            <p:nvPr/>
          </p:nvSpPr>
          <p:spPr>
            <a:xfrm>
              <a:off x="5225347" y="-925327"/>
              <a:ext cx="1486717" cy="401645"/>
            </a:xfrm>
            <a:prstGeom prst="parallelogram">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EFE2C9"/>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buClr>
                  <a:srgbClr val="EDD9B5">
                    <a:lumMod val="100000"/>
                  </a:srgbClr>
                </a:buClr>
                <a:buSzPct val="100000"/>
                <a:buFont typeface="Trebuchet MS" panose="020B0603020202020204" pitchFamily="34" charset="0"/>
                <a:buChar char="​"/>
              </a:pPr>
              <a:r>
                <a:rPr lang="en-US" sz="1400" dirty="0">
                  <a:solidFill>
                    <a:srgbClr val="FFFFFF"/>
                  </a:solidFill>
                </a:rPr>
                <a:t>Step 1: EHCPLT applied to </a:t>
              </a:r>
              <a:r>
                <a:rPr lang="en-US" sz="1400" b="1" dirty="0">
                  <a:solidFill>
                    <a:srgbClr val="FFFFFF"/>
                  </a:solidFill>
                </a:rPr>
                <a:t>Tranche-3</a:t>
              </a:r>
              <a:r>
                <a:rPr lang="en-US" sz="1400" dirty="0">
                  <a:solidFill>
                    <a:srgbClr val="FFFFFF"/>
                  </a:solidFill>
                </a:rPr>
                <a:t> </a:t>
              </a:r>
              <a:r>
                <a:rPr lang="en-US" sz="1400" b="1" dirty="0">
                  <a:solidFill>
                    <a:srgbClr val="FFFFFF"/>
                  </a:solidFill>
                </a:rPr>
                <a:t>bids</a:t>
              </a:r>
            </a:p>
          </p:txBody>
        </p:sp>
      </p:grpSp>
      <p:grpSp>
        <p:nvGrpSpPr>
          <p:cNvPr id="71" name="Group 70">
            <a:extLst>
              <a:ext uri="{FF2B5EF4-FFF2-40B4-BE49-F238E27FC236}">
                <a16:creationId xmlns:a16="http://schemas.microsoft.com/office/drawing/2014/main" id="{73499B83-D81C-E542-74AA-10D5E2D29201}"/>
              </a:ext>
            </a:extLst>
          </p:cNvPr>
          <p:cNvGrpSpPr/>
          <p:nvPr/>
        </p:nvGrpSpPr>
        <p:grpSpPr>
          <a:xfrm>
            <a:off x="6908790" y="1604247"/>
            <a:ext cx="4464000" cy="509836"/>
            <a:chOff x="5225347" y="-925327"/>
            <a:chExt cx="1503399" cy="439317"/>
          </a:xfrm>
        </p:grpSpPr>
        <p:sp>
          <p:nvSpPr>
            <p:cNvPr id="72" name="Parallelogram 71">
              <a:extLst>
                <a:ext uri="{FF2B5EF4-FFF2-40B4-BE49-F238E27FC236}">
                  <a16:creationId xmlns:a16="http://schemas.microsoft.com/office/drawing/2014/main" id="{3AB85776-2DCA-3934-DDFB-4BA280A33DE6}"/>
                </a:ext>
              </a:extLst>
            </p:cNvPr>
            <p:cNvSpPr/>
            <p:nvPr/>
          </p:nvSpPr>
          <p:spPr>
            <a:xfrm>
              <a:off x="5259164" y="-887655"/>
              <a:ext cx="1469582" cy="401645"/>
            </a:xfrm>
            <a:prstGeom prst="parallelogram">
              <a:avLst/>
            </a:prstGeom>
            <a:solidFill>
              <a:schemeClr val="accent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EFE2C9"/>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rgbClr val="EDD9B5">
                    <a:lumMod val="100000"/>
                  </a:srgbClr>
                </a:buClr>
                <a:buSzPct val="100000"/>
                <a:buFont typeface="Trebuchet MS" panose="020B0603020202020204" pitchFamily="34" charset="0"/>
                <a:buChar char="​"/>
              </a:pPr>
              <a:endParaRPr lang="en-US" sz="1400" dirty="0">
                <a:solidFill>
                  <a:srgbClr val="575757">
                    <a:lumMod val="100000"/>
                  </a:srgbClr>
                </a:solidFill>
              </a:endParaRPr>
            </a:p>
          </p:txBody>
        </p:sp>
        <p:sp>
          <p:nvSpPr>
            <p:cNvPr id="73" name="Parallelogram 72">
              <a:extLst>
                <a:ext uri="{FF2B5EF4-FFF2-40B4-BE49-F238E27FC236}">
                  <a16:creationId xmlns:a16="http://schemas.microsoft.com/office/drawing/2014/main" id="{598B73ED-51B9-523F-0FEF-725F62999C96}"/>
                </a:ext>
              </a:extLst>
            </p:cNvPr>
            <p:cNvSpPr/>
            <p:nvPr/>
          </p:nvSpPr>
          <p:spPr>
            <a:xfrm>
              <a:off x="5225347" y="-925327"/>
              <a:ext cx="1486717" cy="401645"/>
            </a:xfrm>
            <a:prstGeom prst="parallelogram">
              <a:avLst/>
            </a:prstGeom>
            <a:solidFill>
              <a:schemeClr val="tx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EFE2C9"/>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buClr>
                  <a:srgbClr val="EDD9B5">
                    <a:lumMod val="100000"/>
                  </a:srgbClr>
                </a:buClr>
                <a:buSzPct val="100000"/>
                <a:buFont typeface="Trebuchet MS" panose="020B0603020202020204" pitchFamily="34" charset="0"/>
                <a:buChar char="​"/>
              </a:pPr>
              <a:r>
                <a:rPr lang="en-US" sz="1400" dirty="0">
                  <a:solidFill>
                    <a:srgbClr val="FFFFFF"/>
                  </a:solidFill>
                </a:rPr>
                <a:t>Step 2: EHCPLT applied to </a:t>
              </a:r>
              <a:r>
                <a:rPr lang="en-US" sz="1400" b="1" dirty="0">
                  <a:solidFill>
                    <a:srgbClr val="FFFFFF"/>
                  </a:solidFill>
                </a:rPr>
                <a:t>providers (if needed)</a:t>
              </a:r>
            </a:p>
          </p:txBody>
        </p:sp>
      </p:grpSp>
      <p:graphicFrame>
        <p:nvGraphicFramePr>
          <p:cNvPr id="74" name="Table 94">
            <a:extLst>
              <a:ext uri="{FF2B5EF4-FFF2-40B4-BE49-F238E27FC236}">
                <a16:creationId xmlns:a16="http://schemas.microsoft.com/office/drawing/2014/main" id="{E8BEB4D3-96B1-1D3D-D40A-3661A5288504}"/>
              </a:ext>
            </a:extLst>
          </p:cNvPr>
          <p:cNvGraphicFramePr>
            <a:graphicFrameLocks noGrp="1"/>
          </p:cNvGraphicFramePr>
          <p:nvPr/>
        </p:nvGraphicFramePr>
        <p:xfrm>
          <a:off x="810575" y="2422389"/>
          <a:ext cx="4768768" cy="2532888"/>
        </p:xfrm>
        <a:graphic>
          <a:graphicData uri="http://schemas.openxmlformats.org/drawingml/2006/table">
            <a:tbl>
              <a:tblPr>
                <a:tableStyleId>{2D5ABB26-0587-4C30-8999-92F81FD0307C}</a:tableStyleId>
              </a:tblPr>
              <a:tblGrid>
                <a:gridCol w="1192192">
                  <a:extLst>
                    <a:ext uri="{9D8B030D-6E8A-4147-A177-3AD203B41FA5}">
                      <a16:colId xmlns:a16="http://schemas.microsoft.com/office/drawing/2014/main" val="3842767808"/>
                    </a:ext>
                  </a:extLst>
                </a:gridCol>
                <a:gridCol w="1192192">
                  <a:extLst>
                    <a:ext uri="{9D8B030D-6E8A-4147-A177-3AD203B41FA5}">
                      <a16:colId xmlns:a16="http://schemas.microsoft.com/office/drawing/2014/main" val="2952568356"/>
                    </a:ext>
                  </a:extLst>
                </a:gridCol>
                <a:gridCol w="1192192">
                  <a:extLst>
                    <a:ext uri="{9D8B030D-6E8A-4147-A177-3AD203B41FA5}">
                      <a16:colId xmlns:a16="http://schemas.microsoft.com/office/drawing/2014/main" val="747439189"/>
                    </a:ext>
                  </a:extLst>
                </a:gridCol>
                <a:gridCol w="1192192">
                  <a:extLst>
                    <a:ext uri="{9D8B030D-6E8A-4147-A177-3AD203B41FA5}">
                      <a16:colId xmlns:a16="http://schemas.microsoft.com/office/drawing/2014/main" val="3176116571"/>
                    </a:ext>
                  </a:extLst>
                </a:gridCol>
              </a:tblGrid>
              <a:tr h="0">
                <a:tc>
                  <a:txBody>
                    <a:bodyPr/>
                    <a:lstStyle/>
                    <a:p>
                      <a:pPr marL="0" lvl="0" indent="0" algn="ctr" rtl="0" fontAlgn="base" hangingPunct="1">
                        <a:lnSpc>
                          <a:spcPct val="100000"/>
                        </a:lnSpc>
                        <a:spcBef>
                          <a:spcPct val="0"/>
                        </a:spcBef>
                        <a:spcAft>
                          <a:spcPct val="0"/>
                        </a:spcAft>
                      </a:pPr>
                      <a:r>
                        <a:rPr lang="en-US" sz="1100" b="0" i="0" u="none" dirty="0">
                          <a:solidFill>
                            <a:schemeClr val="tx2"/>
                          </a:solidFill>
                          <a:latin typeface="+mn-lt"/>
                        </a:rPr>
                        <a:t>Bid ID</a:t>
                      </a:r>
                    </a:p>
                  </a:txBody>
                  <a:tcPr marL="0" marR="72000" marT="73152" marB="73152" anchor="ctr">
                    <a:lnB w="9525">
                      <a:solidFill>
                        <a:srgbClr val="9A9A9A"/>
                      </a:solidFill>
                      <a:prstDash val="solid"/>
                    </a:lnB>
                  </a:tcPr>
                </a:tc>
                <a:tc>
                  <a:txBody>
                    <a:bodyPr/>
                    <a:lstStyle/>
                    <a:p>
                      <a:pPr marL="0" lvl="0" indent="0" algn="ctr" rtl="0" fontAlgn="base" hangingPunct="1">
                        <a:lnSpc>
                          <a:spcPct val="100000"/>
                        </a:lnSpc>
                        <a:spcBef>
                          <a:spcPct val="0"/>
                        </a:spcBef>
                        <a:spcAft>
                          <a:spcPct val="0"/>
                        </a:spcAft>
                      </a:pPr>
                      <a:r>
                        <a:rPr lang="en-US" sz="1100" b="0" i="0" u="none" dirty="0">
                          <a:solidFill>
                            <a:schemeClr val="tx2"/>
                          </a:solidFill>
                          <a:latin typeface="+mn-lt"/>
                        </a:rPr>
                        <a:t>Requested </a:t>
                      </a:r>
                    </a:p>
                    <a:p>
                      <a:pPr marL="0" lvl="0" indent="0" algn="ctr" rtl="0" fontAlgn="base" hangingPunct="1">
                        <a:lnSpc>
                          <a:spcPct val="100000"/>
                        </a:lnSpc>
                        <a:spcBef>
                          <a:spcPct val="0"/>
                        </a:spcBef>
                        <a:spcAft>
                          <a:spcPct val="0"/>
                        </a:spcAft>
                      </a:pPr>
                      <a:r>
                        <a:rPr lang="en-US" sz="1100" b="0" i="0" u="none" dirty="0">
                          <a:solidFill>
                            <a:schemeClr val="tx2"/>
                          </a:solidFill>
                          <a:latin typeface="+mn-lt"/>
                        </a:rPr>
                        <a:t>subsidy</a:t>
                      </a:r>
                    </a:p>
                  </a:txBody>
                  <a:tcPr marL="0" marR="72000" marT="73152" marB="73152" anchor="ctr">
                    <a:lnB w="9525" cap="flat" cmpd="sng" algn="ctr">
                      <a:solidFill>
                        <a:srgbClr val="9A9A9A"/>
                      </a:solidFill>
                      <a:prstDash val="solid"/>
                      <a:round/>
                      <a:headEnd type="none" w="med" len="med"/>
                      <a:tailEnd type="none" w="med" len="med"/>
                    </a:lnB>
                  </a:tcPr>
                </a:tc>
                <a:tc>
                  <a:txBody>
                    <a:bodyPr/>
                    <a:lstStyle/>
                    <a:p>
                      <a:pPr marL="0" lvl="0" indent="0" algn="ctr" rtl="0" fontAlgn="base" hangingPunct="1">
                        <a:lnSpc>
                          <a:spcPct val="100000"/>
                        </a:lnSpc>
                        <a:spcBef>
                          <a:spcPct val="0"/>
                        </a:spcBef>
                        <a:spcAft>
                          <a:spcPct val="0"/>
                        </a:spcAft>
                      </a:pPr>
                      <a:r>
                        <a:rPr lang="en-US" sz="1100" b="0" i="0" u="none" dirty="0">
                          <a:solidFill>
                            <a:schemeClr val="tx2"/>
                          </a:solidFill>
                          <a:latin typeface="+mn-lt"/>
                        </a:rPr>
                        <a:t>Locations</a:t>
                      </a:r>
                    </a:p>
                  </a:txBody>
                  <a:tcPr marL="0" marR="72000" marT="73152" marB="73152" anchor="ctr">
                    <a:lnB w="9525" cap="flat" cmpd="sng" algn="ctr">
                      <a:solidFill>
                        <a:srgbClr val="9A9A9A"/>
                      </a:solidFill>
                      <a:prstDash val="solid"/>
                      <a:round/>
                      <a:headEnd type="none" w="med" len="med"/>
                      <a:tailEnd type="none" w="med" len="med"/>
                    </a:lnB>
                  </a:tcPr>
                </a:tc>
                <a:tc>
                  <a:txBody>
                    <a:bodyPr/>
                    <a:lstStyle/>
                    <a:p>
                      <a:pPr marL="0" lvl="0" indent="0" algn="ctr" rtl="0" fontAlgn="base" hangingPunct="1">
                        <a:lnSpc>
                          <a:spcPct val="100000"/>
                        </a:lnSpc>
                        <a:spcBef>
                          <a:spcPct val="0"/>
                        </a:spcBef>
                        <a:spcAft>
                          <a:spcPct val="0"/>
                        </a:spcAft>
                      </a:pPr>
                      <a:r>
                        <a:rPr lang="en-US" sz="1100" b="0" i="0" u="none" dirty="0">
                          <a:solidFill>
                            <a:schemeClr val="tx2"/>
                          </a:solidFill>
                          <a:latin typeface="+mn-lt"/>
                        </a:rPr>
                        <a:t>Avg requested </a:t>
                      </a:r>
                    </a:p>
                    <a:p>
                      <a:pPr marL="0" lvl="0" indent="0" algn="ctr" rtl="0" fontAlgn="base" hangingPunct="1">
                        <a:lnSpc>
                          <a:spcPct val="100000"/>
                        </a:lnSpc>
                        <a:spcBef>
                          <a:spcPct val="0"/>
                        </a:spcBef>
                        <a:spcAft>
                          <a:spcPct val="0"/>
                        </a:spcAft>
                      </a:pPr>
                      <a:r>
                        <a:rPr lang="en-US" sz="1100" b="0" i="0" u="none" dirty="0">
                          <a:solidFill>
                            <a:schemeClr val="tx2"/>
                          </a:solidFill>
                          <a:latin typeface="+mn-lt"/>
                        </a:rPr>
                        <a:t>subsidy per location</a:t>
                      </a:r>
                      <a:r>
                        <a:rPr lang="en-US" sz="1100" b="0" i="0" u="none" baseline="30000" dirty="0">
                          <a:solidFill>
                            <a:schemeClr val="tx2"/>
                          </a:solidFill>
                          <a:latin typeface="+mn-lt"/>
                        </a:rPr>
                        <a:t>1</a:t>
                      </a:r>
                    </a:p>
                  </a:txBody>
                  <a:tcPr marL="0" marR="72000" marT="73152" marB="73152" anchor="ctr">
                    <a:lnB w="9525">
                      <a:solidFill>
                        <a:srgbClr val="9A9A9A"/>
                      </a:solidFill>
                      <a:prstDash val="solid"/>
                    </a:lnB>
                  </a:tcPr>
                </a:tc>
                <a:extLst>
                  <a:ext uri="{0D108BD9-81ED-4DB2-BD59-A6C34878D82A}">
                    <a16:rowId xmlns:a16="http://schemas.microsoft.com/office/drawing/2014/main" val="2440630645"/>
                  </a:ext>
                </a:extLst>
              </a:tr>
              <a:tr h="0">
                <a:tc>
                  <a:txBody>
                    <a:bodyPr/>
                    <a:lstStyle/>
                    <a:p>
                      <a:pPr marL="0" indent="0" algn="ctr" rtl="0" fontAlgn="auto" hangingPunct="1">
                        <a:lnSpc>
                          <a:spcPct val="100000"/>
                        </a:lnSpc>
                        <a:spcBef>
                          <a:spcPts val="0"/>
                        </a:spcBef>
                        <a:spcAft>
                          <a:spcPts val="0"/>
                        </a:spcAft>
                      </a:pPr>
                      <a:r>
                        <a:rPr lang="en-US" sz="1100" b="0" i="0" u="none" dirty="0">
                          <a:latin typeface="+mn-lt"/>
                        </a:rPr>
                        <a:t>1</a:t>
                      </a:r>
                    </a:p>
                  </a:txBody>
                  <a:tcPr marL="0" marR="72000" marT="73152" marB="73152" anchor="ctr">
                    <a:lnT w="9525">
                      <a:solidFill>
                        <a:srgbClr val="9A9A9A"/>
                      </a:solidFill>
                      <a:prstDash val="soli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$150K</a:t>
                      </a:r>
                    </a:p>
                  </a:txBody>
                  <a:tcPr marL="0" marR="72000" marT="73152" marB="73152" anchor="ct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5</a:t>
                      </a:r>
                    </a:p>
                  </a:txBody>
                  <a:tcPr marL="0" marR="72000" marT="73152" marB="73152" anchor="ct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$30,000 / BSL</a:t>
                      </a:r>
                    </a:p>
                  </a:txBody>
                  <a:tcPr marL="0" marR="72000" marT="73152" marB="73152" anchor="ctr">
                    <a:lnT w="9525">
                      <a:solidFill>
                        <a:srgbClr val="9A9A9A"/>
                      </a:solidFill>
                      <a:prstDash val="solid"/>
                    </a:lnT>
                    <a:lnB w="9525" cap="flat" cmpd="sng" algn="ctr">
                      <a:solidFill>
                        <a:srgbClr val="9A9A9A"/>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98430064"/>
                  </a:ext>
                </a:extLst>
              </a:tr>
              <a:tr h="0">
                <a:tc>
                  <a:txBody>
                    <a:bodyPr/>
                    <a:lstStyle/>
                    <a:p>
                      <a:pPr marL="0" indent="0" algn="ctr" rtl="0" fontAlgn="auto" hangingPunct="1">
                        <a:lnSpc>
                          <a:spcPct val="100000"/>
                        </a:lnSpc>
                        <a:spcBef>
                          <a:spcPts val="0"/>
                        </a:spcBef>
                        <a:spcAft>
                          <a:spcPts val="0"/>
                        </a:spcAft>
                      </a:pPr>
                      <a:r>
                        <a:rPr lang="en-US" sz="1100" b="0" i="0" u="none" dirty="0">
                          <a:latin typeface="+mn-lt"/>
                        </a:rPr>
                        <a:t>2</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$203K</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7</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$29,000 / BSL</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15338380"/>
                  </a:ext>
                </a:extLst>
              </a:tr>
              <a:tr h="0">
                <a:tc>
                  <a:txBody>
                    <a:bodyPr/>
                    <a:lstStyle/>
                    <a:p>
                      <a:pPr marL="0" indent="0" algn="ctr" rtl="0" fontAlgn="auto" hangingPunct="1">
                        <a:lnSpc>
                          <a:spcPct val="100000"/>
                        </a:lnSpc>
                        <a:spcBef>
                          <a:spcPts val="0"/>
                        </a:spcBef>
                        <a:spcAft>
                          <a:spcPts val="0"/>
                        </a:spcAft>
                      </a:pPr>
                      <a:r>
                        <a:rPr lang="en-US" sz="1100" b="0" i="0" u="none" dirty="0">
                          <a:latin typeface="+mn-lt"/>
                        </a:rPr>
                        <a:t>3</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$255K</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10</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$25,500 / BSL</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46601119"/>
                  </a:ext>
                </a:extLst>
              </a:tr>
              <a:tr h="0">
                <a:tc>
                  <a:txBody>
                    <a:bodyPr/>
                    <a:lstStyle/>
                    <a:p>
                      <a:pPr marL="0" indent="0" algn="ctr" rtl="0" fontAlgn="auto" hangingPunct="1">
                        <a:lnSpc>
                          <a:spcPct val="100000"/>
                        </a:lnSpc>
                        <a:spcBef>
                          <a:spcPts val="0"/>
                        </a:spcBef>
                        <a:spcAft>
                          <a:spcPts val="0"/>
                        </a:spcAft>
                      </a:pPr>
                      <a:r>
                        <a:rPr lang="en-US" sz="1100" b="0" i="0" u="none" dirty="0">
                          <a:latin typeface="+mn-lt"/>
                        </a:rPr>
                        <a:t>4</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$50K</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$25,000 / BSL</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35225952"/>
                  </a:ext>
                </a:extLst>
              </a:tr>
              <a:tr h="0">
                <a:tc>
                  <a:txBody>
                    <a:bodyPr/>
                    <a:lstStyle/>
                    <a:p>
                      <a:pPr marL="0" indent="0" algn="ctr" rtl="0" fontAlgn="auto" hangingPunct="1">
                        <a:lnSpc>
                          <a:spcPct val="100000"/>
                        </a:lnSpc>
                        <a:spcBef>
                          <a:spcPts val="0"/>
                        </a:spcBef>
                        <a:spcAft>
                          <a:spcPts val="0"/>
                        </a:spcAft>
                      </a:pPr>
                      <a:r>
                        <a:rPr lang="en-US" sz="1100" b="0" i="0" u="none" dirty="0">
                          <a:latin typeface="+mn-lt"/>
                        </a:rPr>
                        <a:t>5</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$490K</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20</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$24,500 / BSL</a:t>
                      </a:r>
                    </a:p>
                  </a:txBody>
                  <a:tcPr marL="0" marR="72000" marT="73152" marB="73152"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1423218"/>
                  </a:ext>
                </a:extLst>
              </a:tr>
              <a:tr h="0">
                <a:tc>
                  <a:txBody>
                    <a:bodyPr/>
                    <a:lstStyle/>
                    <a:p>
                      <a:pPr marL="0" indent="0" algn="ctr" rtl="0" fontAlgn="auto" hangingPunct="1">
                        <a:lnSpc>
                          <a:spcPct val="100000"/>
                        </a:lnSpc>
                        <a:spcBef>
                          <a:spcPts val="0"/>
                        </a:spcBef>
                        <a:spcAft>
                          <a:spcPts val="0"/>
                        </a:spcAft>
                      </a:pPr>
                      <a:r>
                        <a:rPr lang="en-US" sz="1100" b="0" i="0" u="none" dirty="0">
                          <a:latin typeface="+mn-lt"/>
                        </a:rPr>
                        <a:t>6</a:t>
                      </a:r>
                    </a:p>
                  </a:txBody>
                  <a:tcPr marL="0" marR="72000" marT="73152" marB="73152" anchor="ctr">
                    <a:lnT w="9525" cap="flat" cmpd="sng" algn="ctr">
                      <a:solidFill>
                        <a:srgbClr val="9A9A9A"/>
                      </a:solidFill>
                      <a:prstDash val="sysDot"/>
                      <a:round/>
                      <a:headEnd type="none" w="med" len="med"/>
                      <a:tailEnd type="none" w="med" len="med"/>
                    </a:lnT>
                  </a:tcPr>
                </a:tc>
                <a:tc>
                  <a:txBody>
                    <a:bodyPr/>
                    <a:lstStyle/>
                    <a:p>
                      <a:pPr marL="0" indent="0" algn="ctr" rtl="0" fontAlgn="auto" hangingPunct="1">
                        <a:lnSpc>
                          <a:spcPct val="100000"/>
                        </a:lnSpc>
                        <a:spcBef>
                          <a:spcPts val="0"/>
                        </a:spcBef>
                        <a:spcAft>
                          <a:spcPts val="0"/>
                        </a:spcAft>
                      </a:pPr>
                      <a:r>
                        <a:rPr lang="en-US" sz="1100" b="0" i="0" u="none" dirty="0">
                          <a:latin typeface="+mn-lt"/>
                        </a:rPr>
                        <a:t>$396K</a:t>
                      </a:r>
                    </a:p>
                  </a:txBody>
                  <a:tcPr marL="0" marR="72000" marT="73152" marB="73152" anchor="ctr">
                    <a:lnT w="9525" cap="flat" cmpd="sng" algn="ctr">
                      <a:solidFill>
                        <a:srgbClr val="9A9A9A"/>
                      </a:solidFill>
                      <a:prstDash val="sysDot"/>
                      <a:round/>
                      <a:headEnd type="none" w="med" len="med"/>
                      <a:tailEnd type="none" w="med" len="med"/>
                    </a:lnT>
                  </a:tcPr>
                </a:tc>
                <a:tc>
                  <a:txBody>
                    <a:bodyPr/>
                    <a:lstStyle/>
                    <a:p>
                      <a:pPr marL="0" indent="0" algn="ctr" rtl="0" fontAlgn="auto" hangingPunct="1">
                        <a:lnSpc>
                          <a:spcPct val="100000"/>
                        </a:lnSpc>
                        <a:spcBef>
                          <a:spcPts val="0"/>
                        </a:spcBef>
                        <a:spcAft>
                          <a:spcPts val="0"/>
                        </a:spcAft>
                      </a:pPr>
                      <a:r>
                        <a:rPr lang="en-US" sz="1100" b="0" i="0" u="none" dirty="0">
                          <a:latin typeface="+mn-lt"/>
                        </a:rPr>
                        <a:t>18</a:t>
                      </a:r>
                    </a:p>
                  </a:txBody>
                  <a:tcPr marL="0" marR="72000" marT="73152" marB="73152" anchor="ctr">
                    <a:lnT w="9525" cap="flat" cmpd="sng" algn="ctr">
                      <a:solidFill>
                        <a:srgbClr val="9A9A9A"/>
                      </a:solidFill>
                      <a:prstDash val="sysDot"/>
                      <a:round/>
                      <a:headEnd type="none" w="med" len="med"/>
                      <a:tailEnd type="none" w="med" len="med"/>
                    </a:lnT>
                  </a:tcPr>
                </a:tc>
                <a:tc>
                  <a:txBody>
                    <a:bodyPr/>
                    <a:lstStyle/>
                    <a:p>
                      <a:pPr marL="0" indent="0" algn="ctr" rtl="0" fontAlgn="auto" hangingPunct="1">
                        <a:lnSpc>
                          <a:spcPct val="100000"/>
                        </a:lnSpc>
                        <a:spcBef>
                          <a:spcPts val="0"/>
                        </a:spcBef>
                        <a:spcAft>
                          <a:spcPts val="0"/>
                        </a:spcAft>
                      </a:pPr>
                      <a:r>
                        <a:rPr lang="en-US" sz="1100" b="0" i="0" u="none" dirty="0">
                          <a:latin typeface="+mn-lt"/>
                        </a:rPr>
                        <a:t>$22,000 / BSL</a:t>
                      </a:r>
                    </a:p>
                  </a:txBody>
                  <a:tcPr marL="0" marR="72000" marT="73152" marB="73152" anchor="ctr">
                    <a:lnT w="9525" cap="flat" cmpd="sng" algn="ctr">
                      <a:solidFill>
                        <a:srgbClr val="9A9A9A"/>
                      </a:solidFill>
                      <a:prstDash val="sysDot"/>
                      <a:round/>
                      <a:headEnd type="none" w="med" len="med"/>
                      <a:tailEnd type="none" w="med" len="med"/>
                    </a:lnT>
                  </a:tcPr>
                </a:tc>
                <a:extLst>
                  <a:ext uri="{0D108BD9-81ED-4DB2-BD59-A6C34878D82A}">
                    <a16:rowId xmlns:a16="http://schemas.microsoft.com/office/drawing/2014/main" val="3634512772"/>
                  </a:ext>
                </a:extLst>
              </a:tr>
            </a:tbl>
          </a:graphicData>
        </a:graphic>
      </p:graphicFrame>
      <p:graphicFrame>
        <p:nvGraphicFramePr>
          <p:cNvPr id="75" name="Table 96">
            <a:extLst>
              <a:ext uri="{FF2B5EF4-FFF2-40B4-BE49-F238E27FC236}">
                <a16:creationId xmlns:a16="http://schemas.microsoft.com/office/drawing/2014/main" id="{B3AE6EC8-C1F2-7036-43FD-19BAE4711760}"/>
              </a:ext>
            </a:extLst>
          </p:cNvPr>
          <p:cNvGraphicFramePr>
            <a:graphicFrameLocks noGrp="1"/>
          </p:cNvGraphicFramePr>
          <p:nvPr/>
        </p:nvGraphicFramePr>
        <p:xfrm>
          <a:off x="6756405" y="2422389"/>
          <a:ext cx="4768768" cy="2556167"/>
        </p:xfrm>
        <a:graphic>
          <a:graphicData uri="http://schemas.openxmlformats.org/drawingml/2006/table">
            <a:tbl>
              <a:tblPr>
                <a:tableStyleId>{2D5ABB26-0587-4C30-8999-92F81FD0307C}</a:tableStyleId>
              </a:tblPr>
              <a:tblGrid>
                <a:gridCol w="1192192">
                  <a:extLst>
                    <a:ext uri="{9D8B030D-6E8A-4147-A177-3AD203B41FA5}">
                      <a16:colId xmlns:a16="http://schemas.microsoft.com/office/drawing/2014/main" val="2059096084"/>
                    </a:ext>
                  </a:extLst>
                </a:gridCol>
                <a:gridCol w="1192192">
                  <a:extLst>
                    <a:ext uri="{9D8B030D-6E8A-4147-A177-3AD203B41FA5}">
                      <a16:colId xmlns:a16="http://schemas.microsoft.com/office/drawing/2014/main" val="3136208848"/>
                    </a:ext>
                  </a:extLst>
                </a:gridCol>
                <a:gridCol w="1192192">
                  <a:extLst>
                    <a:ext uri="{9D8B030D-6E8A-4147-A177-3AD203B41FA5}">
                      <a16:colId xmlns:a16="http://schemas.microsoft.com/office/drawing/2014/main" val="4040516749"/>
                    </a:ext>
                  </a:extLst>
                </a:gridCol>
                <a:gridCol w="1192192">
                  <a:extLst>
                    <a:ext uri="{9D8B030D-6E8A-4147-A177-3AD203B41FA5}">
                      <a16:colId xmlns:a16="http://schemas.microsoft.com/office/drawing/2014/main" val="2700798913"/>
                    </a:ext>
                  </a:extLst>
                </a:gridCol>
              </a:tblGrid>
              <a:tr h="672503">
                <a:tc>
                  <a:txBody>
                    <a:bodyPr/>
                    <a:lstStyle/>
                    <a:p>
                      <a:pPr marL="0" lvl="0" indent="0" algn="ctr" rtl="0" fontAlgn="base" hangingPunct="1">
                        <a:lnSpc>
                          <a:spcPct val="100000"/>
                        </a:lnSpc>
                        <a:spcBef>
                          <a:spcPct val="0"/>
                        </a:spcBef>
                        <a:spcAft>
                          <a:spcPct val="0"/>
                        </a:spcAft>
                      </a:pPr>
                      <a:r>
                        <a:rPr lang="en-US" sz="1100" b="0" i="0" u="none" dirty="0">
                          <a:solidFill>
                            <a:schemeClr val="tx2"/>
                          </a:solidFill>
                          <a:latin typeface="+mn-lt"/>
                        </a:rPr>
                        <a:t>Provider</a:t>
                      </a:r>
                    </a:p>
                  </a:txBody>
                  <a:tcPr marL="0" marR="72000" marT="73152" marB="73152" anchor="ctr">
                    <a:lnB w="9525">
                      <a:solidFill>
                        <a:srgbClr val="9A9A9A"/>
                      </a:solidFill>
                      <a:prstDash val="solid"/>
                    </a:lnB>
                  </a:tcPr>
                </a:tc>
                <a:tc>
                  <a:txBody>
                    <a:bodyPr/>
                    <a:lstStyle/>
                    <a:p>
                      <a:pPr marL="0" lvl="0" indent="0" algn="ctr" rtl="0" fontAlgn="base" hangingPunct="1">
                        <a:lnSpc>
                          <a:spcPct val="100000"/>
                        </a:lnSpc>
                        <a:spcBef>
                          <a:spcPct val="0"/>
                        </a:spcBef>
                        <a:spcAft>
                          <a:spcPct val="0"/>
                        </a:spcAft>
                      </a:pPr>
                      <a:r>
                        <a:rPr lang="en-US" sz="1100" b="0" i="0" u="none" dirty="0">
                          <a:solidFill>
                            <a:schemeClr val="tx2"/>
                          </a:solidFill>
                          <a:latin typeface="+mn-lt"/>
                        </a:rPr>
                        <a:t>Total requested subsidy</a:t>
                      </a:r>
                    </a:p>
                  </a:txBody>
                  <a:tcPr marL="0" marR="72000" marT="73152" marB="73152" anchor="ctr">
                    <a:lnB w="9525">
                      <a:solidFill>
                        <a:srgbClr val="9A9A9A"/>
                      </a:solidFill>
                      <a:prstDash val="solid"/>
                    </a:lnB>
                  </a:tcPr>
                </a:tc>
                <a:tc>
                  <a:txBody>
                    <a:bodyPr/>
                    <a:lstStyle/>
                    <a:p>
                      <a:pPr marL="0" lvl="0" indent="0" algn="ctr" rtl="0" fontAlgn="base" hangingPunct="1">
                        <a:lnSpc>
                          <a:spcPct val="100000"/>
                        </a:lnSpc>
                        <a:spcBef>
                          <a:spcPct val="0"/>
                        </a:spcBef>
                        <a:spcAft>
                          <a:spcPct val="0"/>
                        </a:spcAft>
                      </a:pPr>
                      <a:r>
                        <a:rPr lang="en-US" sz="1100" b="0" i="0" u="none" dirty="0">
                          <a:solidFill>
                            <a:schemeClr val="tx2"/>
                          </a:solidFill>
                          <a:latin typeface="+mn-lt"/>
                        </a:rPr>
                        <a:t>Total</a:t>
                      </a:r>
                      <a:br>
                        <a:rPr lang="en-US" sz="1100" b="0" i="0" u="none" dirty="0">
                          <a:solidFill>
                            <a:schemeClr val="tx2"/>
                          </a:solidFill>
                          <a:latin typeface="+mn-lt"/>
                        </a:rPr>
                      </a:br>
                      <a:r>
                        <a:rPr lang="en-US" sz="1100" b="0" i="0" u="none" dirty="0">
                          <a:solidFill>
                            <a:schemeClr val="tx2"/>
                          </a:solidFill>
                          <a:latin typeface="+mn-lt"/>
                        </a:rPr>
                        <a:t> locations</a:t>
                      </a:r>
                    </a:p>
                  </a:txBody>
                  <a:tcPr marL="0" marR="72000" marT="73152" marB="73152" anchor="ctr">
                    <a:lnB w="9525">
                      <a:solidFill>
                        <a:srgbClr val="9A9A9A"/>
                      </a:solidFill>
                      <a:prstDash val="solid"/>
                    </a:lnB>
                  </a:tcPr>
                </a:tc>
                <a:tc>
                  <a:txBody>
                    <a:bodyPr/>
                    <a:lstStyle/>
                    <a:p>
                      <a:pPr marL="0" lvl="0" indent="0" algn="ctr" rtl="0" fontAlgn="base" hangingPunct="1">
                        <a:lnSpc>
                          <a:spcPct val="100000"/>
                        </a:lnSpc>
                        <a:spcBef>
                          <a:spcPct val="0"/>
                        </a:spcBef>
                        <a:spcAft>
                          <a:spcPct val="0"/>
                        </a:spcAft>
                      </a:pPr>
                      <a:r>
                        <a:rPr lang="en-US" sz="1100" b="0" i="0" u="none" dirty="0">
                          <a:solidFill>
                            <a:schemeClr val="tx2"/>
                          </a:solidFill>
                          <a:latin typeface="+mn-lt"/>
                        </a:rPr>
                        <a:t>Avg requested subsidy per location</a:t>
                      </a:r>
                      <a:r>
                        <a:rPr lang="en-US" sz="1100" b="0" i="0" u="none" baseline="30000" dirty="0">
                          <a:solidFill>
                            <a:schemeClr val="tx2"/>
                          </a:solidFill>
                          <a:latin typeface="+mn-lt"/>
                        </a:rPr>
                        <a:t>1</a:t>
                      </a:r>
                    </a:p>
                  </a:txBody>
                  <a:tcPr marL="0" marR="72000" marT="73152" marB="73152" anchor="ctr">
                    <a:lnB w="9525">
                      <a:solidFill>
                        <a:srgbClr val="9A9A9A"/>
                      </a:solidFill>
                      <a:prstDash val="solid"/>
                    </a:lnB>
                  </a:tcPr>
                </a:tc>
                <a:extLst>
                  <a:ext uri="{0D108BD9-81ED-4DB2-BD59-A6C34878D82A}">
                    <a16:rowId xmlns:a16="http://schemas.microsoft.com/office/drawing/2014/main" val="112395842"/>
                  </a:ext>
                </a:extLst>
              </a:tr>
              <a:tr h="300129">
                <a:tc>
                  <a:txBody>
                    <a:bodyPr/>
                    <a:lstStyle/>
                    <a:p>
                      <a:pPr marL="0" indent="0" algn="ctr" rtl="0" fontAlgn="auto" hangingPunct="1">
                        <a:lnSpc>
                          <a:spcPct val="100000"/>
                        </a:lnSpc>
                        <a:spcBef>
                          <a:spcPts val="0"/>
                        </a:spcBef>
                        <a:spcAft>
                          <a:spcPts val="0"/>
                        </a:spcAft>
                      </a:pPr>
                      <a:r>
                        <a:rPr lang="en-US" sz="1100" b="0" i="0" u="none" dirty="0">
                          <a:latin typeface="+mn-lt"/>
                        </a:rPr>
                        <a:t>A</a:t>
                      </a:r>
                    </a:p>
                  </a:txBody>
                  <a:tcPr marL="0" marR="72000" marT="73152" marB="73152">
                    <a:lnT w="9525">
                      <a:solidFill>
                        <a:srgbClr val="9A9A9A"/>
                      </a:solidFill>
                      <a:prstDash val="soli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$130K</a:t>
                      </a:r>
                    </a:p>
                  </a:txBody>
                  <a:tcPr marL="0" marR="72000" marT="73152" marB="73152">
                    <a:lnT w="9525">
                      <a:solidFill>
                        <a:srgbClr val="9A9A9A"/>
                      </a:solidFill>
                      <a:prstDash val="soli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5</a:t>
                      </a:r>
                    </a:p>
                  </a:txBody>
                  <a:tcPr marL="0" marR="72000" marT="73152" marB="73152">
                    <a:lnT w="9525">
                      <a:solidFill>
                        <a:srgbClr val="9A9A9A"/>
                      </a:solidFill>
                      <a:prstDash val="soli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$26,000 / BSL</a:t>
                      </a:r>
                    </a:p>
                  </a:txBody>
                  <a:tcPr marL="0" marR="72000" marT="73152" marB="73152">
                    <a:lnT w="9525">
                      <a:solidFill>
                        <a:srgbClr val="9A9A9A"/>
                      </a:solidFill>
                      <a:prstDash val="solid"/>
                    </a:lnT>
                    <a:lnB w="9525" cap="flat" cmpd="sng" algn="ctr">
                      <a:solidFill>
                        <a:srgbClr val="9A9A9A"/>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19367602"/>
                  </a:ext>
                </a:extLst>
              </a:tr>
              <a:tr h="300129">
                <a:tc>
                  <a:txBody>
                    <a:bodyPr/>
                    <a:lstStyle/>
                    <a:p>
                      <a:pPr marL="0" indent="0" algn="ctr" rtl="0" fontAlgn="auto" hangingPunct="1">
                        <a:lnSpc>
                          <a:spcPct val="100000"/>
                        </a:lnSpc>
                        <a:spcBef>
                          <a:spcPts val="0"/>
                        </a:spcBef>
                        <a:spcAft>
                          <a:spcPts val="0"/>
                        </a:spcAft>
                      </a:pPr>
                      <a:r>
                        <a:rPr lang="en-US" sz="1100" b="0" i="0" u="none" dirty="0">
                          <a:latin typeface="+mn-lt"/>
                        </a:rPr>
                        <a:t>B</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$171.5K</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7</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tc>
                  <a:txBody>
                    <a:bodyPr/>
                    <a:lstStyle/>
                    <a:p>
                      <a:pPr marL="0" indent="0" algn="ctr" rtl="0" fontAlgn="auto" hangingPunct="1">
                        <a:lnSpc>
                          <a:spcPct val="100000"/>
                        </a:lnSpc>
                        <a:spcBef>
                          <a:spcPts val="0"/>
                        </a:spcBef>
                        <a:spcAft>
                          <a:spcPts val="0"/>
                        </a:spcAft>
                      </a:pPr>
                      <a:r>
                        <a:rPr lang="en-US" sz="1100" b="0" i="0" u="none" dirty="0">
                          <a:latin typeface="+mn-lt"/>
                        </a:rPr>
                        <a:t>$24,500 / BSL</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4037665"/>
                  </a:ext>
                </a:extLst>
              </a:tr>
              <a:tr h="300129">
                <a:tc>
                  <a:txBody>
                    <a:bodyPr/>
                    <a:lstStyle/>
                    <a:p>
                      <a:pPr marL="0" indent="0" algn="ctr" rtl="0" fontAlgn="auto" hangingPunct="1">
                        <a:lnSpc>
                          <a:spcPct val="100000"/>
                        </a:lnSpc>
                        <a:spcBef>
                          <a:spcPts val="0"/>
                        </a:spcBef>
                        <a:spcAft>
                          <a:spcPts val="0"/>
                        </a:spcAft>
                      </a:pPr>
                      <a:r>
                        <a:rPr lang="en-US" sz="1100" b="0" i="0" u="none" dirty="0">
                          <a:latin typeface="+mn-lt"/>
                        </a:rPr>
                        <a:t>C</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100" b="0" i="0" u="none" dirty="0">
                          <a:latin typeface="+mn-lt"/>
                        </a:rPr>
                        <a:t>$230K</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100" b="0" i="0" u="none" dirty="0">
                          <a:latin typeface="+mn-lt"/>
                        </a:rPr>
                        <a:t>10</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100" b="0" i="0" u="none" dirty="0">
                          <a:latin typeface="+mn-lt"/>
                        </a:rPr>
                        <a:t>$23,000 / BSL</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2726111200"/>
                  </a:ext>
                </a:extLst>
              </a:tr>
              <a:tr h="300129">
                <a:tc>
                  <a:txBody>
                    <a:bodyPr/>
                    <a:lstStyle/>
                    <a:p>
                      <a:pPr marL="0" indent="0" algn="ctr" rtl="0" fontAlgn="auto" hangingPunct="1">
                        <a:lnSpc>
                          <a:spcPct val="100000"/>
                        </a:lnSpc>
                        <a:spcBef>
                          <a:spcPts val="0"/>
                        </a:spcBef>
                        <a:spcAft>
                          <a:spcPts val="0"/>
                        </a:spcAft>
                      </a:pPr>
                      <a:r>
                        <a:rPr lang="en-US" sz="1100" b="0" i="0" u="none" dirty="0">
                          <a:latin typeface="+mn-lt"/>
                        </a:rPr>
                        <a:t>D</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100" b="0" i="0" u="none" dirty="0">
                          <a:latin typeface="+mn-lt"/>
                        </a:rPr>
                        <a:t>$562.5K</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100" b="0" i="0" u="none" dirty="0">
                          <a:latin typeface="+mn-lt"/>
                        </a:rPr>
                        <a:t>25</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100" b="0" i="0" u="none" dirty="0">
                          <a:latin typeface="+mn-lt"/>
                        </a:rPr>
                        <a:t>$22,500 / BSL</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3240615034"/>
                  </a:ext>
                </a:extLst>
              </a:tr>
              <a:tr h="300129">
                <a:tc>
                  <a:txBody>
                    <a:bodyPr/>
                    <a:lstStyle/>
                    <a:p>
                      <a:pPr marL="0" indent="0" algn="ctr" rtl="0" fontAlgn="auto" hangingPunct="1">
                        <a:lnSpc>
                          <a:spcPct val="100000"/>
                        </a:lnSpc>
                        <a:spcBef>
                          <a:spcPts val="0"/>
                        </a:spcBef>
                        <a:spcAft>
                          <a:spcPts val="0"/>
                        </a:spcAft>
                      </a:pPr>
                      <a:r>
                        <a:rPr lang="en-US" sz="1100" b="0" i="0" u="none" dirty="0">
                          <a:latin typeface="+mn-lt"/>
                        </a:rPr>
                        <a:t>E</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100" b="0" i="0" u="none" dirty="0">
                          <a:latin typeface="+mn-lt"/>
                        </a:rPr>
                        <a:t>$900K</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100" b="0" i="0" u="none" dirty="0">
                          <a:latin typeface="+mn-lt"/>
                        </a:rPr>
                        <a:t>50</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ctr" rtl="0" fontAlgn="auto" hangingPunct="1">
                        <a:lnSpc>
                          <a:spcPct val="100000"/>
                        </a:lnSpc>
                        <a:spcBef>
                          <a:spcPts val="0"/>
                        </a:spcBef>
                        <a:spcAft>
                          <a:spcPts val="0"/>
                        </a:spcAft>
                      </a:pPr>
                      <a:r>
                        <a:rPr lang="en-US" sz="1100" b="0" i="0" u="none" dirty="0">
                          <a:latin typeface="+mn-lt"/>
                        </a:rPr>
                        <a:t>$18,000 / BSL</a:t>
                      </a:r>
                    </a:p>
                  </a:txBody>
                  <a:tcPr marL="0" marR="72000" marT="73152" marB="73152">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2841882381"/>
                  </a:ext>
                </a:extLst>
              </a:tr>
              <a:tr h="300129">
                <a:tc>
                  <a:txBody>
                    <a:bodyPr/>
                    <a:lstStyle/>
                    <a:p>
                      <a:pPr marL="0" indent="0" algn="ctr" rtl="0" fontAlgn="auto" hangingPunct="1">
                        <a:lnSpc>
                          <a:spcPct val="100000"/>
                        </a:lnSpc>
                        <a:spcBef>
                          <a:spcPts val="0"/>
                        </a:spcBef>
                        <a:spcAft>
                          <a:spcPts val="0"/>
                        </a:spcAft>
                      </a:pPr>
                      <a:r>
                        <a:rPr lang="en-US" sz="1100" b="0" i="0" u="none" dirty="0">
                          <a:latin typeface="+mn-lt"/>
                        </a:rPr>
                        <a:t>F</a:t>
                      </a:r>
                    </a:p>
                  </a:txBody>
                  <a:tcPr marL="0" marR="72000" marT="73152" marB="73152">
                    <a:lnT w="9525" cap="flat" cmpd="sng" algn="ctr">
                      <a:solidFill>
                        <a:srgbClr val="9A9A9A"/>
                      </a:solidFill>
                      <a:prstDash val="sysDot"/>
                      <a:round/>
                      <a:headEnd type="none" w="med" len="med"/>
                      <a:tailEnd type="none" w="med" len="med"/>
                    </a:lnT>
                  </a:tcPr>
                </a:tc>
                <a:tc>
                  <a:txBody>
                    <a:bodyPr/>
                    <a:lstStyle/>
                    <a:p>
                      <a:pPr marL="0" indent="0" algn="ctr" rtl="0" fontAlgn="auto" hangingPunct="1">
                        <a:lnSpc>
                          <a:spcPct val="100000"/>
                        </a:lnSpc>
                        <a:spcBef>
                          <a:spcPts val="0"/>
                        </a:spcBef>
                        <a:spcAft>
                          <a:spcPts val="0"/>
                        </a:spcAft>
                      </a:pPr>
                      <a:r>
                        <a:rPr lang="en-US" sz="1100" b="0" i="0" u="none" dirty="0">
                          <a:latin typeface="+mn-lt"/>
                        </a:rPr>
                        <a:t>$1.14M</a:t>
                      </a:r>
                    </a:p>
                  </a:txBody>
                  <a:tcPr marL="0" marR="72000" marT="73152" marB="73152">
                    <a:lnT w="9525" cap="flat" cmpd="sng" algn="ctr">
                      <a:solidFill>
                        <a:srgbClr val="9A9A9A"/>
                      </a:solidFill>
                      <a:prstDash val="sysDot"/>
                      <a:round/>
                      <a:headEnd type="none" w="med" len="med"/>
                      <a:tailEnd type="none" w="med" len="med"/>
                    </a:lnT>
                  </a:tcPr>
                </a:tc>
                <a:tc>
                  <a:txBody>
                    <a:bodyPr/>
                    <a:lstStyle/>
                    <a:p>
                      <a:pPr marL="0" indent="0" algn="ctr" rtl="0" fontAlgn="auto" hangingPunct="1">
                        <a:lnSpc>
                          <a:spcPct val="100000"/>
                        </a:lnSpc>
                        <a:spcBef>
                          <a:spcPts val="0"/>
                        </a:spcBef>
                        <a:spcAft>
                          <a:spcPts val="0"/>
                        </a:spcAft>
                      </a:pPr>
                      <a:r>
                        <a:rPr lang="en-US" sz="1100" b="0" i="0" u="none" dirty="0">
                          <a:latin typeface="+mn-lt"/>
                        </a:rPr>
                        <a:t>95</a:t>
                      </a:r>
                    </a:p>
                  </a:txBody>
                  <a:tcPr marL="0" marR="72000" marT="73152" marB="73152">
                    <a:lnT w="9525" cap="flat" cmpd="sng" algn="ctr">
                      <a:solidFill>
                        <a:srgbClr val="9A9A9A"/>
                      </a:solidFill>
                      <a:prstDash val="sysDot"/>
                      <a:round/>
                      <a:headEnd type="none" w="med" len="med"/>
                      <a:tailEnd type="none" w="med" len="med"/>
                    </a:lnT>
                  </a:tcPr>
                </a:tc>
                <a:tc>
                  <a:txBody>
                    <a:bodyPr/>
                    <a:lstStyle/>
                    <a:p>
                      <a:pPr marL="0" indent="0" algn="ctr" rtl="0" fontAlgn="auto" hangingPunct="1">
                        <a:lnSpc>
                          <a:spcPct val="100000"/>
                        </a:lnSpc>
                        <a:spcBef>
                          <a:spcPts val="0"/>
                        </a:spcBef>
                        <a:spcAft>
                          <a:spcPts val="0"/>
                        </a:spcAft>
                      </a:pPr>
                      <a:r>
                        <a:rPr lang="en-US" sz="1100" b="0" i="0" u="none" dirty="0">
                          <a:latin typeface="+mn-lt"/>
                        </a:rPr>
                        <a:t>$12,000 / BSL</a:t>
                      </a:r>
                    </a:p>
                  </a:txBody>
                  <a:tcPr marL="0" marR="72000" marT="73152" marB="73152">
                    <a:lnT w="9525" cap="flat" cmpd="sng" algn="ctr">
                      <a:solidFill>
                        <a:srgbClr val="9A9A9A"/>
                      </a:solidFill>
                      <a:prstDash val="sysDot"/>
                      <a:round/>
                      <a:headEnd type="none" w="med" len="med"/>
                      <a:tailEnd type="none" w="med" len="med"/>
                    </a:lnT>
                  </a:tcPr>
                </a:tc>
                <a:extLst>
                  <a:ext uri="{0D108BD9-81ED-4DB2-BD59-A6C34878D82A}">
                    <a16:rowId xmlns:a16="http://schemas.microsoft.com/office/drawing/2014/main" val="2712434732"/>
                  </a:ext>
                </a:extLst>
              </a:tr>
            </a:tbl>
          </a:graphicData>
        </a:graphic>
      </p:graphicFrame>
      <p:sp>
        <p:nvSpPr>
          <p:cNvPr id="76" name="Rectangle: Rounded Corners 75">
            <a:extLst>
              <a:ext uri="{FF2B5EF4-FFF2-40B4-BE49-F238E27FC236}">
                <a16:creationId xmlns:a16="http://schemas.microsoft.com/office/drawing/2014/main" id="{A4CECE9F-863E-884E-552E-382BDA9B0B4F}"/>
              </a:ext>
            </a:extLst>
          </p:cNvPr>
          <p:cNvSpPr/>
          <p:nvPr/>
        </p:nvSpPr>
        <p:spPr>
          <a:xfrm>
            <a:off x="764960" y="2378670"/>
            <a:ext cx="4860000" cy="2700528"/>
          </a:xfrm>
          <a:prstGeom prst="roundRect">
            <a:avLst>
              <a:gd name="adj" fmla="val 6445"/>
            </a:avLst>
          </a:prstGeom>
          <a:noFill/>
          <a:ln w="9525" cap="rnd" cmpd="sng" algn="ctr">
            <a:solidFill>
              <a:srgbClr val="1A5BA7"/>
            </a:solidFill>
            <a:prstDash val="solid"/>
            <a:round/>
            <a:headEnd type="none" w="med" len="med"/>
            <a:tailEnd type="none" w="med" len="med"/>
          </a:ln>
          <a:extLst>
            <a:ext uri="{909E8E84-426E-40DD-AFC4-6F175D3DCCD1}">
              <a14:hiddenFill xmlns:a14="http://schemas.microsoft.com/office/drawing/2010/main">
                <a:solidFill>
                  <a:srgbClr val="1A5BA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7" name="Rectangle: Rounded Corners 76">
            <a:extLst>
              <a:ext uri="{FF2B5EF4-FFF2-40B4-BE49-F238E27FC236}">
                <a16:creationId xmlns:a16="http://schemas.microsoft.com/office/drawing/2014/main" id="{5B0DF7A3-1411-758C-2E19-2B51F7FE062A}"/>
              </a:ext>
            </a:extLst>
          </p:cNvPr>
          <p:cNvSpPr/>
          <p:nvPr/>
        </p:nvSpPr>
        <p:spPr>
          <a:xfrm>
            <a:off x="6710789" y="2378670"/>
            <a:ext cx="4860000" cy="2700528"/>
          </a:xfrm>
          <a:prstGeom prst="roundRect">
            <a:avLst>
              <a:gd name="adj" fmla="val 6445"/>
            </a:avLst>
          </a:prstGeom>
          <a:noFill/>
          <a:ln w="9525" cap="rnd" cmpd="sng" algn="ctr">
            <a:solidFill>
              <a:srgbClr val="1A5BA7"/>
            </a:solidFill>
            <a:prstDash val="solid"/>
            <a:round/>
            <a:headEnd type="none" w="med" len="med"/>
            <a:tailEnd type="none" w="med" len="med"/>
          </a:ln>
          <a:extLst>
            <a:ext uri="{909E8E84-426E-40DD-AFC4-6F175D3DCCD1}">
              <a14:hiddenFill xmlns:a14="http://schemas.microsoft.com/office/drawing/2010/main">
                <a:solidFill>
                  <a:srgbClr val="1A5BA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8" name="TextBox 77">
            <a:extLst>
              <a:ext uri="{FF2B5EF4-FFF2-40B4-BE49-F238E27FC236}">
                <a16:creationId xmlns:a16="http://schemas.microsoft.com/office/drawing/2014/main" id="{03A1F6BE-68FA-48E0-89D0-6D714061D1CA}"/>
              </a:ext>
            </a:extLst>
          </p:cNvPr>
          <p:cNvSpPr txBox="1"/>
          <p:nvPr/>
        </p:nvSpPr>
        <p:spPr>
          <a:xfrm>
            <a:off x="1042090" y="5333940"/>
            <a:ext cx="4392000" cy="647464"/>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tx2"/>
                </a:solidFill>
                <a:prstDash val="solid"/>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200" dirty="0">
                <a:solidFill>
                  <a:srgbClr val="000000"/>
                </a:solidFill>
              </a:rPr>
              <a:t>Any </a:t>
            </a:r>
            <a:r>
              <a:rPr lang="en-US" sz="1200" u="sng" dirty="0">
                <a:solidFill>
                  <a:schemeClr val="tx2"/>
                </a:solidFill>
              </a:rPr>
              <a:t>Tranche-3</a:t>
            </a:r>
            <a:r>
              <a:rPr lang="en-US" sz="1200" u="sng" dirty="0">
                <a:solidFill>
                  <a:srgbClr val="000000"/>
                </a:solidFill>
              </a:rPr>
              <a:t> </a:t>
            </a:r>
            <a:r>
              <a:rPr lang="en-US" sz="1200" u="sng" dirty="0">
                <a:solidFill>
                  <a:schemeClr val="tx2"/>
                </a:solidFill>
              </a:rPr>
              <a:t>bid</a:t>
            </a:r>
            <a:r>
              <a:rPr lang="en-US" sz="1200" u="sng" dirty="0">
                <a:solidFill>
                  <a:srgbClr val="000000"/>
                </a:solidFill>
              </a:rPr>
              <a:t> </a:t>
            </a:r>
            <a:r>
              <a:rPr lang="en-US" sz="1200" dirty="0">
                <a:solidFill>
                  <a:srgbClr val="000000"/>
                </a:solidFill>
              </a:rPr>
              <a:t>that has an average requested subsidy</a:t>
            </a:r>
            <a:br>
              <a:rPr lang="en-US" sz="1200" dirty="0">
                <a:solidFill>
                  <a:srgbClr val="000000"/>
                </a:solidFill>
              </a:rPr>
            </a:br>
            <a:r>
              <a:rPr lang="en-US" sz="1200" dirty="0">
                <a:solidFill>
                  <a:srgbClr val="000000"/>
                </a:solidFill>
              </a:rPr>
              <a:t>per location</a:t>
            </a:r>
            <a:r>
              <a:rPr lang="en-US" sz="1200" baseline="30000" dirty="0">
                <a:solidFill>
                  <a:srgbClr val="000000"/>
                </a:solidFill>
              </a:rPr>
              <a:t>1 </a:t>
            </a:r>
            <a:r>
              <a:rPr lang="en-US" sz="1200" dirty="0">
                <a:solidFill>
                  <a:schemeClr val="tx2"/>
                </a:solidFill>
              </a:rPr>
              <a:t>greater than the EHCPLT </a:t>
            </a:r>
            <a:r>
              <a:rPr lang="en-US" sz="1200" dirty="0">
                <a:solidFill>
                  <a:srgbClr val="000000"/>
                </a:solidFill>
              </a:rPr>
              <a:t>will be</a:t>
            </a:r>
            <a:br>
              <a:rPr lang="en-US" sz="1200" dirty="0">
                <a:solidFill>
                  <a:srgbClr val="000000"/>
                </a:solidFill>
              </a:rPr>
            </a:br>
            <a:r>
              <a:rPr lang="en-US" sz="1200" dirty="0">
                <a:solidFill>
                  <a:schemeClr val="tx2"/>
                </a:solidFill>
              </a:rPr>
              <a:t>impacted</a:t>
            </a:r>
            <a:r>
              <a:rPr lang="en-US" sz="1200" dirty="0">
                <a:solidFill>
                  <a:srgbClr val="000000"/>
                </a:solidFill>
              </a:rPr>
              <a:t> and given the opportunity to be </a:t>
            </a:r>
            <a:r>
              <a:rPr lang="en-US" sz="1200" dirty="0">
                <a:solidFill>
                  <a:schemeClr val="tx2"/>
                </a:solidFill>
              </a:rPr>
              <a:t>modified</a:t>
            </a:r>
            <a:r>
              <a:rPr lang="en-US" sz="1200" dirty="0">
                <a:solidFill>
                  <a:srgbClr val="000000"/>
                </a:solidFill>
              </a:rPr>
              <a:t> </a:t>
            </a:r>
          </a:p>
        </p:txBody>
      </p:sp>
      <p:sp>
        <p:nvSpPr>
          <p:cNvPr id="79" name="TextBox 78">
            <a:extLst>
              <a:ext uri="{FF2B5EF4-FFF2-40B4-BE49-F238E27FC236}">
                <a16:creationId xmlns:a16="http://schemas.microsoft.com/office/drawing/2014/main" id="{28B009FD-D077-1676-6892-257F453CB577}"/>
              </a:ext>
            </a:extLst>
          </p:cNvPr>
          <p:cNvSpPr txBox="1"/>
          <p:nvPr/>
        </p:nvSpPr>
        <p:spPr>
          <a:xfrm>
            <a:off x="6987919" y="5333940"/>
            <a:ext cx="4575431" cy="647464"/>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tx2"/>
                </a:solidFill>
                <a:prstDash val="solid"/>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200" spc="-20" dirty="0">
                <a:solidFill>
                  <a:srgbClr val="000000"/>
                </a:solidFill>
              </a:rPr>
              <a:t>After applying the EHCPLT and modifying impacted Tranche-3 bids, any </a:t>
            </a:r>
            <a:r>
              <a:rPr lang="en-US" sz="1200" u="sng" spc="-20" dirty="0">
                <a:solidFill>
                  <a:schemeClr val="tx2"/>
                </a:solidFill>
              </a:rPr>
              <a:t>provider</a:t>
            </a:r>
            <a:r>
              <a:rPr lang="en-US" sz="1200" spc="-20" dirty="0">
                <a:solidFill>
                  <a:srgbClr val="000000"/>
                </a:solidFill>
              </a:rPr>
              <a:t> that still has an average requested subsidy per location</a:t>
            </a:r>
            <a:r>
              <a:rPr lang="en-US" sz="1200" spc="-20" baseline="30000" dirty="0">
                <a:solidFill>
                  <a:srgbClr val="000000"/>
                </a:solidFill>
              </a:rPr>
              <a:t>1 </a:t>
            </a:r>
            <a:r>
              <a:rPr lang="en-US" sz="1200" spc="-20" dirty="0">
                <a:solidFill>
                  <a:schemeClr val="tx2"/>
                </a:solidFill>
              </a:rPr>
              <a:t>greater than the EHCPLT </a:t>
            </a:r>
            <a:r>
              <a:rPr lang="en-US" sz="1200" spc="-20" dirty="0">
                <a:solidFill>
                  <a:srgbClr val="000000"/>
                </a:solidFill>
              </a:rPr>
              <a:t>will enter into </a:t>
            </a:r>
            <a:r>
              <a:rPr lang="en-US" sz="1200" spc="-20" dirty="0">
                <a:solidFill>
                  <a:schemeClr val="tx2"/>
                </a:solidFill>
              </a:rPr>
              <a:t>direct negotiations </a:t>
            </a:r>
            <a:r>
              <a:rPr lang="en-US" sz="1200" spc="-20" dirty="0">
                <a:solidFill>
                  <a:srgbClr val="000000"/>
                </a:solidFill>
              </a:rPr>
              <a:t>with ARConnect</a:t>
            </a:r>
          </a:p>
        </p:txBody>
      </p:sp>
      <p:grpSp>
        <p:nvGrpSpPr>
          <p:cNvPr id="91" name="Group 90">
            <a:extLst>
              <a:ext uri="{FF2B5EF4-FFF2-40B4-BE49-F238E27FC236}">
                <a16:creationId xmlns:a16="http://schemas.microsoft.com/office/drawing/2014/main" id="{739546E7-15E9-EC24-3817-5E651FD88BFA}"/>
              </a:ext>
            </a:extLst>
          </p:cNvPr>
          <p:cNvGrpSpPr/>
          <p:nvPr/>
        </p:nvGrpSpPr>
        <p:grpSpPr>
          <a:xfrm>
            <a:off x="764960" y="5265956"/>
            <a:ext cx="4860000" cy="783431"/>
            <a:chOff x="764960" y="5099929"/>
            <a:chExt cx="4860000" cy="861774"/>
          </a:xfrm>
        </p:grpSpPr>
        <p:sp>
          <p:nvSpPr>
            <p:cNvPr id="81" name="Rectangle 80">
              <a:extLst>
                <a:ext uri="{FF2B5EF4-FFF2-40B4-BE49-F238E27FC236}">
                  <a16:creationId xmlns:a16="http://schemas.microsoft.com/office/drawing/2014/main" id="{A2DE0794-E014-5FFC-9385-56FEBF5FBF83}"/>
                </a:ext>
              </a:extLst>
            </p:cNvPr>
            <p:cNvSpPr/>
            <p:nvPr/>
          </p:nvSpPr>
          <p:spPr>
            <a:xfrm>
              <a:off x="764960" y="5099929"/>
              <a:ext cx="182805" cy="861774"/>
            </a:xfrm>
            <a:prstGeom prst="rect">
              <a:avLst/>
            </a:prstGeom>
            <a:solidFill>
              <a:schemeClr val="accent6">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4" name="Rectangle 83">
              <a:extLst>
                <a:ext uri="{FF2B5EF4-FFF2-40B4-BE49-F238E27FC236}">
                  <a16:creationId xmlns:a16="http://schemas.microsoft.com/office/drawing/2014/main" id="{94C6586B-677B-44ED-A22B-857701C11D91}"/>
                </a:ext>
              </a:extLst>
            </p:cNvPr>
            <p:cNvSpPr/>
            <p:nvPr/>
          </p:nvSpPr>
          <p:spPr>
            <a:xfrm flipH="1">
              <a:off x="764960" y="5099929"/>
              <a:ext cx="4860000" cy="861774"/>
            </a:xfrm>
            <a:prstGeom prst="rect">
              <a:avLst/>
            </a:prstGeom>
            <a:noFill/>
            <a:ln w="9525" cap="rnd" cmpd="sng" algn="ctr">
              <a:gradFill flip="none" rotWithShape="1">
                <a:gsLst>
                  <a:gs pos="0">
                    <a:srgbClr val="F2F2F2"/>
                  </a:gs>
                  <a:gs pos="100000">
                    <a:schemeClr val="accent6">
                      <a:lumMod val="60000"/>
                      <a:lumOff val="40000"/>
                    </a:schemeClr>
                  </a:gs>
                </a:gsLst>
                <a:lin ang="10800000" scaled="1"/>
                <a:tileRect/>
              </a:gra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ea typeface="+mn-ea"/>
                <a:cs typeface="+mn-cs"/>
              </a:endParaRPr>
            </a:p>
          </p:txBody>
        </p:sp>
      </p:grpSp>
      <p:grpSp>
        <p:nvGrpSpPr>
          <p:cNvPr id="90" name="Group 89">
            <a:extLst>
              <a:ext uri="{FF2B5EF4-FFF2-40B4-BE49-F238E27FC236}">
                <a16:creationId xmlns:a16="http://schemas.microsoft.com/office/drawing/2014/main" id="{E811AE6B-1C30-CF59-2193-415E439A9DEA}"/>
              </a:ext>
            </a:extLst>
          </p:cNvPr>
          <p:cNvGrpSpPr/>
          <p:nvPr/>
        </p:nvGrpSpPr>
        <p:grpSpPr>
          <a:xfrm>
            <a:off x="6710789" y="5265956"/>
            <a:ext cx="4860001" cy="783431"/>
            <a:chOff x="6710789" y="5099929"/>
            <a:chExt cx="4860001" cy="861774"/>
          </a:xfrm>
        </p:grpSpPr>
        <p:sp>
          <p:nvSpPr>
            <p:cNvPr id="83" name="Rectangle 82">
              <a:extLst>
                <a:ext uri="{FF2B5EF4-FFF2-40B4-BE49-F238E27FC236}">
                  <a16:creationId xmlns:a16="http://schemas.microsoft.com/office/drawing/2014/main" id="{B3273EFE-CC1C-4A18-BA76-985D44EB7E6E}"/>
                </a:ext>
              </a:extLst>
            </p:cNvPr>
            <p:cNvSpPr/>
            <p:nvPr/>
          </p:nvSpPr>
          <p:spPr>
            <a:xfrm>
              <a:off x="6710789" y="5099929"/>
              <a:ext cx="182805" cy="861774"/>
            </a:xfrm>
            <a:prstGeom prst="rect">
              <a:avLst/>
            </a:prstGeom>
            <a:solidFill>
              <a:schemeClr val="accent6">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9" name="Rectangle 88">
              <a:extLst>
                <a:ext uri="{FF2B5EF4-FFF2-40B4-BE49-F238E27FC236}">
                  <a16:creationId xmlns:a16="http://schemas.microsoft.com/office/drawing/2014/main" id="{C825007C-EDE0-6351-2BAA-1368E0E814B2}"/>
                </a:ext>
              </a:extLst>
            </p:cNvPr>
            <p:cNvSpPr/>
            <p:nvPr/>
          </p:nvSpPr>
          <p:spPr>
            <a:xfrm flipH="1">
              <a:off x="6915150" y="5099929"/>
              <a:ext cx="4655640" cy="861774"/>
            </a:xfrm>
            <a:prstGeom prst="rect">
              <a:avLst/>
            </a:prstGeom>
            <a:noFill/>
            <a:ln w="9525" cap="rnd" cmpd="sng" algn="ctr">
              <a:gradFill flip="none" rotWithShape="1">
                <a:gsLst>
                  <a:gs pos="0">
                    <a:srgbClr val="FFFFFF"/>
                  </a:gs>
                  <a:gs pos="100000">
                    <a:schemeClr val="accent6">
                      <a:lumMod val="60000"/>
                      <a:lumOff val="40000"/>
                    </a:schemeClr>
                  </a:gs>
                </a:gsLst>
                <a:lin ang="10800000" scaled="1"/>
                <a:tileRect/>
              </a:gra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ea typeface="+mn-ea"/>
                <a:cs typeface="+mn-cs"/>
              </a:endParaRPr>
            </a:p>
          </p:txBody>
        </p:sp>
      </p:grpSp>
      <p:sp>
        <p:nvSpPr>
          <p:cNvPr id="6" name="Arrow: Up 5">
            <a:extLst>
              <a:ext uri="{FF2B5EF4-FFF2-40B4-BE49-F238E27FC236}">
                <a16:creationId xmlns:a16="http://schemas.microsoft.com/office/drawing/2014/main" id="{288114C2-8777-CC6B-7D82-F41BF53A8124}"/>
              </a:ext>
            </a:extLst>
          </p:cNvPr>
          <p:cNvSpPr/>
          <p:nvPr/>
        </p:nvSpPr>
        <p:spPr>
          <a:xfrm>
            <a:off x="5430125" y="3153795"/>
            <a:ext cx="135969" cy="1433143"/>
          </a:xfrm>
          <a:prstGeom prst="upArrow">
            <a:avLst/>
          </a:prstGeom>
          <a:solidFill>
            <a:srgbClr val="FF0000"/>
          </a:solidFill>
          <a:ln w="952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 name="Arrow: Up 8">
            <a:extLst>
              <a:ext uri="{FF2B5EF4-FFF2-40B4-BE49-F238E27FC236}">
                <a16:creationId xmlns:a16="http://schemas.microsoft.com/office/drawing/2014/main" id="{E6FA0225-7351-E65D-5E41-054E522A2C21}"/>
              </a:ext>
            </a:extLst>
          </p:cNvPr>
          <p:cNvSpPr/>
          <p:nvPr/>
        </p:nvSpPr>
        <p:spPr>
          <a:xfrm>
            <a:off x="11344198" y="3132436"/>
            <a:ext cx="135969" cy="552538"/>
          </a:xfrm>
          <a:prstGeom prst="upArrow">
            <a:avLst/>
          </a:prstGeom>
          <a:solidFill>
            <a:srgbClr val="FF0000"/>
          </a:solidFill>
          <a:ln w="952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aphicFrame>
        <p:nvGraphicFramePr>
          <p:cNvPr id="11" name="think-cell data - do not delete" hidden="1">
            <a:extLst>
              <a:ext uri="{FF2B5EF4-FFF2-40B4-BE49-F238E27FC236}">
                <a16:creationId xmlns:a16="http://schemas.microsoft.com/office/drawing/2014/main" id="{2B04F134-8BE3-E554-815F-760C18D6B48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89" imgH="396" progId="TCLayout.ActiveDocument.1">
                  <p:embed/>
                </p:oleObj>
              </mc:Choice>
              <mc:Fallback>
                <p:oleObj name="think-cell Slide" r:id="rId9" imgW="389" imgH="396" progId="TCLayout.ActiveDocument.1">
                  <p:embed/>
                  <p:pic>
                    <p:nvPicPr>
                      <p:cNvPr id="11" name="think-cell data - do not delete" hidden="1">
                        <a:extLst>
                          <a:ext uri="{FF2B5EF4-FFF2-40B4-BE49-F238E27FC236}">
                            <a16:creationId xmlns:a16="http://schemas.microsoft.com/office/drawing/2014/main" id="{2B04F134-8BE3-E554-815F-760C18D6B48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aphicFrame>
        <p:nvGraphicFramePr>
          <p:cNvPr id="13" name="think-cell data - do not delete" hidden="1">
            <a:extLst>
              <a:ext uri="{FF2B5EF4-FFF2-40B4-BE49-F238E27FC236}">
                <a16:creationId xmlns:a16="http://schemas.microsoft.com/office/drawing/2014/main" id="{61D98D5D-6D7D-7516-33BE-03707E84E843}"/>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89" imgH="396" progId="TCLayout.ActiveDocument.1">
                  <p:embed/>
                </p:oleObj>
              </mc:Choice>
              <mc:Fallback>
                <p:oleObj name="think-cell Slide" r:id="rId9" imgW="389" imgH="396" progId="TCLayout.ActiveDocument.1">
                  <p:embed/>
                  <p:pic>
                    <p:nvPicPr>
                      <p:cNvPr id="13" name="think-cell data - do not delete" hidden="1">
                        <a:extLst>
                          <a:ext uri="{FF2B5EF4-FFF2-40B4-BE49-F238E27FC236}">
                            <a16:creationId xmlns:a16="http://schemas.microsoft.com/office/drawing/2014/main" id="{61D98D5D-6D7D-7516-33BE-03707E84E84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AE6FFAAA-BBAF-EBBC-D91C-1A3E7EFDE525}"/>
              </a:ext>
            </a:extLst>
          </p:cNvPr>
          <p:cNvSpPr txBox="1"/>
          <p:nvPr/>
        </p:nvSpPr>
        <p:spPr>
          <a:xfrm>
            <a:off x="810575" y="2189285"/>
            <a:ext cx="2050412" cy="1835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i="1" dirty="0">
                <a:solidFill>
                  <a:srgbClr val="000000"/>
                </a:solidFill>
              </a:rPr>
              <a:t>Numbers are illustrative</a:t>
            </a:r>
          </a:p>
        </p:txBody>
      </p:sp>
      <p:sp>
        <p:nvSpPr>
          <p:cNvPr id="18" name="TextBox 17">
            <a:extLst>
              <a:ext uri="{FF2B5EF4-FFF2-40B4-BE49-F238E27FC236}">
                <a16:creationId xmlns:a16="http://schemas.microsoft.com/office/drawing/2014/main" id="{A4789799-CF90-4EF9-28F1-C16FE912EDD2}"/>
              </a:ext>
            </a:extLst>
          </p:cNvPr>
          <p:cNvSpPr txBox="1"/>
          <p:nvPr/>
        </p:nvSpPr>
        <p:spPr>
          <a:xfrm>
            <a:off x="6710789" y="2189839"/>
            <a:ext cx="2050412" cy="1835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i="1" dirty="0">
                <a:solidFill>
                  <a:srgbClr val="000000"/>
                </a:solidFill>
              </a:rPr>
              <a:t>Numbers are illustrative</a:t>
            </a:r>
          </a:p>
        </p:txBody>
      </p:sp>
      <p:graphicFrame>
        <p:nvGraphicFramePr>
          <p:cNvPr id="7" name="think-cell data - do not delete" hidden="1">
            <a:extLst>
              <a:ext uri="{FF2B5EF4-FFF2-40B4-BE49-F238E27FC236}">
                <a16:creationId xmlns:a16="http://schemas.microsoft.com/office/drawing/2014/main" id="{42C4731B-AA7C-053F-33AA-2E97AD174F02}"/>
              </a:ext>
            </a:extLst>
          </p:cNvPr>
          <p:cNvGraphicFramePr>
            <a:graphicFrameLocks noChangeAspect="1"/>
          </p:cNvGraphicFramePr>
          <p:nvPr>
            <p:custDataLst>
              <p:tags r:id="rId4"/>
            </p:custDataLst>
            <p:extLst>
              <p:ext uri="{D42A27DB-BD31-4B8C-83A1-F6EECF244321}">
                <p14:modId xmlns:p14="http://schemas.microsoft.com/office/powerpoint/2010/main" val="1716481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89" imgH="396" progId="TCLayout.ActiveDocument.1">
                  <p:embed/>
                </p:oleObj>
              </mc:Choice>
              <mc:Fallback>
                <p:oleObj name="think-cell Slide" r:id="rId9" imgW="389" imgH="396" progId="TCLayout.ActiveDocument.1">
                  <p:embed/>
                  <p:pic>
                    <p:nvPicPr>
                      <p:cNvPr id="7" name="think-cell data - do not delete" hidden="1">
                        <a:extLst>
                          <a:ext uri="{FF2B5EF4-FFF2-40B4-BE49-F238E27FC236}">
                            <a16:creationId xmlns:a16="http://schemas.microsoft.com/office/drawing/2014/main" id="{42C4731B-AA7C-053F-33AA-2E97AD174F0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287672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D183E-2E29-3858-8AA4-C0A0CF345F5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AD945E6-85BD-D5B2-7060-098F20C8F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EAD945E6-85BD-D5B2-7060-098F20C8F7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9C30BBA-6D00-CB40-0E75-B92F685A5460}"/>
              </a:ext>
            </a:extLst>
          </p:cNvPr>
          <p:cNvSpPr>
            <a:spLocks noGrp="1"/>
          </p:cNvSpPr>
          <p:nvPr>
            <p:ph type="title"/>
          </p:nvPr>
        </p:nvSpPr>
        <p:spPr/>
        <p:txBody>
          <a:bodyPr vert="horz"/>
          <a:lstStyle/>
          <a:p>
            <a:r>
              <a:rPr lang="en-US" sz="3200" dirty="0"/>
              <a:t>Key questions to answer in today's session</a:t>
            </a:r>
          </a:p>
        </p:txBody>
      </p:sp>
      <p:graphicFrame>
        <p:nvGraphicFramePr>
          <p:cNvPr id="7" name="Table 6">
            <a:extLst>
              <a:ext uri="{FF2B5EF4-FFF2-40B4-BE49-F238E27FC236}">
                <a16:creationId xmlns:a16="http://schemas.microsoft.com/office/drawing/2014/main" id="{921AC0A1-29E2-5F21-E31F-7A55BF6511E4}"/>
              </a:ext>
            </a:extLst>
          </p:cNvPr>
          <p:cNvGraphicFramePr>
            <a:graphicFrameLocks noGrp="1"/>
          </p:cNvGraphicFramePr>
          <p:nvPr>
            <p:extLst>
              <p:ext uri="{D42A27DB-BD31-4B8C-83A1-F6EECF244321}">
                <p14:modId xmlns:p14="http://schemas.microsoft.com/office/powerpoint/2010/main" val="1402824455"/>
              </p:ext>
            </p:extLst>
          </p:nvPr>
        </p:nvGraphicFramePr>
        <p:xfrm>
          <a:off x="4217159" y="2092324"/>
          <a:ext cx="7568441" cy="2673351"/>
        </p:xfrm>
        <a:graphic>
          <a:graphicData uri="http://schemas.openxmlformats.org/drawingml/2006/table">
            <a:tbl>
              <a:tblPr firstRow="1" bandRow="1">
                <a:tableStyleId>{2D5ABB26-0587-4C30-8999-92F81FD0307C}</a:tableStyleId>
              </a:tblPr>
              <a:tblGrid>
                <a:gridCol w="629161">
                  <a:extLst>
                    <a:ext uri="{9D8B030D-6E8A-4147-A177-3AD203B41FA5}">
                      <a16:colId xmlns:a16="http://schemas.microsoft.com/office/drawing/2014/main" val="1595278481"/>
                    </a:ext>
                  </a:extLst>
                </a:gridCol>
                <a:gridCol w="6939280">
                  <a:extLst>
                    <a:ext uri="{9D8B030D-6E8A-4147-A177-3AD203B41FA5}">
                      <a16:colId xmlns:a16="http://schemas.microsoft.com/office/drawing/2014/main" val="3600590071"/>
                    </a:ext>
                  </a:extLst>
                </a:gridCol>
              </a:tblGrid>
              <a:tr h="891117">
                <a:tc>
                  <a:txBody>
                    <a:bodyPr/>
                    <a:lstStyle/>
                    <a:p>
                      <a:endParaRPr lang="en-US" sz="2400">
                        <a:solidFill>
                          <a:schemeClr val="tx1"/>
                        </a:solidFill>
                      </a:endParaRPr>
                    </a:p>
                  </a:txBody>
                  <a:tcPr marL="45720" marR="4572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What is the </a:t>
                      </a:r>
                      <a:r>
                        <a:rPr lang="en-US" sz="2000" dirty="0" err="1">
                          <a:solidFill>
                            <a:schemeClr val="tx1"/>
                          </a:solidFill>
                        </a:rPr>
                        <a:t>EHCPLT</a:t>
                      </a:r>
                      <a:r>
                        <a:rPr lang="en-US" sz="2000" dirty="0">
                          <a:solidFill>
                            <a:schemeClr val="tx1"/>
                          </a:solidFill>
                        </a:rPr>
                        <a:t> and how was it determined?</a:t>
                      </a:r>
                    </a:p>
                  </a:txBody>
                  <a:tcPr marL="0" marR="0" marT="0" marB="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52426616"/>
                  </a:ext>
                </a:extLst>
              </a:tr>
              <a:tr h="891117">
                <a:tc>
                  <a:txBody>
                    <a:bodyPr/>
                    <a:lstStyle/>
                    <a:p>
                      <a:endParaRPr lang="en-US" sz="240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What are the impacts of the </a:t>
                      </a:r>
                      <a:r>
                        <a:rPr lang="en-US" sz="2000" dirty="0" err="1">
                          <a:solidFill>
                            <a:schemeClr val="tx1"/>
                          </a:solidFill>
                        </a:rPr>
                        <a:t>EHCPLT</a:t>
                      </a:r>
                      <a:r>
                        <a:rPr lang="en-US" sz="2000" dirty="0">
                          <a:solidFill>
                            <a:schemeClr val="tx1"/>
                          </a:solidFill>
                        </a:rPr>
                        <a:t>?</a:t>
                      </a:r>
                    </a:p>
                  </a:txBody>
                  <a:tcPr marL="0" marR="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96486391"/>
                  </a:ext>
                </a:extLst>
              </a:tr>
              <a:tr h="891117">
                <a:tc>
                  <a:txBody>
                    <a:bodyPr/>
                    <a:lstStyle/>
                    <a:p>
                      <a:endParaRPr lang="en-US" sz="2400" dirty="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nSpc>
                          <a:spcPct val="110000"/>
                        </a:lnSpc>
                        <a:spcBef>
                          <a:spcPts val="600"/>
                        </a:spcBef>
                        <a:spcAft>
                          <a:spcPts val="300"/>
                        </a:spcAft>
                      </a:pPr>
                      <a:r>
                        <a:rPr lang="en-US" sz="2000" dirty="0">
                          <a:solidFill>
                            <a:schemeClr val="tx1"/>
                          </a:solidFill>
                        </a:rPr>
                        <a:t>If impacted by the </a:t>
                      </a:r>
                      <a:r>
                        <a:rPr lang="en-US" sz="2000" dirty="0" err="1">
                          <a:solidFill>
                            <a:schemeClr val="tx1"/>
                          </a:solidFill>
                        </a:rPr>
                        <a:t>EHCPLT</a:t>
                      </a:r>
                      <a:r>
                        <a:rPr lang="en-US" sz="2000" dirty="0">
                          <a:solidFill>
                            <a:schemeClr val="tx1"/>
                          </a:solidFill>
                        </a:rPr>
                        <a:t>, what options are you provided?</a:t>
                      </a:r>
                    </a:p>
                  </a:txBody>
                  <a:tcPr marL="0" marR="0" marT="0" marB="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57285412"/>
                  </a:ext>
                </a:extLst>
              </a:tr>
            </a:tbl>
          </a:graphicData>
        </a:graphic>
      </p:graphicFrame>
      <p:sp>
        <p:nvSpPr>
          <p:cNvPr id="8" name="Oval 20">
            <a:extLst>
              <a:ext uri="{FF2B5EF4-FFF2-40B4-BE49-F238E27FC236}">
                <a16:creationId xmlns:a16="http://schemas.microsoft.com/office/drawing/2014/main" id="{0776A63A-D6C1-623F-03F1-0F0A603FBDFE}"/>
              </a:ext>
            </a:extLst>
          </p:cNvPr>
          <p:cNvSpPr>
            <a:spLocks noChangeAspect="1" noChangeArrowheads="1"/>
          </p:cNvSpPr>
          <p:nvPr/>
        </p:nvSpPr>
        <p:spPr bwMode="auto">
          <a:xfrm>
            <a:off x="4392235" y="2398377"/>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1</a:t>
            </a:r>
          </a:p>
        </p:txBody>
      </p:sp>
      <p:sp>
        <p:nvSpPr>
          <p:cNvPr id="9" name="Oval 20">
            <a:extLst>
              <a:ext uri="{FF2B5EF4-FFF2-40B4-BE49-F238E27FC236}">
                <a16:creationId xmlns:a16="http://schemas.microsoft.com/office/drawing/2014/main" id="{34017AAE-2CF3-95C8-A4C9-95A83839D23B}"/>
              </a:ext>
            </a:extLst>
          </p:cNvPr>
          <p:cNvSpPr>
            <a:spLocks noChangeAspect="1" noChangeArrowheads="1"/>
          </p:cNvSpPr>
          <p:nvPr/>
        </p:nvSpPr>
        <p:spPr bwMode="auto">
          <a:xfrm>
            <a:off x="4392235" y="3289495"/>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2</a:t>
            </a:r>
          </a:p>
        </p:txBody>
      </p:sp>
      <p:sp>
        <p:nvSpPr>
          <p:cNvPr id="3" name="Oval 20">
            <a:extLst>
              <a:ext uri="{FF2B5EF4-FFF2-40B4-BE49-F238E27FC236}">
                <a16:creationId xmlns:a16="http://schemas.microsoft.com/office/drawing/2014/main" id="{1FE03B06-495F-74DE-3770-1E190C6741F6}"/>
              </a:ext>
            </a:extLst>
          </p:cNvPr>
          <p:cNvSpPr>
            <a:spLocks noChangeAspect="1" noChangeArrowheads="1"/>
          </p:cNvSpPr>
          <p:nvPr/>
        </p:nvSpPr>
        <p:spPr bwMode="auto">
          <a:xfrm>
            <a:off x="4392235" y="4180611"/>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3</a:t>
            </a:r>
          </a:p>
        </p:txBody>
      </p:sp>
    </p:spTree>
    <p:extLst>
      <p:ext uri="{BB962C8B-B14F-4D97-AF65-F5344CB8AC3E}">
        <p14:creationId xmlns:p14="http://schemas.microsoft.com/office/powerpoint/2010/main" val="1184108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F9EFB17-F562-E193-48B4-3C702BBC97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6" progId="TCLayout.ActiveDocument.1">
                  <p:embed/>
                </p:oleObj>
              </mc:Choice>
              <mc:Fallback>
                <p:oleObj name="think-cell Slide" r:id="rId7" imgW="484" imgH="486" progId="TCLayout.ActiveDocument.1">
                  <p:embed/>
                  <p:pic>
                    <p:nvPicPr>
                      <p:cNvPr id="6" name="think-cell data - do not delete" hidden="1">
                        <a:extLst>
                          <a:ext uri="{FF2B5EF4-FFF2-40B4-BE49-F238E27FC236}">
                            <a16:creationId xmlns:a16="http://schemas.microsoft.com/office/drawing/2014/main" id="{7F9EFB17-F562-E193-48B4-3C702BBC979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78DFA894-9E50-DA4B-E64B-78F2B43B64E7}"/>
              </a:ext>
            </a:extLst>
          </p:cNvPr>
          <p:cNvSpPr/>
          <p:nvPr>
            <p:custDataLst>
              <p:tags r:id="rId2"/>
            </p:custDataLst>
          </p:nvPr>
        </p:nvSpPr>
        <p:spPr>
          <a:xfrm>
            <a:off x="-26103" y="2468539"/>
            <a:ext cx="2469832" cy="2123606"/>
          </a:xfrm>
          <a:prstGeom prst="rect">
            <a:avLst/>
          </a:prstGeom>
          <a:solidFill>
            <a:schemeClr val="tx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de-DE" sz="1200" dirty="0">
              <a:solidFill>
                <a:schemeClr val="bg1"/>
              </a:solidFill>
            </a:endParaRPr>
          </a:p>
        </p:txBody>
      </p:sp>
      <p:sp>
        <p:nvSpPr>
          <p:cNvPr id="8" name="Rectangle: Rounded Corners 7">
            <a:extLst>
              <a:ext uri="{FF2B5EF4-FFF2-40B4-BE49-F238E27FC236}">
                <a16:creationId xmlns:a16="http://schemas.microsoft.com/office/drawing/2014/main" id="{64118EB9-D7BD-1CC9-1A51-3105BE8F7311}"/>
              </a:ext>
            </a:extLst>
          </p:cNvPr>
          <p:cNvSpPr/>
          <p:nvPr/>
        </p:nvSpPr>
        <p:spPr>
          <a:xfrm>
            <a:off x="1485900" y="1024674"/>
            <a:ext cx="10461171" cy="5145203"/>
          </a:xfrm>
          <a:prstGeom prst="roundRect">
            <a:avLst>
              <a:gd name="adj" fmla="val 525"/>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sp>
        <p:nvSpPr>
          <p:cNvPr id="9" name="Rectangle: Rounded Corners 8">
            <a:extLst>
              <a:ext uri="{FF2B5EF4-FFF2-40B4-BE49-F238E27FC236}">
                <a16:creationId xmlns:a16="http://schemas.microsoft.com/office/drawing/2014/main" id="{C8B022A0-7146-B73F-E0EF-6AED558363EF}"/>
              </a:ext>
            </a:extLst>
          </p:cNvPr>
          <p:cNvSpPr/>
          <p:nvPr/>
        </p:nvSpPr>
        <p:spPr>
          <a:xfrm>
            <a:off x="1423310" y="946220"/>
            <a:ext cx="10463890" cy="5168244"/>
          </a:xfrm>
          <a:prstGeom prst="roundRect">
            <a:avLst>
              <a:gd name="adj" fmla="val 531"/>
            </a:avLst>
          </a:prstGeom>
          <a:solidFill>
            <a:srgbClr val="F2F2F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pic>
        <p:nvPicPr>
          <p:cNvPr id="77" name="Picture 76">
            <a:extLst>
              <a:ext uri="{FF2B5EF4-FFF2-40B4-BE49-F238E27FC236}">
                <a16:creationId xmlns:a16="http://schemas.microsoft.com/office/drawing/2014/main" id="{781EB566-EC53-BD92-04C6-F04C3773A5C5}"/>
              </a:ext>
            </a:extLst>
          </p:cNvPr>
          <p:cNvPicPr>
            <a:picLocks noChangeAspect="1"/>
          </p:cNvPicPr>
          <p:nvPr/>
        </p:nvPicPr>
        <p:blipFill>
          <a:blip r:embed="rId9">
            <a:extLst>
              <a:ext uri="{28A0092B-C50C-407E-A947-70E740481C1C}">
                <a14:useLocalDpi xmlns:a14="http://schemas.microsoft.com/office/drawing/2010/main" val="0"/>
              </a:ext>
            </a:extLst>
          </a:blip>
          <a:srcRect l="10915" t="2251" r="11204" b="2478"/>
          <a:stretch>
            <a:fillRect/>
          </a:stretch>
        </p:blipFill>
        <p:spPr>
          <a:xfrm>
            <a:off x="128661" y="650524"/>
            <a:ext cx="2885471" cy="5292075"/>
          </a:xfrm>
          <a:custGeom>
            <a:avLst/>
            <a:gdLst>
              <a:gd name="connsiteX0" fmla="*/ 27441 w 2885471"/>
              <a:gd name="connsiteY0" fmla="*/ 0 h 5292075"/>
              <a:gd name="connsiteX1" fmla="*/ 2858030 w 2885471"/>
              <a:gd name="connsiteY1" fmla="*/ 0 h 5292075"/>
              <a:gd name="connsiteX2" fmla="*/ 2885471 w 2885471"/>
              <a:gd name="connsiteY2" fmla="*/ 27441 h 5292075"/>
              <a:gd name="connsiteX3" fmla="*/ 2885471 w 2885471"/>
              <a:gd name="connsiteY3" fmla="*/ 5264634 h 5292075"/>
              <a:gd name="connsiteX4" fmla="*/ 2858030 w 2885471"/>
              <a:gd name="connsiteY4" fmla="*/ 5292075 h 5292075"/>
              <a:gd name="connsiteX5" fmla="*/ 27441 w 2885471"/>
              <a:gd name="connsiteY5" fmla="*/ 5292075 h 5292075"/>
              <a:gd name="connsiteX6" fmla="*/ 0 w 2885471"/>
              <a:gd name="connsiteY6" fmla="*/ 5264634 h 5292075"/>
              <a:gd name="connsiteX7" fmla="*/ 0 w 2885471"/>
              <a:gd name="connsiteY7" fmla="*/ 27441 h 5292075"/>
              <a:gd name="connsiteX8" fmla="*/ 27441 w 2885471"/>
              <a:gd name="connsiteY8" fmla="*/ 0 h 529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5471" h="5292075">
                <a:moveTo>
                  <a:pt x="27441" y="0"/>
                </a:moveTo>
                <a:lnTo>
                  <a:pt x="2858030" y="0"/>
                </a:lnTo>
                <a:cubicBezTo>
                  <a:pt x="2873185" y="0"/>
                  <a:pt x="2885471" y="12286"/>
                  <a:pt x="2885471" y="27441"/>
                </a:cubicBezTo>
                <a:lnTo>
                  <a:pt x="2885471" y="5264634"/>
                </a:lnTo>
                <a:cubicBezTo>
                  <a:pt x="2885471" y="5279789"/>
                  <a:pt x="2873185" y="5292075"/>
                  <a:pt x="2858030" y="5292075"/>
                </a:cubicBezTo>
                <a:lnTo>
                  <a:pt x="27441" y="5292075"/>
                </a:lnTo>
                <a:cubicBezTo>
                  <a:pt x="12286" y="5292075"/>
                  <a:pt x="0" y="5279789"/>
                  <a:pt x="0" y="5264634"/>
                </a:cubicBezTo>
                <a:lnTo>
                  <a:pt x="0" y="27441"/>
                </a:lnTo>
                <a:cubicBezTo>
                  <a:pt x="0" y="12286"/>
                  <a:pt x="12286" y="0"/>
                  <a:pt x="27441" y="0"/>
                </a:cubicBezTo>
                <a:close/>
              </a:path>
            </a:pathLst>
          </a:custGeom>
        </p:spPr>
      </p:pic>
      <p:cxnSp>
        <p:nvCxnSpPr>
          <p:cNvPr id="15" name="Straight Connector 14">
            <a:extLst>
              <a:ext uri="{FF2B5EF4-FFF2-40B4-BE49-F238E27FC236}">
                <a16:creationId xmlns:a16="http://schemas.microsoft.com/office/drawing/2014/main" id="{874C48BC-E24E-B15D-ED18-F072189A2E19}"/>
              </a:ext>
            </a:extLst>
          </p:cNvPr>
          <p:cNvCxnSpPr>
            <a:cxnSpLocks/>
          </p:cNvCxnSpPr>
          <p:nvPr/>
        </p:nvCxnSpPr>
        <p:spPr>
          <a:xfrm>
            <a:off x="3508475" y="946219"/>
            <a:ext cx="0" cy="5076000"/>
          </a:xfrm>
          <a:prstGeom prst="line">
            <a:avLst/>
          </a:prstGeom>
          <a:ln>
            <a:solidFill>
              <a:schemeClr val="accent1"/>
            </a:solidFill>
            <a:tailEnd type="diamond"/>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FF007903-4B14-4CF8-1628-5DA1A467B6C5}"/>
              </a:ext>
            </a:extLst>
          </p:cNvPr>
          <p:cNvGrpSpPr>
            <a:grpSpLocks noChangeAspect="1"/>
          </p:cNvGrpSpPr>
          <p:nvPr/>
        </p:nvGrpSpPr>
        <p:grpSpPr>
          <a:xfrm>
            <a:off x="3266269" y="1261803"/>
            <a:ext cx="523309" cy="487948"/>
            <a:chOff x="3240103" y="1434234"/>
            <a:chExt cx="575640" cy="536743"/>
          </a:xfrm>
        </p:grpSpPr>
        <p:sp>
          <p:nvSpPr>
            <p:cNvPr id="24" name="Rectangle: Rounded Corners 23">
              <a:extLst>
                <a:ext uri="{FF2B5EF4-FFF2-40B4-BE49-F238E27FC236}">
                  <a16:creationId xmlns:a16="http://schemas.microsoft.com/office/drawing/2014/main" id="{ABDA70BF-6692-4E18-0B04-A877112027C5}"/>
                </a:ext>
              </a:extLst>
            </p:cNvPr>
            <p:cNvSpPr/>
            <p:nvPr/>
          </p:nvSpPr>
          <p:spPr>
            <a:xfrm rot="18939833">
              <a:off x="3278997" y="1434234"/>
              <a:ext cx="536746" cy="536743"/>
            </a:xfrm>
            <a:prstGeom prst="roundRect">
              <a:avLst>
                <a:gd name="adj" fmla="val 8518"/>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sp>
          <p:nvSpPr>
            <p:cNvPr id="25" name="Rectangle: Rounded Corners 24">
              <a:extLst>
                <a:ext uri="{FF2B5EF4-FFF2-40B4-BE49-F238E27FC236}">
                  <a16:creationId xmlns:a16="http://schemas.microsoft.com/office/drawing/2014/main" id="{6507CDE6-A1A0-B3DD-DEED-89D951104EDD}"/>
                </a:ext>
              </a:extLst>
            </p:cNvPr>
            <p:cNvSpPr/>
            <p:nvPr/>
          </p:nvSpPr>
          <p:spPr>
            <a:xfrm rot="18939833">
              <a:off x="3240103" y="1434234"/>
              <a:ext cx="536746" cy="536743"/>
            </a:xfrm>
            <a:prstGeom prst="roundRect">
              <a:avLst>
                <a:gd name="adj" fmla="val 8518"/>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grpSp>
      <p:sp>
        <p:nvSpPr>
          <p:cNvPr id="78" name="TextBox 77">
            <a:extLst>
              <a:ext uri="{FF2B5EF4-FFF2-40B4-BE49-F238E27FC236}">
                <a16:creationId xmlns:a16="http://schemas.microsoft.com/office/drawing/2014/main" id="{020DD2C1-471D-DE32-B999-F3600A0760BA}"/>
              </a:ext>
            </a:extLst>
          </p:cNvPr>
          <p:cNvSpPr txBox="1"/>
          <p:nvPr/>
        </p:nvSpPr>
        <p:spPr>
          <a:xfrm>
            <a:off x="4038600" y="1237406"/>
            <a:ext cx="7524750" cy="458587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fontAlgn="base">
              <a:spcAft>
                <a:spcPts val="300"/>
              </a:spcAft>
              <a:buFont typeface="Trebuchet MS" panose="020B0603020202020204" pitchFamily="34" charset="0"/>
              <a:buChar char="​"/>
            </a:pPr>
            <a:r>
              <a:rPr lang="en-US" b="0" i="0" dirty="0">
                <a:solidFill>
                  <a:schemeClr val="tx1"/>
                </a:solidFill>
                <a:effectLst/>
              </a:rPr>
              <a:t>You </a:t>
            </a:r>
            <a:r>
              <a:rPr lang="en-US" i="0" dirty="0">
                <a:solidFill>
                  <a:schemeClr val="tx1"/>
                </a:solidFill>
                <a:effectLst/>
              </a:rPr>
              <a:t>may modify your impacted bid(s) in three ways to bring the average subsidy per location below the EHCPLT:  </a:t>
            </a:r>
          </a:p>
          <a:p>
            <a:pPr marL="324000" lvl="1" indent="-216000" fontAlgn="base">
              <a:spcAft>
                <a:spcPts val="300"/>
              </a:spcAft>
              <a:buClr>
                <a:schemeClr val="tx2"/>
              </a:buClr>
              <a:buFont typeface="Trebuchet MS" panose="020B0603020202020204" pitchFamily="34" charset="0"/>
              <a:buChar char="•"/>
            </a:pPr>
            <a:r>
              <a:rPr lang="en-US" dirty="0">
                <a:solidFill>
                  <a:schemeClr val="tx1"/>
                </a:solidFill>
                <a:effectLst/>
              </a:rPr>
              <a:t>Reduce the subsidy request such that the average subsidy per location is below the EHCPLT </a:t>
            </a:r>
            <a:r>
              <a:rPr lang="en-US" dirty="0">
                <a:solidFill>
                  <a:schemeClr val="tx2"/>
                </a:solidFill>
                <a:effectLst/>
              </a:rPr>
              <a:t>(Required) </a:t>
            </a:r>
            <a:r>
              <a:rPr lang="en-US" dirty="0">
                <a:solidFill>
                  <a:schemeClr val="tx1"/>
                </a:solidFill>
                <a:effectLst/>
              </a:rPr>
              <a:t>AND</a:t>
            </a:r>
            <a:endParaRPr lang="en-US" i="0" dirty="0">
              <a:solidFill>
                <a:schemeClr val="tx1"/>
              </a:solidFill>
              <a:effectLst/>
            </a:endParaRPr>
          </a:p>
          <a:p>
            <a:pPr marL="324000" lvl="1" indent="-216000" fontAlgn="base">
              <a:spcAft>
                <a:spcPts val="300"/>
              </a:spcAft>
              <a:buClr>
                <a:schemeClr val="tx2"/>
              </a:buClr>
              <a:buFont typeface="Trebuchet MS" panose="020B0603020202020204" pitchFamily="34" charset="0"/>
              <a:buChar char="•"/>
            </a:pPr>
            <a:r>
              <a:rPr lang="en-US" dirty="0">
                <a:solidFill>
                  <a:schemeClr val="tx1"/>
                </a:solidFill>
                <a:effectLst/>
              </a:rPr>
              <a:t>Remove high-cost BEAD-eligible locations </a:t>
            </a:r>
            <a:r>
              <a:rPr lang="en-US" dirty="0">
                <a:solidFill>
                  <a:schemeClr val="tx2"/>
                </a:solidFill>
                <a:effectLst/>
              </a:rPr>
              <a:t>(Optional) </a:t>
            </a:r>
            <a:r>
              <a:rPr lang="en-US" dirty="0">
                <a:solidFill>
                  <a:schemeClr val="tx1"/>
                </a:solidFill>
              </a:rPr>
              <a:t>AND/OR</a:t>
            </a:r>
            <a:endParaRPr lang="en-US" i="0" dirty="0">
              <a:solidFill>
                <a:schemeClr val="tx1"/>
              </a:solidFill>
              <a:effectLst/>
            </a:endParaRPr>
          </a:p>
          <a:p>
            <a:pPr marL="324000" lvl="1" indent="-216000" fontAlgn="base">
              <a:spcAft>
                <a:spcPts val="300"/>
              </a:spcAft>
              <a:buClr>
                <a:schemeClr val="tx2"/>
              </a:buClr>
              <a:buFont typeface="Trebuchet MS" panose="020B0603020202020204" pitchFamily="34" charset="0"/>
              <a:buChar char="•"/>
            </a:pPr>
            <a:r>
              <a:rPr lang="en-US" dirty="0">
                <a:solidFill>
                  <a:schemeClr val="tx1"/>
                </a:solidFill>
                <a:effectLst/>
              </a:rPr>
              <a:t>Change the technology type </a:t>
            </a:r>
            <a:r>
              <a:rPr lang="en-US" dirty="0">
                <a:solidFill>
                  <a:schemeClr val="tx2"/>
                </a:solidFill>
                <a:effectLst/>
              </a:rPr>
              <a:t>(Optional) </a:t>
            </a:r>
          </a:p>
          <a:p>
            <a:pPr fontAlgn="base">
              <a:buFont typeface="Trebuchet MS" panose="020B0603020202020204" pitchFamily="34" charset="0"/>
              <a:buChar char="​"/>
            </a:pPr>
            <a:endParaRPr lang="en-US" i="0" dirty="0">
              <a:solidFill>
                <a:schemeClr val="tx1"/>
              </a:solidFill>
              <a:effectLst/>
            </a:endParaRPr>
          </a:p>
          <a:p>
            <a:pPr fontAlgn="base">
              <a:buFont typeface="Trebuchet MS" panose="020B0603020202020204" pitchFamily="34" charset="0"/>
              <a:buChar char="​"/>
            </a:pPr>
            <a:r>
              <a:rPr lang="en-US" i="0" dirty="0">
                <a:solidFill>
                  <a:schemeClr val="tx1"/>
                </a:solidFill>
                <a:effectLst/>
              </a:rPr>
              <a:t>Note that removing high-cost locations and changing the technology type are optional modifications. You are, however, required to lower the subsidy request such that the average subsidy per location is below the EHCPLT</a:t>
            </a:r>
          </a:p>
          <a:p>
            <a:pPr fontAlgn="base">
              <a:buFont typeface="Trebuchet MS" panose="020B0603020202020204" pitchFamily="34" charset="0"/>
              <a:buChar char="​"/>
            </a:pPr>
            <a:endParaRPr lang="en-US" i="0" dirty="0">
              <a:solidFill>
                <a:schemeClr val="tx1"/>
              </a:solidFill>
              <a:effectLst/>
            </a:endParaRPr>
          </a:p>
          <a:p>
            <a:pPr fontAlgn="base">
              <a:buFont typeface="Trebuchet MS" panose="020B0603020202020204" pitchFamily="34" charset="0"/>
              <a:buChar char="​"/>
            </a:pPr>
            <a:r>
              <a:rPr lang="en-US" i="0" dirty="0">
                <a:solidFill>
                  <a:schemeClr val="tx1"/>
                </a:solidFill>
                <a:effectLst/>
              </a:rPr>
              <a:t>If you choose to make no modifications, ARConnect will rescind the preliminary selection(s)</a:t>
            </a:r>
          </a:p>
          <a:p>
            <a:pPr fontAlgn="base">
              <a:buFont typeface="Trebuchet MS" panose="020B0603020202020204" pitchFamily="34" charset="0"/>
              <a:buChar char="​"/>
            </a:pPr>
            <a:endParaRPr lang="en-US" i="0" dirty="0">
              <a:solidFill>
                <a:schemeClr val="tx1"/>
              </a:solidFill>
              <a:effectLst/>
            </a:endParaRPr>
          </a:p>
          <a:p>
            <a:pPr fontAlgn="base">
              <a:buFont typeface="Trebuchet MS" panose="020B0603020202020204" pitchFamily="34" charset="0"/>
              <a:buChar char="​"/>
            </a:pPr>
            <a:r>
              <a:rPr lang="en-US" dirty="0">
                <a:solidFill>
                  <a:schemeClr val="tx1"/>
                </a:solidFill>
              </a:rPr>
              <a:t>Additional t</a:t>
            </a:r>
            <a:r>
              <a:rPr lang="en-US" dirty="0">
                <a:solidFill>
                  <a:schemeClr val="tx1"/>
                </a:solidFill>
                <a:effectLst/>
              </a:rPr>
              <a:t>echnical assistance </a:t>
            </a:r>
            <a:r>
              <a:rPr lang="en-US" dirty="0">
                <a:solidFill>
                  <a:schemeClr val="tx1"/>
                </a:solidFill>
              </a:rPr>
              <a:t>regarding the exact mechanism to modify impacted bids will be released at a later date</a:t>
            </a:r>
            <a:endParaRPr lang="en-US" dirty="0">
              <a:solidFill>
                <a:schemeClr val="tx1"/>
              </a:solidFill>
              <a:effectLst/>
            </a:endParaRPr>
          </a:p>
        </p:txBody>
      </p:sp>
      <p:grpSp>
        <p:nvGrpSpPr>
          <p:cNvPr id="82" name="Group 81">
            <a:extLst>
              <a:ext uri="{FF2B5EF4-FFF2-40B4-BE49-F238E27FC236}">
                <a16:creationId xmlns:a16="http://schemas.microsoft.com/office/drawing/2014/main" id="{47244594-3866-0EF6-DB85-CAB705E8FC96}"/>
              </a:ext>
            </a:extLst>
          </p:cNvPr>
          <p:cNvGrpSpPr>
            <a:grpSpLocks noChangeAspect="1"/>
          </p:cNvGrpSpPr>
          <p:nvPr/>
        </p:nvGrpSpPr>
        <p:grpSpPr>
          <a:xfrm>
            <a:off x="3266269" y="3453397"/>
            <a:ext cx="523309" cy="487948"/>
            <a:chOff x="3240103" y="1434234"/>
            <a:chExt cx="575640" cy="536743"/>
          </a:xfrm>
        </p:grpSpPr>
        <p:sp>
          <p:nvSpPr>
            <p:cNvPr id="83" name="Rectangle: Rounded Corners 82">
              <a:extLst>
                <a:ext uri="{FF2B5EF4-FFF2-40B4-BE49-F238E27FC236}">
                  <a16:creationId xmlns:a16="http://schemas.microsoft.com/office/drawing/2014/main" id="{9E2FA868-72DC-DCEC-BDEB-A5FABED00021}"/>
                </a:ext>
              </a:extLst>
            </p:cNvPr>
            <p:cNvSpPr/>
            <p:nvPr/>
          </p:nvSpPr>
          <p:spPr>
            <a:xfrm rot="18939833">
              <a:off x="3278997" y="1434234"/>
              <a:ext cx="536746" cy="536743"/>
            </a:xfrm>
            <a:prstGeom prst="roundRect">
              <a:avLst>
                <a:gd name="adj" fmla="val 8518"/>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sp>
          <p:nvSpPr>
            <p:cNvPr id="84" name="Rectangle: Rounded Corners 83">
              <a:extLst>
                <a:ext uri="{FF2B5EF4-FFF2-40B4-BE49-F238E27FC236}">
                  <a16:creationId xmlns:a16="http://schemas.microsoft.com/office/drawing/2014/main" id="{985A789A-E7DD-5848-F81D-4AE6C71811AD}"/>
                </a:ext>
              </a:extLst>
            </p:cNvPr>
            <p:cNvSpPr/>
            <p:nvPr/>
          </p:nvSpPr>
          <p:spPr>
            <a:xfrm rot="18939833">
              <a:off x="3240103" y="1434234"/>
              <a:ext cx="536746" cy="536743"/>
            </a:xfrm>
            <a:prstGeom prst="roundRect">
              <a:avLst>
                <a:gd name="adj" fmla="val 8518"/>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grpSp>
      <p:grpSp>
        <p:nvGrpSpPr>
          <p:cNvPr id="85" name="Group 84">
            <a:extLst>
              <a:ext uri="{FF2B5EF4-FFF2-40B4-BE49-F238E27FC236}">
                <a16:creationId xmlns:a16="http://schemas.microsoft.com/office/drawing/2014/main" id="{AE422AB0-BB68-F72F-56FE-4BE170C3BDF1}"/>
              </a:ext>
            </a:extLst>
          </p:cNvPr>
          <p:cNvGrpSpPr>
            <a:grpSpLocks noChangeAspect="1"/>
          </p:cNvGrpSpPr>
          <p:nvPr/>
        </p:nvGrpSpPr>
        <p:grpSpPr>
          <a:xfrm>
            <a:off x="3266269" y="4460367"/>
            <a:ext cx="523309" cy="487948"/>
            <a:chOff x="3240103" y="1434234"/>
            <a:chExt cx="575640" cy="536743"/>
          </a:xfrm>
        </p:grpSpPr>
        <p:sp>
          <p:nvSpPr>
            <p:cNvPr id="86" name="Rectangle: Rounded Corners 85">
              <a:extLst>
                <a:ext uri="{FF2B5EF4-FFF2-40B4-BE49-F238E27FC236}">
                  <a16:creationId xmlns:a16="http://schemas.microsoft.com/office/drawing/2014/main" id="{39FD6660-8385-C12D-E4F0-19BA9CDB5B39}"/>
                </a:ext>
              </a:extLst>
            </p:cNvPr>
            <p:cNvSpPr/>
            <p:nvPr/>
          </p:nvSpPr>
          <p:spPr>
            <a:xfrm rot="18939833">
              <a:off x="3278997" y="1434234"/>
              <a:ext cx="536746" cy="536743"/>
            </a:xfrm>
            <a:prstGeom prst="roundRect">
              <a:avLst>
                <a:gd name="adj" fmla="val 8518"/>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sp>
          <p:nvSpPr>
            <p:cNvPr id="87" name="Rectangle: Rounded Corners 86">
              <a:extLst>
                <a:ext uri="{FF2B5EF4-FFF2-40B4-BE49-F238E27FC236}">
                  <a16:creationId xmlns:a16="http://schemas.microsoft.com/office/drawing/2014/main" id="{1C35C00B-9E34-92D1-91EF-CC08A947D6B2}"/>
                </a:ext>
              </a:extLst>
            </p:cNvPr>
            <p:cNvSpPr/>
            <p:nvPr/>
          </p:nvSpPr>
          <p:spPr>
            <a:xfrm rot="18939833">
              <a:off x="3240103" y="1434234"/>
              <a:ext cx="536746" cy="536743"/>
            </a:xfrm>
            <a:prstGeom prst="roundRect">
              <a:avLst>
                <a:gd name="adj" fmla="val 8518"/>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grpSp>
      <p:grpSp>
        <p:nvGrpSpPr>
          <p:cNvPr id="88" name="Group 87">
            <a:extLst>
              <a:ext uri="{FF2B5EF4-FFF2-40B4-BE49-F238E27FC236}">
                <a16:creationId xmlns:a16="http://schemas.microsoft.com/office/drawing/2014/main" id="{03368FA5-A205-000B-4E3D-B08EB7ECB004}"/>
              </a:ext>
            </a:extLst>
          </p:cNvPr>
          <p:cNvGrpSpPr>
            <a:grpSpLocks noChangeAspect="1"/>
          </p:cNvGrpSpPr>
          <p:nvPr/>
        </p:nvGrpSpPr>
        <p:grpSpPr>
          <a:xfrm>
            <a:off x="3266269" y="5263048"/>
            <a:ext cx="523309" cy="487948"/>
            <a:chOff x="3240103" y="1434234"/>
            <a:chExt cx="575640" cy="536743"/>
          </a:xfrm>
        </p:grpSpPr>
        <p:sp>
          <p:nvSpPr>
            <p:cNvPr id="89" name="Rectangle: Rounded Corners 88">
              <a:extLst>
                <a:ext uri="{FF2B5EF4-FFF2-40B4-BE49-F238E27FC236}">
                  <a16:creationId xmlns:a16="http://schemas.microsoft.com/office/drawing/2014/main" id="{97A62732-F8BE-B6BB-4EDF-EB21FE3B8AEE}"/>
                </a:ext>
              </a:extLst>
            </p:cNvPr>
            <p:cNvSpPr/>
            <p:nvPr/>
          </p:nvSpPr>
          <p:spPr>
            <a:xfrm rot="18939833">
              <a:off x="3278997" y="1434234"/>
              <a:ext cx="536746" cy="536743"/>
            </a:xfrm>
            <a:prstGeom prst="roundRect">
              <a:avLst>
                <a:gd name="adj" fmla="val 8518"/>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sp>
          <p:nvSpPr>
            <p:cNvPr id="90" name="Rectangle: Rounded Corners 89">
              <a:extLst>
                <a:ext uri="{FF2B5EF4-FFF2-40B4-BE49-F238E27FC236}">
                  <a16:creationId xmlns:a16="http://schemas.microsoft.com/office/drawing/2014/main" id="{0C7562C9-B531-0809-611A-E5EBCFE89AC7}"/>
                </a:ext>
              </a:extLst>
            </p:cNvPr>
            <p:cNvSpPr/>
            <p:nvPr/>
          </p:nvSpPr>
          <p:spPr>
            <a:xfrm rot="18939833">
              <a:off x="3240103" y="1434234"/>
              <a:ext cx="536746" cy="536743"/>
            </a:xfrm>
            <a:prstGeom prst="roundRect">
              <a:avLst>
                <a:gd name="adj" fmla="val 8518"/>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de-DE" sz="1200" dirty="0" err="1"/>
            </a:p>
          </p:txBody>
        </p:sp>
      </p:grpSp>
      <p:grpSp>
        <p:nvGrpSpPr>
          <p:cNvPr id="91" name="bcgIcons_Three ways ">
            <a:extLst>
              <a:ext uri="{FF2B5EF4-FFF2-40B4-BE49-F238E27FC236}">
                <a16:creationId xmlns:a16="http://schemas.microsoft.com/office/drawing/2014/main" id="{2706330D-E5FC-FB0B-DE45-C5B53BD94406}"/>
              </a:ext>
            </a:extLst>
          </p:cNvPr>
          <p:cNvGrpSpPr>
            <a:grpSpLocks noChangeAspect="1"/>
          </p:cNvGrpSpPr>
          <p:nvPr/>
        </p:nvGrpSpPr>
        <p:grpSpPr>
          <a:xfrm>
            <a:off x="3311380" y="1289024"/>
            <a:ext cx="433087" cy="433505"/>
            <a:chOff x="5273675" y="2514600"/>
            <a:chExt cx="1644650" cy="1646238"/>
          </a:xfrm>
        </p:grpSpPr>
        <p:sp>
          <p:nvSpPr>
            <p:cNvPr id="92" name="AutoShape 91">
              <a:extLst>
                <a:ext uri="{FF2B5EF4-FFF2-40B4-BE49-F238E27FC236}">
                  <a16:creationId xmlns:a16="http://schemas.microsoft.com/office/drawing/2014/main" id="{3B8D44CF-AF1C-BCD4-36E8-AEA02C81CEDD}"/>
                </a:ext>
              </a:extLst>
            </p:cNvPr>
            <p:cNvSpPr>
              <a:spLocks noChangeAspect="1" noChangeArrowheads="1" noTextEdit="1"/>
            </p:cNvSpPr>
            <p:nvPr/>
          </p:nvSpPr>
          <p:spPr bwMode="auto">
            <a:xfrm>
              <a:off x="5273675" y="2514600"/>
              <a:ext cx="1644650" cy="1646238"/>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3" name="Group 92">
              <a:extLst>
                <a:ext uri="{FF2B5EF4-FFF2-40B4-BE49-F238E27FC236}">
                  <a16:creationId xmlns:a16="http://schemas.microsoft.com/office/drawing/2014/main" id="{0F7656A7-7A1E-4A9C-6401-9191BF4EA99E}"/>
                </a:ext>
              </a:extLst>
            </p:cNvPr>
            <p:cNvGrpSpPr/>
            <p:nvPr/>
          </p:nvGrpSpPr>
          <p:grpSpPr>
            <a:xfrm>
              <a:off x="5508625" y="2774949"/>
              <a:ext cx="1174751" cy="1108076"/>
              <a:chOff x="5508625" y="2774949"/>
              <a:chExt cx="1174751" cy="1108076"/>
            </a:xfrm>
          </p:grpSpPr>
          <p:sp>
            <p:nvSpPr>
              <p:cNvPr id="94" name="Freeform 15">
                <a:extLst>
                  <a:ext uri="{FF2B5EF4-FFF2-40B4-BE49-F238E27FC236}">
                    <a16:creationId xmlns:a16="http://schemas.microsoft.com/office/drawing/2014/main" id="{60223099-DA34-D9A9-DCD8-BD471CC2981B}"/>
                  </a:ext>
                </a:extLst>
              </p:cNvPr>
              <p:cNvSpPr>
                <a:spLocks/>
              </p:cNvSpPr>
              <p:nvPr/>
            </p:nvSpPr>
            <p:spPr bwMode="auto">
              <a:xfrm>
                <a:off x="5854271" y="2774949"/>
                <a:ext cx="829105" cy="914400"/>
              </a:xfrm>
              <a:custGeom>
                <a:avLst/>
                <a:gdLst>
                  <a:gd name="connsiteX0" fmla="*/ 595862 w 829105"/>
                  <a:gd name="connsiteY0" fmla="*/ 301625 h 914400"/>
                  <a:gd name="connsiteX1" fmla="*/ 613694 w 829105"/>
                  <a:gd name="connsiteY1" fmla="*/ 306624 h 914400"/>
                  <a:gd name="connsiteX2" fmla="*/ 813413 w 829105"/>
                  <a:gd name="connsiteY2" fmla="*/ 432322 h 914400"/>
                  <a:gd name="connsiteX3" fmla="*/ 814126 w 829105"/>
                  <a:gd name="connsiteY3" fmla="*/ 432322 h 914400"/>
                  <a:gd name="connsiteX4" fmla="*/ 815553 w 829105"/>
                  <a:gd name="connsiteY4" fmla="*/ 433750 h 914400"/>
                  <a:gd name="connsiteX5" fmla="*/ 816979 w 829105"/>
                  <a:gd name="connsiteY5" fmla="*/ 434464 h 914400"/>
                  <a:gd name="connsiteX6" fmla="*/ 818406 w 829105"/>
                  <a:gd name="connsiteY6" fmla="*/ 435893 h 914400"/>
                  <a:gd name="connsiteX7" fmla="*/ 819833 w 829105"/>
                  <a:gd name="connsiteY7" fmla="*/ 436607 h 914400"/>
                  <a:gd name="connsiteX8" fmla="*/ 820546 w 829105"/>
                  <a:gd name="connsiteY8" fmla="*/ 438035 h 914400"/>
                  <a:gd name="connsiteX9" fmla="*/ 821972 w 829105"/>
                  <a:gd name="connsiteY9" fmla="*/ 439464 h 914400"/>
                  <a:gd name="connsiteX10" fmla="*/ 821972 w 829105"/>
                  <a:gd name="connsiteY10" fmla="*/ 440178 h 914400"/>
                  <a:gd name="connsiteX11" fmla="*/ 822686 w 829105"/>
                  <a:gd name="connsiteY11" fmla="*/ 440892 h 914400"/>
                  <a:gd name="connsiteX12" fmla="*/ 823399 w 829105"/>
                  <a:gd name="connsiteY12" fmla="*/ 442321 h 914400"/>
                  <a:gd name="connsiteX13" fmla="*/ 824112 w 829105"/>
                  <a:gd name="connsiteY13" fmla="*/ 442321 h 914400"/>
                  <a:gd name="connsiteX14" fmla="*/ 824826 w 829105"/>
                  <a:gd name="connsiteY14" fmla="*/ 443035 h 914400"/>
                  <a:gd name="connsiteX15" fmla="*/ 825539 w 829105"/>
                  <a:gd name="connsiteY15" fmla="*/ 444463 h 914400"/>
                  <a:gd name="connsiteX16" fmla="*/ 825539 w 829105"/>
                  <a:gd name="connsiteY16" fmla="*/ 445177 h 914400"/>
                  <a:gd name="connsiteX17" fmla="*/ 826252 w 829105"/>
                  <a:gd name="connsiteY17" fmla="*/ 445892 h 914400"/>
                  <a:gd name="connsiteX18" fmla="*/ 826965 w 829105"/>
                  <a:gd name="connsiteY18" fmla="*/ 447320 h 914400"/>
                  <a:gd name="connsiteX19" fmla="*/ 826965 w 829105"/>
                  <a:gd name="connsiteY19" fmla="*/ 448748 h 914400"/>
                  <a:gd name="connsiteX20" fmla="*/ 826965 w 829105"/>
                  <a:gd name="connsiteY20" fmla="*/ 449462 h 914400"/>
                  <a:gd name="connsiteX21" fmla="*/ 827679 w 829105"/>
                  <a:gd name="connsiteY21" fmla="*/ 450891 h 914400"/>
                  <a:gd name="connsiteX22" fmla="*/ 827679 w 829105"/>
                  <a:gd name="connsiteY22" fmla="*/ 451605 h 914400"/>
                  <a:gd name="connsiteX23" fmla="*/ 828392 w 829105"/>
                  <a:gd name="connsiteY23" fmla="*/ 451605 h 914400"/>
                  <a:gd name="connsiteX24" fmla="*/ 828392 w 829105"/>
                  <a:gd name="connsiteY24" fmla="*/ 452319 h 914400"/>
                  <a:gd name="connsiteX25" fmla="*/ 828392 w 829105"/>
                  <a:gd name="connsiteY25" fmla="*/ 453748 h 914400"/>
                  <a:gd name="connsiteX26" fmla="*/ 828392 w 829105"/>
                  <a:gd name="connsiteY26" fmla="*/ 455176 h 914400"/>
                  <a:gd name="connsiteX27" fmla="*/ 829105 w 829105"/>
                  <a:gd name="connsiteY27" fmla="*/ 455176 h 914400"/>
                  <a:gd name="connsiteX28" fmla="*/ 829105 w 829105"/>
                  <a:gd name="connsiteY28" fmla="*/ 457319 h 914400"/>
                  <a:gd name="connsiteX29" fmla="*/ 829105 w 829105"/>
                  <a:gd name="connsiteY29" fmla="*/ 458033 h 914400"/>
                  <a:gd name="connsiteX30" fmla="*/ 829105 w 829105"/>
                  <a:gd name="connsiteY30" fmla="*/ 458747 h 914400"/>
                  <a:gd name="connsiteX31" fmla="*/ 829105 w 829105"/>
                  <a:gd name="connsiteY31" fmla="*/ 460175 h 914400"/>
                  <a:gd name="connsiteX32" fmla="*/ 829105 w 829105"/>
                  <a:gd name="connsiteY32" fmla="*/ 461604 h 914400"/>
                  <a:gd name="connsiteX33" fmla="*/ 829105 w 829105"/>
                  <a:gd name="connsiteY33" fmla="*/ 462318 h 914400"/>
                  <a:gd name="connsiteX34" fmla="*/ 829105 w 829105"/>
                  <a:gd name="connsiteY34" fmla="*/ 463746 h 914400"/>
                  <a:gd name="connsiteX35" fmla="*/ 829105 w 829105"/>
                  <a:gd name="connsiteY35" fmla="*/ 464460 h 914400"/>
                  <a:gd name="connsiteX36" fmla="*/ 829105 w 829105"/>
                  <a:gd name="connsiteY36" fmla="*/ 465175 h 914400"/>
                  <a:gd name="connsiteX37" fmla="*/ 828392 w 829105"/>
                  <a:gd name="connsiteY37" fmla="*/ 466603 h 914400"/>
                  <a:gd name="connsiteX38" fmla="*/ 828392 w 829105"/>
                  <a:gd name="connsiteY38" fmla="*/ 468031 h 914400"/>
                  <a:gd name="connsiteX39" fmla="*/ 828392 w 829105"/>
                  <a:gd name="connsiteY39" fmla="*/ 468746 h 914400"/>
                  <a:gd name="connsiteX40" fmla="*/ 827679 w 829105"/>
                  <a:gd name="connsiteY40" fmla="*/ 470174 h 914400"/>
                  <a:gd name="connsiteX41" fmla="*/ 827679 w 829105"/>
                  <a:gd name="connsiteY41" fmla="*/ 470888 h 914400"/>
                  <a:gd name="connsiteX42" fmla="*/ 826965 w 829105"/>
                  <a:gd name="connsiteY42" fmla="*/ 471602 h 914400"/>
                  <a:gd name="connsiteX43" fmla="*/ 826965 w 829105"/>
                  <a:gd name="connsiteY43" fmla="*/ 473031 h 914400"/>
                  <a:gd name="connsiteX44" fmla="*/ 826252 w 829105"/>
                  <a:gd name="connsiteY44" fmla="*/ 474459 h 914400"/>
                  <a:gd name="connsiteX45" fmla="*/ 825539 w 829105"/>
                  <a:gd name="connsiteY45" fmla="*/ 475887 h 914400"/>
                  <a:gd name="connsiteX46" fmla="*/ 824826 w 829105"/>
                  <a:gd name="connsiteY46" fmla="*/ 477316 h 914400"/>
                  <a:gd name="connsiteX47" fmla="*/ 707847 w 829105"/>
                  <a:gd name="connsiteY47" fmla="*/ 682288 h 914400"/>
                  <a:gd name="connsiteX48" fmla="*/ 678603 w 829105"/>
                  <a:gd name="connsiteY48" fmla="*/ 698715 h 914400"/>
                  <a:gd name="connsiteX49" fmla="*/ 662197 w 829105"/>
                  <a:gd name="connsiteY49" fmla="*/ 694430 h 914400"/>
                  <a:gd name="connsiteX50" fmla="*/ 650071 w 829105"/>
                  <a:gd name="connsiteY50" fmla="*/ 648721 h 914400"/>
                  <a:gd name="connsiteX51" fmla="*/ 730672 w 829105"/>
                  <a:gd name="connsiteY51" fmla="*/ 508026 h 914400"/>
                  <a:gd name="connsiteX52" fmla="*/ 292717 w 829105"/>
                  <a:gd name="connsiteY52" fmla="*/ 914400 h 914400"/>
                  <a:gd name="connsiteX53" fmla="*/ 289150 w 829105"/>
                  <a:gd name="connsiteY53" fmla="*/ 898688 h 914400"/>
                  <a:gd name="connsiteX54" fmla="*/ 273458 w 829105"/>
                  <a:gd name="connsiteY54" fmla="*/ 838696 h 914400"/>
                  <a:gd name="connsiteX55" fmla="*/ 259192 w 829105"/>
                  <a:gd name="connsiteY55" fmla="*/ 797273 h 914400"/>
                  <a:gd name="connsiteX56" fmla="*/ 273458 w 829105"/>
                  <a:gd name="connsiteY56" fmla="*/ 765134 h 914400"/>
                  <a:gd name="connsiteX57" fmla="*/ 289150 w 829105"/>
                  <a:gd name="connsiteY57" fmla="*/ 735138 h 914400"/>
                  <a:gd name="connsiteX58" fmla="*/ 376171 w 829105"/>
                  <a:gd name="connsiteY58" fmla="*/ 620868 h 914400"/>
                  <a:gd name="connsiteX59" fmla="*/ 707134 w 829105"/>
                  <a:gd name="connsiteY59" fmla="*/ 444463 h 914400"/>
                  <a:gd name="connsiteX60" fmla="*/ 578030 w 829105"/>
                  <a:gd name="connsiteY60" fmla="*/ 363760 h 914400"/>
                  <a:gd name="connsiteX61" fmla="*/ 567330 w 829105"/>
                  <a:gd name="connsiteY61" fmla="*/ 317337 h 914400"/>
                  <a:gd name="connsiteX62" fmla="*/ 595862 w 829105"/>
                  <a:gd name="connsiteY62" fmla="*/ 301625 h 914400"/>
                  <a:gd name="connsiteX63" fmla="*/ 236718 w 829105"/>
                  <a:gd name="connsiteY63" fmla="*/ 0 h 914400"/>
                  <a:gd name="connsiteX64" fmla="*/ 237434 w 829105"/>
                  <a:gd name="connsiteY64" fmla="*/ 0 h 914400"/>
                  <a:gd name="connsiteX65" fmla="*/ 239582 w 829105"/>
                  <a:gd name="connsiteY65" fmla="*/ 0 h 914400"/>
                  <a:gd name="connsiteX66" fmla="*/ 241013 w 829105"/>
                  <a:gd name="connsiteY66" fmla="*/ 0 h 914400"/>
                  <a:gd name="connsiteX67" fmla="*/ 242445 w 829105"/>
                  <a:gd name="connsiteY67" fmla="*/ 0 h 914400"/>
                  <a:gd name="connsiteX68" fmla="*/ 243876 w 829105"/>
                  <a:gd name="connsiteY68" fmla="*/ 0 h 914400"/>
                  <a:gd name="connsiteX69" fmla="*/ 246023 w 829105"/>
                  <a:gd name="connsiteY69" fmla="*/ 0 h 914400"/>
                  <a:gd name="connsiteX70" fmla="*/ 246739 w 829105"/>
                  <a:gd name="connsiteY70" fmla="*/ 0 h 914400"/>
                  <a:gd name="connsiteX71" fmla="*/ 248171 w 829105"/>
                  <a:gd name="connsiteY71" fmla="*/ 714 h 914400"/>
                  <a:gd name="connsiteX72" fmla="*/ 250318 w 829105"/>
                  <a:gd name="connsiteY72" fmla="*/ 714 h 914400"/>
                  <a:gd name="connsiteX73" fmla="*/ 251749 w 829105"/>
                  <a:gd name="connsiteY73" fmla="*/ 1428 h 914400"/>
                  <a:gd name="connsiteX74" fmla="*/ 253181 w 829105"/>
                  <a:gd name="connsiteY74" fmla="*/ 1428 h 914400"/>
                  <a:gd name="connsiteX75" fmla="*/ 255328 w 829105"/>
                  <a:gd name="connsiteY75" fmla="*/ 2143 h 914400"/>
                  <a:gd name="connsiteX76" fmla="*/ 256044 w 829105"/>
                  <a:gd name="connsiteY76" fmla="*/ 2143 h 914400"/>
                  <a:gd name="connsiteX77" fmla="*/ 257475 w 829105"/>
                  <a:gd name="connsiteY77" fmla="*/ 2857 h 914400"/>
                  <a:gd name="connsiteX78" fmla="*/ 259623 w 829105"/>
                  <a:gd name="connsiteY78" fmla="*/ 3571 h 914400"/>
                  <a:gd name="connsiteX79" fmla="*/ 260339 w 829105"/>
                  <a:gd name="connsiteY79" fmla="*/ 3571 h 914400"/>
                  <a:gd name="connsiteX80" fmla="*/ 261770 w 829105"/>
                  <a:gd name="connsiteY80" fmla="*/ 4285 h 914400"/>
                  <a:gd name="connsiteX81" fmla="*/ 263202 w 829105"/>
                  <a:gd name="connsiteY81" fmla="*/ 4999 h 914400"/>
                  <a:gd name="connsiteX82" fmla="*/ 264633 w 829105"/>
                  <a:gd name="connsiteY82" fmla="*/ 5714 h 914400"/>
                  <a:gd name="connsiteX83" fmla="*/ 266065 w 829105"/>
                  <a:gd name="connsiteY83" fmla="*/ 6428 h 914400"/>
                  <a:gd name="connsiteX84" fmla="*/ 266065 w 829105"/>
                  <a:gd name="connsiteY84" fmla="*/ 7142 h 914400"/>
                  <a:gd name="connsiteX85" fmla="*/ 267496 w 829105"/>
                  <a:gd name="connsiteY85" fmla="*/ 7856 h 914400"/>
                  <a:gd name="connsiteX86" fmla="*/ 268212 w 829105"/>
                  <a:gd name="connsiteY86" fmla="*/ 7856 h 914400"/>
                  <a:gd name="connsiteX87" fmla="*/ 269644 w 829105"/>
                  <a:gd name="connsiteY87" fmla="*/ 9285 h 914400"/>
                  <a:gd name="connsiteX88" fmla="*/ 271075 w 829105"/>
                  <a:gd name="connsiteY88" fmla="*/ 9999 h 914400"/>
                  <a:gd name="connsiteX89" fmla="*/ 465759 w 829105"/>
                  <a:gd name="connsiteY89" fmla="*/ 164270 h 914400"/>
                  <a:gd name="connsiteX90" fmla="*/ 473633 w 829105"/>
                  <a:gd name="connsiteY90" fmla="*/ 229978 h 914400"/>
                  <a:gd name="connsiteX91" fmla="*/ 436414 w 829105"/>
                  <a:gd name="connsiteY91" fmla="*/ 247834 h 914400"/>
                  <a:gd name="connsiteX92" fmla="*/ 407068 w 829105"/>
                  <a:gd name="connsiteY92" fmla="*/ 237835 h 914400"/>
                  <a:gd name="connsiteX93" fmla="*/ 288969 w 829105"/>
                  <a:gd name="connsiteY93" fmla="*/ 144272 h 914400"/>
                  <a:gd name="connsiteX94" fmla="*/ 288969 w 829105"/>
                  <a:gd name="connsiteY94" fmla="*/ 675651 h 914400"/>
                  <a:gd name="connsiteX95" fmla="*/ 273222 w 829105"/>
                  <a:gd name="connsiteY95" fmla="*/ 699935 h 914400"/>
                  <a:gd name="connsiteX96" fmla="*/ 257475 w 829105"/>
                  <a:gd name="connsiteY96" fmla="*/ 727075 h 914400"/>
                  <a:gd name="connsiteX97" fmla="*/ 257475 w 829105"/>
                  <a:gd name="connsiteY97" fmla="*/ 112132 h 914400"/>
                  <a:gd name="connsiteX98" fmla="*/ 266065 w 829105"/>
                  <a:gd name="connsiteY98" fmla="*/ 97848 h 914400"/>
                  <a:gd name="connsiteX99" fmla="*/ 283243 w 829105"/>
                  <a:gd name="connsiteY99" fmla="*/ 99991 h 914400"/>
                  <a:gd name="connsiteX100" fmla="*/ 426393 w 829105"/>
                  <a:gd name="connsiteY100" fmla="*/ 213551 h 914400"/>
                  <a:gd name="connsiteX101" fmla="*/ 436414 w 829105"/>
                  <a:gd name="connsiteY101" fmla="*/ 216408 h 914400"/>
                  <a:gd name="connsiteX102" fmla="*/ 448581 w 829105"/>
                  <a:gd name="connsiteY102" fmla="*/ 210694 h 914400"/>
                  <a:gd name="connsiteX103" fmla="*/ 446434 w 829105"/>
                  <a:gd name="connsiteY103" fmla="*/ 188554 h 914400"/>
                  <a:gd name="connsiteX104" fmla="*/ 251749 w 829105"/>
                  <a:gd name="connsiteY104" fmla="*/ 34997 h 914400"/>
                  <a:gd name="connsiteX105" fmla="*/ 251034 w 829105"/>
                  <a:gd name="connsiteY105" fmla="*/ 34282 h 914400"/>
                  <a:gd name="connsiteX106" fmla="*/ 250318 w 829105"/>
                  <a:gd name="connsiteY106" fmla="*/ 34282 h 914400"/>
                  <a:gd name="connsiteX107" fmla="*/ 250318 w 829105"/>
                  <a:gd name="connsiteY107" fmla="*/ 33568 h 914400"/>
                  <a:gd name="connsiteX108" fmla="*/ 249602 w 829105"/>
                  <a:gd name="connsiteY108" fmla="*/ 33568 h 914400"/>
                  <a:gd name="connsiteX109" fmla="*/ 248886 w 829105"/>
                  <a:gd name="connsiteY109" fmla="*/ 32854 h 914400"/>
                  <a:gd name="connsiteX110" fmla="*/ 248171 w 829105"/>
                  <a:gd name="connsiteY110" fmla="*/ 32854 h 914400"/>
                  <a:gd name="connsiteX111" fmla="*/ 247455 w 829105"/>
                  <a:gd name="connsiteY111" fmla="*/ 32854 h 914400"/>
                  <a:gd name="connsiteX112" fmla="*/ 246739 w 829105"/>
                  <a:gd name="connsiteY112" fmla="*/ 32140 h 914400"/>
                  <a:gd name="connsiteX113" fmla="*/ 246023 w 829105"/>
                  <a:gd name="connsiteY113" fmla="*/ 32140 h 914400"/>
                  <a:gd name="connsiteX114" fmla="*/ 245308 w 829105"/>
                  <a:gd name="connsiteY114" fmla="*/ 32140 h 914400"/>
                  <a:gd name="connsiteX115" fmla="*/ 244592 w 829105"/>
                  <a:gd name="connsiteY115" fmla="*/ 31426 h 914400"/>
                  <a:gd name="connsiteX116" fmla="*/ 243876 w 829105"/>
                  <a:gd name="connsiteY116" fmla="*/ 31426 h 914400"/>
                  <a:gd name="connsiteX117" fmla="*/ 241729 w 829105"/>
                  <a:gd name="connsiteY117" fmla="*/ 31426 h 914400"/>
                  <a:gd name="connsiteX118" fmla="*/ 240297 w 829105"/>
                  <a:gd name="connsiteY118" fmla="*/ 31426 h 914400"/>
                  <a:gd name="connsiteX119" fmla="*/ 238150 w 829105"/>
                  <a:gd name="connsiteY119" fmla="*/ 32140 h 914400"/>
                  <a:gd name="connsiteX120" fmla="*/ 237434 w 829105"/>
                  <a:gd name="connsiteY120" fmla="*/ 32140 h 914400"/>
                  <a:gd name="connsiteX121" fmla="*/ 236718 w 829105"/>
                  <a:gd name="connsiteY121" fmla="*/ 32140 h 914400"/>
                  <a:gd name="connsiteX122" fmla="*/ 236003 w 829105"/>
                  <a:gd name="connsiteY122" fmla="*/ 32854 h 914400"/>
                  <a:gd name="connsiteX123" fmla="*/ 235287 w 829105"/>
                  <a:gd name="connsiteY123" fmla="*/ 32854 h 914400"/>
                  <a:gd name="connsiteX124" fmla="*/ 234571 w 829105"/>
                  <a:gd name="connsiteY124" fmla="*/ 32854 h 914400"/>
                  <a:gd name="connsiteX125" fmla="*/ 233855 w 829105"/>
                  <a:gd name="connsiteY125" fmla="*/ 33568 h 914400"/>
                  <a:gd name="connsiteX126" fmla="*/ 233140 w 829105"/>
                  <a:gd name="connsiteY126" fmla="*/ 34282 h 914400"/>
                  <a:gd name="connsiteX127" fmla="*/ 232424 w 829105"/>
                  <a:gd name="connsiteY127" fmla="*/ 34282 h 914400"/>
                  <a:gd name="connsiteX128" fmla="*/ 231708 w 829105"/>
                  <a:gd name="connsiteY128" fmla="*/ 34997 h 914400"/>
                  <a:gd name="connsiteX129" fmla="*/ 37024 w 829105"/>
                  <a:gd name="connsiteY129" fmla="*/ 188554 h 914400"/>
                  <a:gd name="connsiteX130" fmla="*/ 34877 w 829105"/>
                  <a:gd name="connsiteY130" fmla="*/ 210694 h 914400"/>
                  <a:gd name="connsiteX131" fmla="*/ 47044 w 829105"/>
                  <a:gd name="connsiteY131" fmla="*/ 216408 h 914400"/>
                  <a:gd name="connsiteX132" fmla="*/ 57065 w 829105"/>
                  <a:gd name="connsiteY132" fmla="*/ 213551 h 914400"/>
                  <a:gd name="connsiteX133" fmla="*/ 200215 w 829105"/>
                  <a:gd name="connsiteY133" fmla="*/ 99991 h 914400"/>
                  <a:gd name="connsiteX134" fmla="*/ 210236 w 829105"/>
                  <a:gd name="connsiteY134" fmla="*/ 96419 h 914400"/>
                  <a:gd name="connsiteX135" fmla="*/ 217393 w 829105"/>
                  <a:gd name="connsiteY135" fmla="*/ 97848 h 914400"/>
                  <a:gd name="connsiteX136" fmla="*/ 225982 w 829105"/>
                  <a:gd name="connsiteY136" fmla="*/ 112132 h 914400"/>
                  <a:gd name="connsiteX137" fmla="*/ 225982 w 829105"/>
                  <a:gd name="connsiteY137" fmla="*/ 727075 h 914400"/>
                  <a:gd name="connsiteX138" fmla="*/ 210236 w 829105"/>
                  <a:gd name="connsiteY138" fmla="*/ 699935 h 914400"/>
                  <a:gd name="connsiteX139" fmla="*/ 194489 w 829105"/>
                  <a:gd name="connsiteY139" fmla="*/ 675651 h 914400"/>
                  <a:gd name="connsiteX140" fmla="*/ 194489 w 829105"/>
                  <a:gd name="connsiteY140" fmla="*/ 144272 h 914400"/>
                  <a:gd name="connsiteX141" fmla="*/ 76390 w 829105"/>
                  <a:gd name="connsiteY141" fmla="*/ 237835 h 914400"/>
                  <a:gd name="connsiteX142" fmla="*/ 47044 w 829105"/>
                  <a:gd name="connsiteY142" fmla="*/ 247834 h 914400"/>
                  <a:gd name="connsiteX143" fmla="*/ 9825 w 829105"/>
                  <a:gd name="connsiteY143" fmla="*/ 229978 h 914400"/>
                  <a:gd name="connsiteX144" fmla="*/ 17699 w 829105"/>
                  <a:gd name="connsiteY144" fmla="*/ 164270 h 914400"/>
                  <a:gd name="connsiteX145" fmla="*/ 212383 w 829105"/>
                  <a:gd name="connsiteY145" fmla="*/ 9999 h 914400"/>
                  <a:gd name="connsiteX146" fmla="*/ 213814 w 829105"/>
                  <a:gd name="connsiteY146" fmla="*/ 9285 h 914400"/>
                  <a:gd name="connsiteX147" fmla="*/ 215246 w 829105"/>
                  <a:gd name="connsiteY147" fmla="*/ 7856 h 914400"/>
                  <a:gd name="connsiteX148" fmla="*/ 215962 w 829105"/>
                  <a:gd name="connsiteY148" fmla="*/ 7856 h 914400"/>
                  <a:gd name="connsiteX149" fmla="*/ 217393 w 829105"/>
                  <a:gd name="connsiteY149" fmla="*/ 7142 h 914400"/>
                  <a:gd name="connsiteX150" fmla="*/ 217393 w 829105"/>
                  <a:gd name="connsiteY150" fmla="*/ 6428 h 914400"/>
                  <a:gd name="connsiteX151" fmla="*/ 218825 w 829105"/>
                  <a:gd name="connsiteY151" fmla="*/ 5714 h 914400"/>
                  <a:gd name="connsiteX152" fmla="*/ 220256 w 829105"/>
                  <a:gd name="connsiteY152" fmla="*/ 4999 h 914400"/>
                  <a:gd name="connsiteX153" fmla="*/ 221688 w 829105"/>
                  <a:gd name="connsiteY153" fmla="*/ 4285 h 914400"/>
                  <a:gd name="connsiteX154" fmla="*/ 223119 w 829105"/>
                  <a:gd name="connsiteY154" fmla="*/ 3571 h 914400"/>
                  <a:gd name="connsiteX155" fmla="*/ 224551 w 829105"/>
                  <a:gd name="connsiteY155" fmla="*/ 3571 h 914400"/>
                  <a:gd name="connsiteX156" fmla="*/ 225982 w 829105"/>
                  <a:gd name="connsiteY156" fmla="*/ 2857 h 914400"/>
                  <a:gd name="connsiteX157" fmla="*/ 227414 w 829105"/>
                  <a:gd name="connsiteY157" fmla="*/ 2143 h 914400"/>
                  <a:gd name="connsiteX158" fmla="*/ 228129 w 829105"/>
                  <a:gd name="connsiteY158" fmla="*/ 2143 h 914400"/>
                  <a:gd name="connsiteX159" fmla="*/ 230992 w 829105"/>
                  <a:gd name="connsiteY159" fmla="*/ 1428 h 914400"/>
                  <a:gd name="connsiteX160" fmla="*/ 231708 w 829105"/>
                  <a:gd name="connsiteY160" fmla="*/ 714 h 914400"/>
                  <a:gd name="connsiteX161" fmla="*/ 233140 w 829105"/>
                  <a:gd name="connsiteY161" fmla="*/ 714 h 914400"/>
                  <a:gd name="connsiteX162" fmla="*/ 235287 w 829105"/>
                  <a:gd name="connsiteY162" fmla="*/ 714 h 914400"/>
                  <a:gd name="connsiteX163" fmla="*/ 236718 w 829105"/>
                  <a:gd name="connsiteY163"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829105" h="914400">
                    <a:moveTo>
                      <a:pt x="595862" y="301625"/>
                    </a:moveTo>
                    <a:cubicBezTo>
                      <a:pt x="601568" y="301625"/>
                      <a:pt x="607988" y="303054"/>
                      <a:pt x="613694" y="306624"/>
                    </a:cubicBezTo>
                    <a:cubicBezTo>
                      <a:pt x="613694" y="306624"/>
                      <a:pt x="613694" y="306624"/>
                      <a:pt x="813413" y="432322"/>
                    </a:cubicBezTo>
                    <a:cubicBezTo>
                      <a:pt x="814126" y="432322"/>
                      <a:pt x="814126" y="432322"/>
                      <a:pt x="814126" y="432322"/>
                    </a:cubicBezTo>
                    <a:cubicBezTo>
                      <a:pt x="814840" y="433036"/>
                      <a:pt x="815553" y="433036"/>
                      <a:pt x="815553" y="433750"/>
                    </a:cubicBezTo>
                    <a:cubicBezTo>
                      <a:pt x="816266" y="433750"/>
                      <a:pt x="816979" y="434464"/>
                      <a:pt x="816979" y="434464"/>
                    </a:cubicBezTo>
                    <a:cubicBezTo>
                      <a:pt x="817693" y="435179"/>
                      <a:pt x="817693" y="435179"/>
                      <a:pt x="818406" y="435893"/>
                    </a:cubicBezTo>
                    <a:cubicBezTo>
                      <a:pt x="819119" y="435893"/>
                      <a:pt x="819119" y="436607"/>
                      <a:pt x="819833" y="436607"/>
                    </a:cubicBezTo>
                    <a:cubicBezTo>
                      <a:pt x="819833" y="437321"/>
                      <a:pt x="820546" y="438035"/>
                      <a:pt x="820546" y="438035"/>
                    </a:cubicBezTo>
                    <a:cubicBezTo>
                      <a:pt x="821259" y="438750"/>
                      <a:pt x="821259" y="438750"/>
                      <a:pt x="821972" y="439464"/>
                    </a:cubicBezTo>
                    <a:cubicBezTo>
                      <a:pt x="821972" y="439464"/>
                      <a:pt x="821972" y="440178"/>
                      <a:pt x="821972" y="440178"/>
                    </a:cubicBezTo>
                    <a:cubicBezTo>
                      <a:pt x="822686" y="440178"/>
                      <a:pt x="822686" y="440178"/>
                      <a:pt x="822686" y="440892"/>
                    </a:cubicBezTo>
                    <a:cubicBezTo>
                      <a:pt x="823399" y="440892"/>
                      <a:pt x="823399" y="441606"/>
                      <a:pt x="823399" y="442321"/>
                    </a:cubicBezTo>
                    <a:cubicBezTo>
                      <a:pt x="824112" y="442321"/>
                      <a:pt x="824112" y="442321"/>
                      <a:pt x="824112" y="442321"/>
                    </a:cubicBezTo>
                    <a:cubicBezTo>
                      <a:pt x="824112" y="443035"/>
                      <a:pt x="824112" y="443035"/>
                      <a:pt x="824826" y="443035"/>
                    </a:cubicBezTo>
                    <a:cubicBezTo>
                      <a:pt x="824826" y="443749"/>
                      <a:pt x="824826" y="444463"/>
                      <a:pt x="825539" y="444463"/>
                    </a:cubicBezTo>
                    <a:cubicBezTo>
                      <a:pt x="825539" y="445177"/>
                      <a:pt x="825539" y="445177"/>
                      <a:pt x="825539" y="445177"/>
                    </a:cubicBezTo>
                    <a:cubicBezTo>
                      <a:pt x="825539" y="445892"/>
                      <a:pt x="826252" y="445892"/>
                      <a:pt x="826252" y="445892"/>
                    </a:cubicBezTo>
                    <a:cubicBezTo>
                      <a:pt x="826252" y="446606"/>
                      <a:pt x="826252" y="447320"/>
                      <a:pt x="826965" y="447320"/>
                    </a:cubicBezTo>
                    <a:cubicBezTo>
                      <a:pt x="826965" y="448034"/>
                      <a:pt x="826965" y="448034"/>
                      <a:pt x="826965" y="448748"/>
                    </a:cubicBezTo>
                    <a:cubicBezTo>
                      <a:pt x="826965" y="448748"/>
                      <a:pt x="826965" y="448748"/>
                      <a:pt x="826965" y="449462"/>
                    </a:cubicBezTo>
                    <a:cubicBezTo>
                      <a:pt x="827679" y="449462"/>
                      <a:pt x="827679" y="450177"/>
                      <a:pt x="827679" y="450891"/>
                    </a:cubicBezTo>
                    <a:cubicBezTo>
                      <a:pt x="827679" y="450891"/>
                      <a:pt x="827679" y="451605"/>
                      <a:pt x="827679" y="451605"/>
                    </a:cubicBezTo>
                    <a:cubicBezTo>
                      <a:pt x="828392" y="451605"/>
                      <a:pt x="828392" y="451605"/>
                      <a:pt x="828392" y="451605"/>
                    </a:cubicBezTo>
                    <a:cubicBezTo>
                      <a:pt x="828392" y="452319"/>
                      <a:pt x="828392" y="452319"/>
                      <a:pt x="828392" y="452319"/>
                    </a:cubicBezTo>
                    <a:cubicBezTo>
                      <a:pt x="828392" y="453033"/>
                      <a:pt x="828392" y="453033"/>
                      <a:pt x="828392" y="453748"/>
                    </a:cubicBezTo>
                    <a:cubicBezTo>
                      <a:pt x="828392" y="454462"/>
                      <a:pt x="828392" y="454462"/>
                      <a:pt x="828392" y="455176"/>
                    </a:cubicBezTo>
                    <a:cubicBezTo>
                      <a:pt x="829105" y="455176"/>
                      <a:pt x="829105" y="455176"/>
                      <a:pt x="829105" y="455176"/>
                    </a:cubicBezTo>
                    <a:cubicBezTo>
                      <a:pt x="829105" y="455890"/>
                      <a:pt x="829105" y="456604"/>
                      <a:pt x="829105" y="457319"/>
                    </a:cubicBezTo>
                    <a:cubicBezTo>
                      <a:pt x="829105" y="457319"/>
                      <a:pt x="829105" y="458033"/>
                      <a:pt x="829105" y="458033"/>
                    </a:cubicBezTo>
                    <a:cubicBezTo>
                      <a:pt x="829105" y="458747"/>
                      <a:pt x="829105" y="458747"/>
                      <a:pt x="829105" y="458747"/>
                    </a:cubicBezTo>
                    <a:cubicBezTo>
                      <a:pt x="829105" y="459461"/>
                      <a:pt x="829105" y="459461"/>
                      <a:pt x="829105" y="460175"/>
                    </a:cubicBezTo>
                    <a:cubicBezTo>
                      <a:pt x="829105" y="460889"/>
                      <a:pt x="829105" y="460889"/>
                      <a:pt x="829105" y="461604"/>
                    </a:cubicBezTo>
                    <a:cubicBezTo>
                      <a:pt x="829105" y="461604"/>
                      <a:pt x="829105" y="461604"/>
                      <a:pt x="829105" y="462318"/>
                    </a:cubicBezTo>
                    <a:cubicBezTo>
                      <a:pt x="829105" y="462318"/>
                      <a:pt x="829105" y="463032"/>
                      <a:pt x="829105" y="463746"/>
                    </a:cubicBezTo>
                    <a:cubicBezTo>
                      <a:pt x="829105" y="463746"/>
                      <a:pt x="829105" y="464460"/>
                      <a:pt x="829105" y="464460"/>
                    </a:cubicBezTo>
                    <a:cubicBezTo>
                      <a:pt x="829105" y="465175"/>
                      <a:pt x="829105" y="465175"/>
                      <a:pt x="829105" y="465175"/>
                    </a:cubicBezTo>
                    <a:cubicBezTo>
                      <a:pt x="829105" y="465889"/>
                      <a:pt x="828392" y="465889"/>
                      <a:pt x="828392" y="466603"/>
                    </a:cubicBezTo>
                    <a:cubicBezTo>
                      <a:pt x="828392" y="467317"/>
                      <a:pt x="828392" y="467317"/>
                      <a:pt x="828392" y="468031"/>
                    </a:cubicBezTo>
                    <a:cubicBezTo>
                      <a:pt x="828392" y="468031"/>
                      <a:pt x="828392" y="468031"/>
                      <a:pt x="828392" y="468746"/>
                    </a:cubicBezTo>
                    <a:cubicBezTo>
                      <a:pt x="828392" y="468746"/>
                      <a:pt x="827679" y="469460"/>
                      <a:pt x="827679" y="470174"/>
                    </a:cubicBezTo>
                    <a:cubicBezTo>
                      <a:pt x="827679" y="470174"/>
                      <a:pt x="827679" y="470888"/>
                      <a:pt x="827679" y="470888"/>
                    </a:cubicBezTo>
                    <a:cubicBezTo>
                      <a:pt x="827679" y="471602"/>
                      <a:pt x="826965" y="471602"/>
                      <a:pt x="826965" y="471602"/>
                    </a:cubicBezTo>
                    <a:cubicBezTo>
                      <a:pt x="826965" y="472317"/>
                      <a:pt x="826965" y="472317"/>
                      <a:pt x="826965" y="473031"/>
                    </a:cubicBezTo>
                    <a:cubicBezTo>
                      <a:pt x="826252" y="473745"/>
                      <a:pt x="826252" y="473745"/>
                      <a:pt x="826252" y="474459"/>
                    </a:cubicBezTo>
                    <a:cubicBezTo>
                      <a:pt x="825539" y="475173"/>
                      <a:pt x="825539" y="475887"/>
                      <a:pt x="825539" y="475887"/>
                    </a:cubicBezTo>
                    <a:cubicBezTo>
                      <a:pt x="824826" y="476602"/>
                      <a:pt x="824826" y="476602"/>
                      <a:pt x="824826" y="477316"/>
                    </a:cubicBezTo>
                    <a:cubicBezTo>
                      <a:pt x="824826" y="477316"/>
                      <a:pt x="824826" y="477316"/>
                      <a:pt x="707847" y="682288"/>
                    </a:cubicBezTo>
                    <a:cubicBezTo>
                      <a:pt x="701428" y="693001"/>
                      <a:pt x="690015" y="698715"/>
                      <a:pt x="678603" y="698715"/>
                    </a:cubicBezTo>
                    <a:cubicBezTo>
                      <a:pt x="672896" y="698715"/>
                      <a:pt x="667190" y="697286"/>
                      <a:pt x="662197" y="694430"/>
                    </a:cubicBezTo>
                    <a:cubicBezTo>
                      <a:pt x="646505" y="685145"/>
                      <a:pt x="640799" y="665148"/>
                      <a:pt x="650071" y="648721"/>
                    </a:cubicBezTo>
                    <a:cubicBezTo>
                      <a:pt x="650071" y="648721"/>
                      <a:pt x="650071" y="648721"/>
                      <a:pt x="730672" y="508026"/>
                    </a:cubicBezTo>
                    <a:cubicBezTo>
                      <a:pt x="543792" y="553020"/>
                      <a:pt x="349779" y="661577"/>
                      <a:pt x="292717" y="914400"/>
                    </a:cubicBezTo>
                    <a:cubicBezTo>
                      <a:pt x="291290" y="909401"/>
                      <a:pt x="290577" y="904401"/>
                      <a:pt x="289150" y="898688"/>
                    </a:cubicBezTo>
                    <a:cubicBezTo>
                      <a:pt x="284870" y="877976"/>
                      <a:pt x="279164" y="857979"/>
                      <a:pt x="273458" y="838696"/>
                    </a:cubicBezTo>
                    <a:cubicBezTo>
                      <a:pt x="269178" y="824412"/>
                      <a:pt x="264185" y="810843"/>
                      <a:pt x="259192" y="797273"/>
                    </a:cubicBezTo>
                    <a:cubicBezTo>
                      <a:pt x="263472" y="786560"/>
                      <a:pt x="268465" y="775847"/>
                      <a:pt x="273458" y="765134"/>
                    </a:cubicBezTo>
                    <a:cubicBezTo>
                      <a:pt x="278451" y="755136"/>
                      <a:pt x="283444" y="745137"/>
                      <a:pt x="289150" y="735138"/>
                    </a:cubicBezTo>
                    <a:cubicBezTo>
                      <a:pt x="312688" y="693001"/>
                      <a:pt x="341933" y="655149"/>
                      <a:pt x="376171" y="620868"/>
                    </a:cubicBezTo>
                    <a:cubicBezTo>
                      <a:pt x="458198" y="537308"/>
                      <a:pt x="569470" y="478744"/>
                      <a:pt x="707134" y="444463"/>
                    </a:cubicBezTo>
                    <a:cubicBezTo>
                      <a:pt x="707134" y="444463"/>
                      <a:pt x="707134" y="444463"/>
                      <a:pt x="578030" y="363760"/>
                    </a:cubicBezTo>
                    <a:cubicBezTo>
                      <a:pt x="562337" y="353761"/>
                      <a:pt x="558058" y="333049"/>
                      <a:pt x="567330" y="317337"/>
                    </a:cubicBezTo>
                    <a:cubicBezTo>
                      <a:pt x="573750" y="307339"/>
                      <a:pt x="584449" y="301625"/>
                      <a:pt x="595862" y="301625"/>
                    </a:cubicBezTo>
                    <a:close/>
                    <a:moveTo>
                      <a:pt x="236718" y="0"/>
                    </a:moveTo>
                    <a:cubicBezTo>
                      <a:pt x="236718" y="0"/>
                      <a:pt x="236718" y="0"/>
                      <a:pt x="237434" y="0"/>
                    </a:cubicBezTo>
                    <a:cubicBezTo>
                      <a:pt x="238150" y="0"/>
                      <a:pt x="238866" y="0"/>
                      <a:pt x="239582" y="0"/>
                    </a:cubicBezTo>
                    <a:cubicBezTo>
                      <a:pt x="240297" y="0"/>
                      <a:pt x="240297" y="0"/>
                      <a:pt x="241013" y="0"/>
                    </a:cubicBezTo>
                    <a:cubicBezTo>
                      <a:pt x="241729" y="0"/>
                      <a:pt x="242445" y="0"/>
                      <a:pt x="242445" y="0"/>
                    </a:cubicBezTo>
                    <a:cubicBezTo>
                      <a:pt x="243160" y="0"/>
                      <a:pt x="243160" y="0"/>
                      <a:pt x="243876" y="0"/>
                    </a:cubicBezTo>
                    <a:cubicBezTo>
                      <a:pt x="244592" y="0"/>
                      <a:pt x="245308" y="0"/>
                      <a:pt x="246023" y="0"/>
                    </a:cubicBezTo>
                    <a:cubicBezTo>
                      <a:pt x="246023" y="0"/>
                      <a:pt x="246739" y="0"/>
                      <a:pt x="246739" y="0"/>
                    </a:cubicBezTo>
                    <a:cubicBezTo>
                      <a:pt x="247455" y="0"/>
                      <a:pt x="247455" y="714"/>
                      <a:pt x="248171" y="714"/>
                    </a:cubicBezTo>
                    <a:cubicBezTo>
                      <a:pt x="248886" y="714"/>
                      <a:pt x="249602" y="714"/>
                      <a:pt x="250318" y="714"/>
                    </a:cubicBezTo>
                    <a:cubicBezTo>
                      <a:pt x="251034" y="714"/>
                      <a:pt x="251034" y="714"/>
                      <a:pt x="251749" y="1428"/>
                    </a:cubicBezTo>
                    <a:cubicBezTo>
                      <a:pt x="251749" y="1428"/>
                      <a:pt x="252465" y="1428"/>
                      <a:pt x="253181" y="1428"/>
                    </a:cubicBezTo>
                    <a:cubicBezTo>
                      <a:pt x="253181" y="1428"/>
                      <a:pt x="254612" y="1428"/>
                      <a:pt x="255328" y="2143"/>
                    </a:cubicBezTo>
                    <a:cubicBezTo>
                      <a:pt x="255328" y="2143"/>
                      <a:pt x="255328" y="2143"/>
                      <a:pt x="256044" y="2143"/>
                    </a:cubicBezTo>
                    <a:cubicBezTo>
                      <a:pt x="256760" y="2143"/>
                      <a:pt x="256760" y="2143"/>
                      <a:pt x="257475" y="2857"/>
                    </a:cubicBezTo>
                    <a:cubicBezTo>
                      <a:pt x="258191" y="2857"/>
                      <a:pt x="258907" y="2857"/>
                      <a:pt x="259623" y="3571"/>
                    </a:cubicBezTo>
                    <a:cubicBezTo>
                      <a:pt x="259623" y="3571"/>
                      <a:pt x="259623" y="3571"/>
                      <a:pt x="260339" y="3571"/>
                    </a:cubicBezTo>
                    <a:cubicBezTo>
                      <a:pt x="261055" y="4285"/>
                      <a:pt x="261055" y="4285"/>
                      <a:pt x="261770" y="4285"/>
                    </a:cubicBezTo>
                    <a:cubicBezTo>
                      <a:pt x="262486" y="4999"/>
                      <a:pt x="262486" y="4999"/>
                      <a:pt x="263202" y="4999"/>
                    </a:cubicBezTo>
                    <a:cubicBezTo>
                      <a:pt x="263918" y="5714"/>
                      <a:pt x="263918" y="5714"/>
                      <a:pt x="264633" y="5714"/>
                    </a:cubicBezTo>
                    <a:cubicBezTo>
                      <a:pt x="264633" y="5714"/>
                      <a:pt x="265349" y="6428"/>
                      <a:pt x="266065" y="6428"/>
                    </a:cubicBezTo>
                    <a:cubicBezTo>
                      <a:pt x="266065" y="6428"/>
                      <a:pt x="266065" y="6428"/>
                      <a:pt x="266065" y="7142"/>
                    </a:cubicBezTo>
                    <a:cubicBezTo>
                      <a:pt x="266781" y="7142"/>
                      <a:pt x="266781" y="7142"/>
                      <a:pt x="267496" y="7856"/>
                    </a:cubicBezTo>
                    <a:cubicBezTo>
                      <a:pt x="267496" y="7856"/>
                      <a:pt x="268212" y="7856"/>
                      <a:pt x="268212" y="7856"/>
                    </a:cubicBezTo>
                    <a:cubicBezTo>
                      <a:pt x="268928" y="8571"/>
                      <a:pt x="268928" y="8571"/>
                      <a:pt x="269644" y="9285"/>
                    </a:cubicBezTo>
                    <a:cubicBezTo>
                      <a:pt x="270359" y="9285"/>
                      <a:pt x="270359" y="9999"/>
                      <a:pt x="271075" y="9999"/>
                    </a:cubicBezTo>
                    <a:cubicBezTo>
                      <a:pt x="271075" y="9999"/>
                      <a:pt x="271075" y="9999"/>
                      <a:pt x="465759" y="164270"/>
                    </a:cubicBezTo>
                    <a:cubicBezTo>
                      <a:pt x="485800" y="179983"/>
                      <a:pt x="489379" y="209980"/>
                      <a:pt x="473633" y="229978"/>
                    </a:cubicBezTo>
                    <a:cubicBezTo>
                      <a:pt x="464328" y="241406"/>
                      <a:pt x="450729" y="247834"/>
                      <a:pt x="436414" y="247834"/>
                    </a:cubicBezTo>
                    <a:cubicBezTo>
                      <a:pt x="425677" y="247834"/>
                      <a:pt x="415657" y="244263"/>
                      <a:pt x="407068" y="237835"/>
                    </a:cubicBezTo>
                    <a:cubicBezTo>
                      <a:pt x="407068" y="237835"/>
                      <a:pt x="407068" y="237835"/>
                      <a:pt x="288969" y="144272"/>
                    </a:cubicBezTo>
                    <a:cubicBezTo>
                      <a:pt x="288969" y="144272"/>
                      <a:pt x="288969" y="144272"/>
                      <a:pt x="288969" y="675651"/>
                    </a:cubicBezTo>
                    <a:cubicBezTo>
                      <a:pt x="283243" y="683508"/>
                      <a:pt x="278233" y="692078"/>
                      <a:pt x="273222" y="699935"/>
                    </a:cubicBezTo>
                    <a:cubicBezTo>
                      <a:pt x="267496" y="708505"/>
                      <a:pt x="262486" y="717790"/>
                      <a:pt x="257475" y="727075"/>
                    </a:cubicBezTo>
                    <a:cubicBezTo>
                      <a:pt x="257475" y="727075"/>
                      <a:pt x="257475" y="727075"/>
                      <a:pt x="257475" y="112132"/>
                    </a:cubicBezTo>
                    <a:cubicBezTo>
                      <a:pt x="257475" y="106419"/>
                      <a:pt x="261055" y="100705"/>
                      <a:pt x="266065" y="97848"/>
                    </a:cubicBezTo>
                    <a:cubicBezTo>
                      <a:pt x="271791" y="94991"/>
                      <a:pt x="278233" y="95705"/>
                      <a:pt x="283243" y="99991"/>
                    </a:cubicBezTo>
                    <a:cubicBezTo>
                      <a:pt x="283243" y="99991"/>
                      <a:pt x="283243" y="99991"/>
                      <a:pt x="426393" y="213551"/>
                    </a:cubicBezTo>
                    <a:cubicBezTo>
                      <a:pt x="429972" y="215694"/>
                      <a:pt x="433551" y="216408"/>
                      <a:pt x="436414" y="216408"/>
                    </a:cubicBezTo>
                    <a:cubicBezTo>
                      <a:pt x="441424" y="216408"/>
                      <a:pt x="445718" y="214266"/>
                      <a:pt x="448581" y="210694"/>
                    </a:cubicBezTo>
                    <a:cubicBezTo>
                      <a:pt x="454307" y="203552"/>
                      <a:pt x="452876" y="194267"/>
                      <a:pt x="446434" y="188554"/>
                    </a:cubicBezTo>
                    <a:cubicBezTo>
                      <a:pt x="446434" y="188554"/>
                      <a:pt x="446434" y="188554"/>
                      <a:pt x="251749" y="34997"/>
                    </a:cubicBezTo>
                    <a:cubicBezTo>
                      <a:pt x="251749" y="34997"/>
                      <a:pt x="251034" y="34997"/>
                      <a:pt x="251034" y="34282"/>
                    </a:cubicBezTo>
                    <a:cubicBezTo>
                      <a:pt x="251034" y="34282"/>
                      <a:pt x="251034" y="34282"/>
                      <a:pt x="250318" y="34282"/>
                    </a:cubicBezTo>
                    <a:cubicBezTo>
                      <a:pt x="250318" y="34282"/>
                      <a:pt x="250318" y="34282"/>
                      <a:pt x="250318" y="33568"/>
                    </a:cubicBezTo>
                    <a:cubicBezTo>
                      <a:pt x="250318" y="33568"/>
                      <a:pt x="249602" y="33568"/>
                      <a:pt x="249602" y="33568"/>
                    </a:cubicBezTo>
                    <a:cubicBezTo>
                      <a:pt x="248886" y="33568"/>
                      <a:pt x="248886" y="33568"/>
                      <a:pt x="248886" y="32854"/>
                    </a:cubicBezTo>
                    <a:cubicBezTo>
                      <a:pt x="248886" y="32854"/>
                      <a:pt x="248886" y="32854"/>
                      <a:pt x="248171" y="32854"/>
                    </a:cubicBezTo>
                    <a:cubicBezTo>
                      <a:pt x="247455" y="32854"/>
                      <a:pt x="247455" y="32854"/>
                      <a:pt x="247455" y="32854"/>
                    </a:cubicBezTo>
                    <a:cubicBezTo>
                      <a:pt x="247455" y="32854"/>
                      <a:pt x="247455" y="32140"/>
                      <a:pt x="246739" y="32140"/>
                    </a:cubicBezTo>
                    <a:cubicBezTo>
                      <a:pt x="246739" y="32140"/>
                      <a:pt x="246739" y="32140"/>
                      <a:pt x="246023" y="32140"/>
                    </a:cubicBezTo>
                    <a:cubicBezTo>
                      <a:pt x="246023" y="32140"/>
                      <a:pt x="246023" y="32140"/>
                      <a:pt x="245308" y="32140"/>
                    </a:cubicBezTo>
                    <a:cubicBezTo>
                      <a:pt x="245308" y="32140"/>
                      <a:pt x="245308" y="32140"/>
                      <a:pt x="244592" y="31426"/>
                    </a:cubicBezTo>
                    <a:cubicBezTo>
                      <a:pt x="244592" y="31426"/>
                      <a:pt x="243876" y="31426"/>
                      <a:pt x="243876" y="31426"/>
                    </a:cubicBezTo>
                    <a:cubicBezTo>
                      <a:pt x="243876" y="31426"/>
                      <a:pt x="243876" y="31426"/>
                      <a:pt x="241729" y="31426"/>
                    </a:cubicBezTo>
                    <a:cubicBezTo>
                      <a:pt x="241729" y="31426"/>
                      <a:pt x="241729" y="31426"/>
                      <a:pt x="240297" y="31426"/>
                    </a:cubicBezTo>
                    <a:cubicBezTo>
                      <a:pt x="240297" y="31426"/>
                      <a:pt x="240297" y="31426"/>
                      <a:pt x="238150" y="32140"/>
                    </a:cubicBezTo>
                    <a:cubicBezTo>
                      <a:pt x="237434" y="32140"/>
                      <a:pt x="237434" y="32140"/>
                      <a:pt x="237434" y="32140"/>
                    </a:cubicBezTo>
                    <a:cubicBezTo>
                      <a:pt x="237434" y="32140"/>
                      <a:pt x="237434" y="32140"/>
                      <a:pt x="236718" y="32140"/>
                    </a:cubicBezTo>
                    <a:cubicBezTo>
                      <a:pt x="236003" y="32140"/>
                      <a:pt x="236003" y="32140"/>
                      <a:pt x="236003" y="32854"/>
                    </a:cubicBezTo>
                    <a:cubicBezTo>
                      <a:pt x="236003" y="32854"/>
                      <a:pt x="236003" y="32854"/>
                      <a:pt x="235287" y="32854"/>
                    </a:cubicBezTo>
                    <a:cubicBezTo>
                      <a:pt x="235287" y="32854"/>
                      <a:pt x="235287" y="32854"/>
                      <a:pt x="234571" y="32854"/>
                    </a:cubicBezTo>
                    <a:cubicBezTo>
                      <a:pt x="234571" y="33568"/>
                      <a:pt x="234571" y="33568"/>
                      <a:pt x="233855" y="33568"/>
                    </a:cubicBezTo>
                    <a:cubicBezTo>
                      <a:pt x="233855" y="33568"/>
                      <a:pt x="233855" y="33568"/>
                      <a:pt x="233140" y="34282"/>
                    </a:cubicBezTo>
                    <a:cubicBezTo>
                      <a:pt x="233140" y="34282"/>
                      <a:pt x="233140" y="34282"/>
                      <a:pt x="232424" y="34282"/>
                    </a:cubicBezTo>
                    <a:cubicBezTo>
                      <a:pt x="232424" y="34997"/>
                      <a:pt x="231708" y="34997"/>
                      <a:pt x="231708" y="34997"/>
                    </a:cubicBezTo>
                    <a:cubicBezTo>
                      <a:pt x="231708" y="34997"/>
                      <a:pt x="231708" y="34997"/>
                      <a:pt x="37024" y="188554"/>
                    </a:cubicBezTo>
                    <a:cubicBezTo>
                      <a:pt x="30582" y="194267"/>
                      <a:pt x="29151" y="203552"/>
                      <a:pt x="34877" y="210694"/>
                    </a:cubicBezTo>
                    <a:cubicBezTo>
                      <a:pt x="37740" y="214266"/>
                      <a:pt x="42034" y="216408"/>
                      <a:pt x="47044" y="216408"/>
                    </a:cubicBezTo>
                    <a:cubicBezTo>
                      <a:pt x="49907" y="216408"/>
                      <a:pt x="53486" y="215694"/>
                      <a:pt x="57065" y="213551"/>
                    </a:cubicBezTo>
                    <a:cubicBezTo>
                      <a:pt x="57065" y="213551"/>
                      <a:pt x="57065" y="213551"/>
                      <a:pt x="200215" y="99991"/>
                    </a:cubicBezTo>
                    <a:cubicBezTo>
                      <a:pt x="203078" y="97848"/>
                      <a:pt x="206657" y="96419"/>
                      <a:pt x="210236" y="96419"/>
                    </a:cubicBezTo>
                    <a:cubicBezTo>
                      <a:pt x="212383" y="96419"/>
                      <a:pt x="215246" y="97134"/>
                      <a:pt x="217393" y="97848"/>
                    </a:cubicBezTo>
                    <a:cubicBezTo>
                      <a:pt x="222403" y="100705"/>
                      <a:pt x="225982" y="106419"/>
                      <a:pt x="225982" y="112132"/>
                    </a:cubicBezTo>
                    <a:cubicBezTo>
                      <a:pt x="225982" y="112132"/>
                      <a:pt x="225982" y="112132"/>
                      <a:pt x="225982" y="727075"/>
                    </a:cubicBezTo>
                    <a:cubicBezTo>
                      <a:pt x="220972" y="717790"/>
                      <a:pt x="215962" y="708505"/>
                      <a:pt x="210236" y="699935"/>
                    </a:cubicBezTo>
                    <a:cubicBezTo>
                      <a:pt x="205225" y="692078"/>
                      <a:pt x="200215" y="683508"/>
                      <a:pt x="194489" y="675651"/>
                    </a:cubicBezTo>
                    <a:cubicBezTo>
                      <a:pt x="194489" y="675651"/>
                      <a:pt x="194489" y="675651"/>
                      <a:pt x="194489" y="144272"/>
                    </a:cubicBezTo>
                    <a:cubicBezTo>
                      <a:pt x="194489" y="144272"/>
                      <a:pt x="194489" y="144272"/>
                      <a:pt x="76390" y="237835"/>
                    </a:cubicBezTo>
                    <a:cubicBezTo>
                      <a:pt x="67801" y="244263"/>
                      <a:pt x="57781" y="247834"/>
                      <a:pt x="47044" y="247834"/>
                    </a:cubicBezTo>
                    <a:cubicBezTo>
                      <a:pt x="32729" y="247834"/>
                      <a:pt x="19130" y="241406"/>
                      <a:pt x="9825" y="229978"/>
                    </a:cubicBezTo>
                    <a:cubicBezTo>
                      <a:pt x="-5921" y="209980"/>
                      <a:pt x="-2342" y="179983"/>
                      <a:pt x="17699" y="164270"/>
                    </a:cubicBezTo>
                    <a:cubicBezTo>
                      <a:pt x="17699" y="164270"/>
                      <a:pt x="17699" y="164270"/>
                      <a:pt x="212383" y="9999"/>
                    </a:cubicBezTo>
                    <a:cubicBezTo>
                      <a:pt x="213099" y="9999"/>
                      <a:pt x="213099" y="9285"/>
                      <a:pt x="213814" y="9285"/>
                    </a:cubicBezTo>
                    <a:cubicBezTo>
                      <a:pt x="214530" y="8571"/>
                      <a:pt x="214530" y="8571"/>
                      <a:pt x="215246" y="7856"/>
                    </a:cubicBezTo>
                    <a:cubicBezTo>
                      <a:pt x="215246" y="7856"/>
                      <a:pt x="215962" y="7856"/>
                      <a:pt x="215962" y="7856"/>
                    </a:cubicBezTo>
                    <a:cubicBezTo>
                      <a:pt x="216677" y="7142"/>
                      <a:pt x="216677" y="7142"/>
                      <a:pt x="217393" y="7142"/>
                    </a:cubicBezTo>
                    <a:cubicBezTo>
                      <a:pt x="217393" y="7142"/>
                      <a:pt x="217393" y="7142"/>
                      <a:pt x="217393" y="6428"/>
                    </a:cubicBezTo>
                    <a:cubicBezTo>
                      <a:pt x="218109" y="6428"/>
                      <a:pt x="218825" y="5714"/>
                      <a:pt x="218825" y="5714"/>
                    </a:cubicBezTo>
                    <a:cubicBezTo>
                      <a:pt x="219540" y="5714"/>
                      <a:pt x="219540" y="5714"/>
                      <a:pt x="220256" y="4999"/>
                    </a:cubicBezTo>
                    <a:cubicBezTo>
                      <a:pt x="220256" y="4999"/>
                      <a:pt x="220972" y="4999"/>
                      <a:pt x="221688" y="4285"/>
                    </a:cubicBezTo>
                    <a:cubicBezTo>
                      <a:pt x="222403" y="4285"/>
                      <a:pt x="222403" y="4285"/>
                      <a:pt x="223119" y="3571"/>
                    </a:cubicBezTo>
                    <a:cubicBezTo>
                      <a:pt x="223835" y="3571"/>
                      <a:pt x="223835" y="3571"/>
                      <a:pt x="224551" y="3571"/>
                    </a:cubicBezTo>
                    <a:cubicBezTo>
                      <a:pt x="225266" y="2857"/>
                      <a:pt x="225266" y="2857"/>
                      <a:pt x="225982" y="2857"/>
                    </a:cubicBezTo>
                    <a:cubicBezTo>
                      <a:pt x="226698" y="2857"/>
                      <a:pt x="226698" y="2143"/>
                      <a:pt x="227414" y="2143"/>
                    </a:cubicBezTo>
                    <a:cubicBezTo>
                      <a:pt x="228129" y="2143"/>
                      <a:pt x="228129" y="2143"/>
                      <a:pt x="228129" y="2143"/>
                    </a:cubicBezTo>
                    <a:cubicBezTo>
                      <a:pt x="228845" y="1428"/>
                      <a:pt x="230277" y="1428"/>
                      <a:pt x="230992" y="1428"/>
                    </a:cubicBezTo>
                    <a:cubicBezTo>
                      <a:pt x="230992" y="1428"/>
                      <a:pt x="231708" y="1428"/>
                      <a:pt x="231708" y="714"/>
                    </a:cubicBezTo>
                    <a:cubicBezTo>
                      <a:pt x="232424" y="714"/>
                      <a:pt x="232424" y="714"/>
                      <a:pt x="233140" y="714"/>
                    </a:cubicBezTo>
                    <a:cubicBezTo>
                      <a:pt x="233855" y="714"/>
                      <a:pt x="234571" y="714"/>
                      <a:pt x="235287" y="714"/>
                    </a:cubicBezTo>
                    <a:cubicBezTo>
                      <a:pt x="236003" y="714"/>
                      <a:pt x="236003" y="0"/>
                      <a:pt x="2367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95">
                <a:extLst>
                  <a:ext uri="{FF2B5EF4-FFF2-40B4-BE49-F238E27FC236}">
                    <a16:creationId xmlns:a16="http://schemas.microsoft.com/office/drawing/2014/main" id="{ADF88C1F-E184-0AA4-9E1F-738967676DF9}"/>
                  </a:ext>
                </a:extLst>
              </p:cNvPr>
              <p:cNvSpPr>
                <a:spLocks/>
              </p:cNvSpPr>
              <p:nvPr/>
            </p:nvSpPr>
            <p:spPr bwMode="auto">
              <a:xfrm>
                <a:off x="5508625" y="3076575"/>
                <a:ext cx="620713" cy="806450"/>
              </a:xfrm>
              <a:custGeom>
                <a:avLst/>
                <a:gdLst>
                  <a:gd name="T0" fmla="*/ 845 w 870"/>
                  <a:gd name="T1" fmla="*/ 841 h 1130"/>
                  <a:gd name="T2" fmla="*/ 811 w 870"/>
                  <a:gd name="T3" fmla="*/ 725 h 1130"/>
                  <a:gd name="T4" fmla="*/ 799 w 870"/>
                  <a:gd name="T5" fmla="*/ 694 h 1130"/>
                  <a:gd name="T6" fmla="*/ 757 w 870"/>
                  <a:gd name="T7" fmla="*/ 607 h 1130"/>
                  <a:gd name="T8" fmla="*/ 171 w 870"/>
                  <a:gd name="T9" fmla="*/ 200 h 1130"/>
                  <a:gd name="T10" fmla="*/ 367 w 870"/>
                  <a:gd name="T11" fmla="*/ 22 h 1130"/>
                  <a:gd name="T12" fmla="*/ 302 w 870"/>
                  <a:gd name="T13" fmla="*/ 7 h 1130"/>
                  <a:gd name="T14" fmla="*/ 21 w 870"/>
                  <a:gd name="T15" fmla="*/ 183 h 1130"/>
                  <a:gd name="T16" fmla="*/ 19 w 870"/>
                  <a:gd name="T17" fmla="*/ 185 h 1130"/>
                  <a:gd name="T18" fmla="*/ 15 w 870"/>
                  <a:gd name="T19" fmla="*/ 188 h 1130"/>
                  <a:gd name="T20" fmla="*/ 13 w 870"/>
                  <a:gd name="T21" fmla="*/ 190 h 1130"/>
                  <a:gd name="T22" fmla="*/ 12 w 870"/>
                  <a:gd name="T23" fmla="*/ 191 h 1130"/>
                  <a:gd name="T24" fmla="*/ 10 w 870"/>
                  <a:gd name="T25" fmla="*/ 194 h 1130"/>
                  <a:gd name="T26" fmla="*/ 8 w 870"/>
                  <a:gd name="T27" fmla="*/ 196 h 1130"/>
                  <a:gd name="T28" fmla="*/ 6 w 870"/>
                  <a:gd name="T29" fmla="*/ 198 h 1130"/>
                  <a:gd name="T30" fmla="*/ 5 w 870"/>
                  <a:gd name="T31" fmla="*/ 202 h 1130"/>
                  <a:gd name="T32" fmla="*/ 3 w 870"/>
                  <a:gd name="T33" fmla="*/ 204 h 1130"/>
                  <a:gd name="T34" fmla="*/ 3 w 870"/>
                  <a:gd name="T35" fmla="*/ 207 h 1130"/>
                  <a:gd name="T36" fmla="*/ 2 w 870"/>
                  <a:gd name="T37" fmla="*/ 210 h 1130"/>
                  <a:gd name="T38" fmla="*/ 1 w 870"/>
                  <a:gd name="T39" fmla="*/ 211 h 1130"/>
                  <a:gd name="T40" fmla="*/ 1 w 870"/>
                  <a:gd name="T41" fmla="*/ 215 h 1130"/>
                  <a:gd name="T42" fmla="*/ 0 w 870"/>
                  <a:gd name="T43" fmla="*/ 215 h 1130"/>
                  <a:gd name="T44" fmla="*/ 0 w 870"/>
                  <a:gd name="T45" fmla="*/ 219 h 1130"/>
                  <a:gd name="T46" fmla="*/ 0 w 870"/>
                  <a:gd name="T47" fmla="*/ 222 h 1130"/>
                  <a:gd name="T48" fmla="*/ 0 w 870"/>
                  <a:gd name="T49" fmla="*/ 225 h 1130"/>
                  <a:gd name="T50" fmla="*/ 0 w 870"/>
                  <a:gd name="T51" fmla="*/ 228 h 1130"/>
                  <a:gd name="T52" fmla="*/ 1 w 870"/>
                  <a:gd name="T53" fmla="*/ 231 h 1130"/>
                  <a:gd name="T54" fmla="*/ 1 w 870"/>
                  <a:gd name="T55" fmla="*/ 234 h 1130"/>
                  <a:gd name="T56" fmla="*/ 2 w 870"/>
                  <a:gd name="T57" fmla="*/ 237 h 1130"/>
                  <a:gd name="T58" fmla="*/ 3 w 870"/>
                  <a:gd name="T59" fmla="*/ 240 h 1130"/>
                  <a:gd name="T60" fmla="*/ 4 w 870"/>
                  <a:gd name="T61" fmla="*/ 242 h 1130"/>
                  <a:gd name="T62" fmla="*/ 6 w 870"/>
                  <a:gd name="T63" fmla="*/ 246 h 1130"/>
                  <a:gd name="T64" fmla="*/ 211 w 870"/>
                  <a:gd name="T65" fmla="*/ 556 h 1130"/>
                  <a:gd name="T66" fmla="*/ 251 w 870"/>
                  <a:gd name="T67" fmla="*/ 486 h 1130"/>
                  <a:gd name="T68" fmla="*/ 752 w 870"/>
                  <a:gd name="T69" fmla="*/ 858 h 1130"/>
                  <a:gd name="T70" fmla="*/ 765 w 870"/>
                  <a:gd name="T71" fmla="*/ 922 h 1130"/>
                  <a:gd name="T72" fmla="*/ 819 w 870"/>
                  <a:gd name="T73" fmla="*/ 1130 h 1130"/>
                  <a:gd name="T74" fmla="*/ 827 w 870"/>
                  <a:gd name="T75" fmla="*/ 1130 h 1130"/>
                  <a:gd name="T76" fmla="*/ 867 w 870"/>
                  <a:gd name="T77" fmla="*/ 999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1130">
                    <a:moveTo>
                      <a:pt x="867" y="999"/>
                    </a:moveTo>
                    <a:cubicBezTo>
                      <a:pt x="863" y="944"/>
                      <a:pt x="856" y="891"/>
                      <a:pt x="845" y="841"/>
                    </a:cubicBezTo>
                    <a:cubicBezTo>
                      <a:pt x="839" y="813"/>
                      <a:pt x="831" y="786"/>
                      <a:pt x="823" y="759"/>
                    </a:cubicBezTo>
                    <a:cubicBezTo>
                      <a:pt x="819" y="748"/>
                      <a:pt x="815" y="736"/>
                      <a:pt x="811" y="725"/>
                    </a:cubicBezTo>
                    <a:cubicBezTo>
                      <a:pt x="808" y="716"/>
                      <a:pt x="805" y="707"/>
                      <a:pt x="801" y="698"/>
                    </a:cubicBezTo>
                    <a:cubicBezTo>
                      <a:pt x="800" y="697"/>
                      <a:pt x="800" y="696"/>
                      <a:pt x="799" y="694"/>
                    </a:cubicBezTo>
                    <a:cubicBezTo>
                      <a:pt x="793" y="679"/>
                      <a:pt x="786" y="664"/>
                      <a:pt x="779" y="649"/>
                    </a:cubicBezTo>
                    <a:cubicBezTo>
                      <a:pt x="772" y="635"/>
                      <a:pt x="765" y="621"/>
                      <a:pt x="757" y="607"/>
                    </a:cubicBezTo>
                    <a:cubicBezTo>
                      <a:pt x="724" y="548"/>
                      <a:pt x="683" y="495"/>
                      <a:pt x="635" y="447"/>
                    </a:cubicBezTo>
                    <a:cubicBezTo>
                      <a:pt x="520" y="330"/>
                      <a:pt x="364" y="248"/>
                      <a:pt x="171" y="200"/>
                    </a:cubicBezTo>
                    <a:cubicBezTo>
                      <a:pt x="352" y="87"/>
                      <a:pt x="352" y="87"/>
                      <a:pt x="352" y="87"/>
                    </a:cubicBezTo>
                    <a:cubicBezTo>
                      <a:pt x="374" y="73"/>
                      <a:pt x="380" y="44"/>
                      <a:pt x="367" y="22"/>
                    </a:cubicBezTo>
                    <a:cubicBezTo>
                      <a:pt x="358" y="8"/>
                      <a:pt x="343" y="0"/>
                      <a:pt x="327" y="0"/>
                    </a:cubicBezTo>
                    <a:cubicBezTo>
                      <a:pt x="319" y="0"/>
                      <a:pt x="310" y="2"/>
                      <a:pt x="302" y="7"/>
                    </a:cubicBezTo>
                    <a:cubicBezTo>
                      <a:pt x="22" y="183"/>
                      <a:pt x="22" y="183"/>
                      <a:pt x="22" y="183"/>
                    </a:cubicBezTo>
                    <a:cubicBezTo>
                      <a:pt x="21" y="183"/>
                      <a:pt x="21" y="183"/>
                      <a:pt x="21" y="183"/>
                    </a:cubicBezTo>
                    <a:cubicBezTo>
                      <a:pt x="21" y="183"/>
                      <a:pt x="21" y="183"/>
                      <a:pt x="21" y="184"/>
                    </a:cubicBezTo>
                    <a:cubicBezTo>
                      <a:pt x="20" y="184"/>
                      <a:pt x="19" y="184"/>
                      <a:pt x="19" y="185"/>
                    </a:cubicBezTo>
                    <a:cubicBezTo>
                      <a:pt x="18" y="185"/>
                      <a:pt x="17" y="186"/>
                      <a:pt x="17" y="186"/>
                    </a:cubicBezTo>
                    <a:cubicBezTo>
                      <a:pt x="16" y="187"/>
                      <a:pt x="16" y="187"/>
                      <a:pt x="15" y="188"/>
                    </a:cubicBezTo>
                    <a:cubicBezTo>
                      <a:pt x="14" y="188"/>
                      <a:pt x="14" y="189"/>
                      <a:pt x="13" y="189"/>
                    </a:cubicBezTo>
                    <a:cubicBezTo>
                      <a:pt x="13" y="189"/>
                      <a:pt x="13" y="190"/>
                      <a:pt x="13" y="190"/>
                    </a:cubicBezTo>
                    <a:cubicBezTo>
                      <a:pt x="13" y="190"/>
                      <a:pt x="13" y="190"/>
                      <a:pt x="13" y="190"/>
                    </a:cubicBezTo>
                    <a:cubicBezTo>
                      <a:pt x="12" y="191"/>
                      <a:pt x="12" y="191"/>
                      <a:pt x="12" y="191"/>
                    </a:cubicBezTo>
                    <a:cubicBezTo>
                      <a:pt x="11" y="192"/>
                      <a:pt x="11" y="192"/>
                      <a:pt x="10" y="193"/>
                    </a:cubicBezTo>
                    <a:cubicBezTo>
                      <a:pt x="10" y="193"/>
                      <a:pt x="10" y="193"/>
                      <a:pt x="10" y="194"/>
                    </a:cubicBezTo>
                    <a:cubicBezTo>
                      <a:pt x="9" y="194"/>
                      <a:pt x="9" y="194"/>
                      <a:pt x="9" y="195"/>
                    </a:cubicBezTo>
                    <a:cubicBezTo>
                      <a:pt x="9" y="195"/>
                      <a:pt x="8" y="196"/>
                      <a:pt x="8" y="196"/>
                    </a:cubicBezTo>
                    <a:cubicBezTo>
                      <a:pt x="7" y="197"/>
                      <a:pt x="7" y="197"/>
                      <a:pt x="7" y="198"/>
                    </a:cubicBezTo>
                    <a:cubicBezTo>
                      <a:pt x="7" y="198"/>
                      <a:pt x="7" y="198"/>
                      <a:pt x="6" y="198"/>
                    </a:cubicBezTo>
                    <a:cubicBezTo>
                      <a:pt x="6" y="199"/>
                      <a:pt x="6" y="200"/>
                      <a:pt x="5" y="200"/>
                    </a:cubicBezTo>
                    <a:cubicBezTo>
                      <a:pt x="5" y="201"/>
                      <a:pt x="5" y="201"/>
                      <a:pt x="5" y="202"/>
                    </a:cubicBezTo>
                    <a:cubicBezTo>
                      <a:pt x="5" y="202"/>
                      <a:pt x="4" y="202"/>
                      <a:pt x="4" y="202"/>
                    </a:cubicBezTo>
                    <a:cubicBezTo>
                      <a:pt x="4" y="203"/>
                      <a:pt x="4" y="204"/>
                      <a:pt x="3" y="204"/>
                    </a:cubicBezTo>
                    <a:cubicBezTo>
                      <a:pt x="3" y="205"/>
                      <a:pt x="3" y="205"/>
                      <a:pt x="3" y="206"/>
                    </a:cubicBezTo>
                    <a:cubicBezTo>
                      <a:pt x="3" y="206"/>
                      <a:pt x="3" y="206"/>
                      <a:pt x="3" y="207"/>
                    </a:cubicBezTo>
                    <a:cubicBezTo>
                      <a:pt x="2" y="207"/>
                      <a:pt x="2" y="208"/>
                      <a:pt x="2" y="209"/>
                    </a:cubicBezTo>
                    <a:cubicBezTo>
                      <a:pt x="2" y="209"/>
                      <a:pt x="2" y="210"/>
                      <a:pt x="2" y="210"/>
                    </a:cubicBezTo>
                    <a:cubicBezTo>
                      <a:pt x="1" y="210"/>
                      <a:pt x="1" y="210"/>
                      <a:pt x="1" y="210"/>
                    </a:cubicBezTo>
                    <a:cubicBezTo>
                      <a:pt x="1" y="211"/>
                      <a:pt x="1" y="211"/>
                      <a:pt x="1" y="211"/>
                    </a:cubicBezTo>
                    <a:cubicBezTo>
                      <a:pt x="1" y="212"/>
                      <a:pt x="1" y="212"/>
                      <a:pt x="1" y="213"/>
                    </a:cubicBezTo>
                    <a:cubicBezTo>
                      <a:pt x="1" y="214"/>
                      <a:pt x="1" y="214"/>
                      <a:pt x="1" y="215"/>
                    </a:cubicBezTo>
                    <a:cubicBezTo>
                      <a:pt x="1" y="215"/>
                      <a:pt x="1" y="215"/>
                      <a:pt x="1" y="215"/>
                    </a:cubicBezTo>
                    <a:cubicBezTo>
                      <a:pt x="0" y="215"/>
                      <a:pt x="0" y="215"/>
                      <a:pt x="0" y="215"/>
                    </a:cubicBezTo>
                    <a:cubicBezTo>
                      <a:pt x="0" y="216"/>
                      <a:pt x="0" y="217"/>
                      <a:pt x="0" y="218"/>
                    </a:cubicBezTo>
                    <a:cubicBezTo>
                      <a:pt x="0" y="218"/>
                      <a:pt x="0" y="219"/>
                      <a:pt x="0" y="219"/>
                    </a:cubicBezTo>
                    <a:cubicBezTo>
                      <a:pt x="0" y="220"/>
                      <a:pt x="0" y="220"/>
                      <a:pt x="0" y="220"/>
                    </a:cubicBezTo>
                    <a:cubicBezTo>
                      <a:pt x="0" y="221"/>
                      <a:pt x="0" y="221"/>
                      <a:pt x="0" y="222"/>
                    </a:cubicBezTo>
                    <a:cubicBezTo>
                      <a:pt x="0" y="223"/>
                      <a:pt x="0" y="223"/>
                      <a:pt x="0" y="224"/>
                    </a:cubicBezTo>
                    <a:cubicBezTo>
                      <a:pt x="0" y="224"/>
                      <a:pt x="0" y="224"/>
                      <a:pt x="0" y="225"/>
                    </a:cubicBezTo>
                    <a:cubicBezTo>
                      <a:pt x="0" y="225"/>
                      <a:pt x="0" y="226"/>
                      <a:pt x="0" y="227"/>
                    </a:cubicBezTo>
                    <a:cubicBezTo>
                      <a:pt x="0" y="227"/>
                      <a:pt x="0" y="228"/>
                      <a:pt x="0" y="228"/>
                    </a:cubicBezTo>
                    <a:cubicBezTo>
                      <a:pt x="0" y="229"/>
                      <a:pt x="0" y="229"/>
                      <a:pt x="0" y="229"/>
                    </a:cubicBezTo>
                    <a:cubicBezTo>
                      <a:pt x="0" y="230"/>
                      <a:pt x="1" y="230"/>
                      <a:pt x="1" y="231"/>
                    </a:cubicBezTo>
                    <a:cubicBezTo>
                      <a:pt x="1" y="232"/>
                      <a:pt x="1" y="232"/>
                      <a:pt x="1" y="233"/>
                    </a:cubicBezTo>
                    <a:cubicBezTo>
                      <a:pt x="1" y="233"/>
                      <a:pt x="1" y="233"/>
                      <a:pt x="1" y="234"/>
                    </a:cubicBezTo>
                    <a:cubicBezTo>
                      <a:pt x="1" y="234"/>
                      <a:pt x="2" y="235"/>
                      <a:pt x="2" y="236"/>
                    </a:cubicBezTo>
                    <a:cubicBezTo>
                      <a:pt x="2" y="236"/>
                      <a:pt x="2" y="237"/>
                      <a:pt x="2" y="237"/>
                    </a:cubicBezTo>
                    <a:cubicBezTo>
                      <a:pt x="2" y="238"/>
                      <a:pt x="3" y="238"/>
                      <a:pt x="3" y="238"/>
                    </a:cubicBezTo>
                    <a:cubicBezTo>
                      <a:pt x="3" y="239"/>
                      <a:pt x="3" y="239"/>
                      <a:pt x="3" y="240"/>
                    </a:cubicBezTo>
                    <a:cubicBezTo>
                      <a:pt x="4" y="241"/>
                      <a:pt x="4" y="241"/>
                      <a:pt x="4" y="242"/>
                    </a:cubicBezTo>
                    <a:cubicBezTo>
                      <a:pt x="4" y="242"/>
                      <a:pt x="4" y="242"/>
                      <a:pt x="4" y="242"/>
                    </a:cubicBezTo>
                    <a:cubicBezTo>
                      <a:pt x="5" y="243"/>
                      <a:pt x="5" y="244"/>
                      <a:pt x="5" y="244"/>
                    </a:cubicBezTo>
                    <a:cubicBezTo>
                      <a:pt x="6" y="245"/>
                      <a:pt x="6" y="245"/>
                      <a:pt x="6" y="246"/>
                    </a:cubicBezTo>
                    <a:cubicBezTo>
                      <a:pt x="170" y="533"/>
                      <a:pt x="170" y="533"/>
                      <a:pt x="170" y="533"/>
                    </a:cubicBezTo>
                    <a:cubicBezTo>
                      <a:pt x="179" y="548"/>
                      <a:pt x="195" y="556"/>
                      <a:pt x="211" y="556"/>
                    </a:cubicBezTo>
                    <a:cubicBezTo>
                      <a:pt x="219" y="556"/>
                      <a:pt x="227" y="554"/>
                      <a:pt x="234" y="550"/>
                    </a:cubicBezTo>
                    <a:cubicBezTo>
                      <a:pt x="256" y="537"/>
                      <a:pt x="264" y="509"/>
                      <a:pt x="251" y="486"/>
                    </a:cubicBezTo>
                    <a:cubicBezTo>
                      <a:pt x="138" y="289"/>
                      <a:pt x="138" y="289"/>
                      <a:pt x="138" y="289"/>
                    </a:cubicBezTo>
                    <a:cubicBezTo>
                      <a:pt x="400" y="352"/>
                      <a:pt x="672" y="504"/>
                      <a:pt x="752" y="858"/>
                    </a:cubicBezTo>
                    <a:cubicBezTo>
                      <a:pt x="754" y="865"/>
                      <a:pt x="756" y="872"/>
                      <a:pt x="757" y="879"/>
                    </a:cubicBezTo>
                    <a:cubicBezTo>
                      <a:pt x="760" y="893"/>
                      <a:pt x="762" y="908"/>
                      <a:pt x="765" y="922"/>
                    </a:cubicBezTo>
                    <a:cubicBezTo>
                      <a:pt x="772" y="972"/>
                      <a:pt x="776" y="1026"/>
                      <a:pt x="776" y="1083"/>
                    </a:cubicBezTo>
                    <a:cubicBezTo>
                      <a:pt x="776" y="1108"/>
                      <a:pt x="795" y="1128"/>
                      <a:pt x="819" y="1130"/>
                    </a:cubicBezTo>
                    <a:cubicBezTo>
                      <a:pt x="820" y="1130"/>
                      <a:pt x="821" y="1130"/>
                      <a:pt x="823" y="1130"/>
                    </a:cubicBezTo>
                    <a:cubicBezTo>
                      <a:pt x="825" y="1130"/>
                      <a:pt x="826" y="1130"/>
                      <a:pt x="827" y="1130"/>
                    </a:cubicBezTo>
                    <a:cubicBezTo>
                      <a:pt x="851" y="1128"/>
                      <a:pt x="870" y="1108"/>
                      <a:pt x="870" y="1083"/>
                    </a:cubicBezTo>
                    <a:cubicBezTo>
                      <a:pt x="870" y="1054"/>
                      <a:pt x="869" y="1026"/>
                      <a:pt x="867" y="99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 name="bcgIcons_Call center Gender Neutral ">
            <a:extLst>
              <a:ext uri="{FF2B5EF4-FFF2-40B4-BE49-F238E27FC236}">
                <a16:creationId xmlns:a16="http://schemas.microsoft.com/office/drawing/2014/main" id="{E3121BF9-3D38-3BEF-8877-2DC6DD463A3B}"/>
              </a:ext>
            </a:extLst>
          </p:cNvPr>
          <p:cNvGrpSpPr>
            <a:grpSpLocks noChangeAspect="1"/>
          </p:cNvGrpSpPr>
          <p:nvPr/>
        </p:nvGrpSpPr>
        <p:grpSpPr>
          <a:xfrm>
            <a:off x="3311171" y="5290269"/>
            <a:ext cx="433505" cy="433505"/>
            <a:chOff x="5273675" y="2611438"/>
            <a:chExt cx="1646238" cy="1646237"/>
          </a:xfrm>
        </p:grpSpPr>
        <p:sp>
          <p:nvSpPr>
            <p:cNvPr id="4" name="AutoShape 3">
              <a:extLst>
                <a:ext uri="{FF2B5EF4-FFF2-40B4-BE49-F238E27FC236}">
                  <a16:creationId xmlns:a16="http://schemas.microsoft.com/office/drawing/2014/main" id="{DB1DEE04-7A4C-7DE3-C775-C7EA068E9B85}"/>
                </a:ext>
              </a:extLst>
            </p:cNvPr>
            <p:cNvSpPr>
              <a:spLocks noChangeAspect="1" noChangeArrowheads="1" noTextEdit="1"/>
            </p:cNvSpPr>
            <p:nvPr/>
          </p:nvSpPr>
          <p:spPr bwMode="auto">
            <a:xfrm>
              <a:off x="5273675" y="2611438"/>
              <a:ext cx="16462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4">
              <a:extLst>
                <a:ext uri="{FF2B5EF4-FFF2-40B4-BE49-F238E27FC236}">
                  <a16:creationId xmlns:a16="http://schemas.microsoft.com/office/drawing/2014/main" id="{430962AD-B9FE-8CB7-C3A5-A5C4499D7A18}"/>
                </a:ext>
              </a:extLst>
            </p:cNvPr>
            <p:cNvGrpSpPr/>
            <p:nvPr/>
          </p:nvGrpSpPr>
          <p:grpSpPr>
            <a:xfrm>
              <a:off x="5452534" y="2741613"/>
              <a:ext cx="1285344" cy="1266823"/>
              <a:chOff x="5452534" y="2741613"/>
              <a:chExt cx="1285344" cy="1266823"/>
            </a:xfrm>
          </p:grpSpPr>
          <p:sp>
            <p:nvSpPr>
              <p:cNvPr id="10" name="Freeform 5">
                <a:extLst>
                  <a:ext uri="{FF2B5EF4-FFF2-40B4-BE49-F238E27FC236}">
                    <a16:creationId xmlns:a16="http://schemas.microsoft.com/office/drawing/2014/main" id="{1BE0735E-B611-FB4C-55DD-0950D5C7648F}"/>
                  </a:ext>
                </a:extLst>
              </p:cNvPr>
              <p:cNvSpPr>
                <a:spLocks/>
              </p:cNvSpPr>
              <p:nvPr/>
            </p:nvSpPr>
            <p:spPr bwMode="auto">
              <a:xfrm>
                <a:off x="5667375" y="2741613"/>
                <a:ext cx="858838" cy="982662"/>
              </a:xfrm>
              <a:custGeom>
                <a:avLst/>
                <a:gdLst>
                  <a:gd name="T0" fmla="*/ 23 w 1204"/>
                  <a:gd name="T1" fmla="*/ 830 h 1374"/>
                  <a:gd name="T2" fmla="*/ 63 w 1204"/>
                  <a:gd name="T3" fmla="*/ 830 h 1374"/>
                  <a:gd name="T4" fmla="*/ 83 w 1204"/>
                  <a:gd name="T5" fmla="*/ 818 h 1374"/>
                  <a:gd name="T6" fmla="*/ 241 w 1204"/>
                  <a:gd name="T7" fmla="*/ 1039 h 1374"/>
                  <a:gd name="T8" fmla="*/ 338 w 1204"/>
                  <a:gd name="T9" fmla="*/ 1228 h 1374"/>
                  <a:gd name="T10" fmla="*/ 338 w 1204"/>
                  <a:gd name="T11" fmla="*/ 1325 h 1374"/>
                  <a:gd name="T12" fmla="*/ 345 w 1204"/>
                  <a:gd name="T13" fmla="*/ 1335 h 1374"/>
                  <a:gd name="T14" fmla="*/ 382 w 1204"/>
                  <a:gd name="T15" fmla="*/ 1374 h 1374"/>
                  <a:gd name="T16" fmla="*/ 382 w 1204"/>
                  <a:gd name="T17" fmla="*/ 1265 h 1374"/>
                  <a:gd name="T18" fmla="*/ 602 w 1204"/>
                  <a:gd name="T19" fmla="*/ 1361 h 1374"/>
                  <a:gd name="T20" fmla="*/ 822 w 1204"/>
                  <a:gd name="T21" fmla="*/ 1265 h 1374"/>
                  <a:gd name="T22" fmla="*/ 822 w 1204"/>
                  <a:gd name="T23" fmla="*/ 1374 h 1374"/>
                  <a:gd name="T24" fmla="*/ 859 w 1204"/>
                  <a:gd name="T25" fmla="*/ 1335 h 1374"/>
                  <a:gd name="T26" fmla="*/ 866 w 1204"/>
                  <a:gd name="T27" fmla="*/ 1325 h 1374"/>
                  <a:gd name="T28" fmla="*/ 866 w 1204"/>
                  <a:gd name="T29" fmla="*/ 1228 h 1374"/>
                  <a:gd name="T30" fmla="*/ 1010 w 1204"/>
                  <a:gd name="T31" fmla="*/ 926 h 1374"/>
                  <a:gd name="T32" fmla="*/ 1079 w 1204"/>
                  <a:gd name="T33" fmla="*/ 816 h 1374"/>
                  <a:gd name="T34" fmla="*/ 1079 w 1204"/>
                  <a:gd name="T35" fmla="*/ 815 h 1374"/>
                  <a:gd name="T36" fmla="*/ 1027 w 1204"/>
                  <a:gd name="T37" fmla="*/ 840 h 1374"/>
                  <a:gd name="T38" fmla="*/ 982 w 1204"/>
                  <a:gd name="T39" fmla="*/ 891 h 1374"/>
                  <a:gd name="T40" fmla="*/ 972 w 1204"/>
                  <a:gd name="T41" fmla="*/ 902 h 1374"/>
                  <a:gd name="T42" fmla="*/ 828 w 1204"/>
                  <a:gd name="T43" fmla="*/ 1204 h 1374"/>
                  <a:gd name="T44" fmla="*/ 602 w 1204"/>
                  <a:gd name="T45" fmla="*/ 1317 h 1374"/>
                  <a:gd name="T46" fmla="*/ 376 w 1204"/>
                  <a:gd name="T47" fmla="*/ 1204 h 1374"/>
                  <a:gd name="T48" fmla="*/ 314 w 1204"/>
                  <a:gd name="T49" fmla="*/ 1093 h 1374"/>
                  <a:gd name="T50" fmla="*/ 509 w 1204"/>
                  <a:gd name="T51" fmla="*/ 1168 h 1374"/>
                  <a:gd name="T52" fmla="*/ 602 w 1204"/>
                  <a:gd name="T53" fmla="*/ 1216 h 1374"/>
                  <a:gd name="T54" fmla="*/ 695 w 1204"/>
                  <a:gd name="T55" fmla="*/ 1168 h 1374"/>
                  <a:gd name="T56" fmla="*/ 700 w 1204"/>
                  <a:gd name="T57" fmla="*/ 1147 h 1374"/>
                  <a:gd name="T58" fmla="*/ 693 w 1204"/>
                  <a:gd name="T59" fmla="*/ 1122 h 1374"/>
                  <a:gd name="T60" fmla="*/ 602 w 1204"/>
                  <a:gd name="T61" fmla="*/ 1078 h 1374"/>
                  <a:gd name="T62" fmla="*/ 511 w 1204"/>
                  <a:gd name="T63" fmla="*/ 1122 h 1374"/>
                  <a:gd name="T64" fmla="*/ 276 w 1204"/>
                  <a:gd name="T65" fmla="*/ 1009 h 1374"/>
                  <a:gd name="T66" fmla="*/ 133 w 1204"/>
                  <a:gd name="T67" fmla="*/ 817 h 1374"/>
                  <a:gd name="T68" fmla="*/ 86 w 1204"/>
                  <a:gd name="T69" fmla="*/ 632 h 1374"/>
                  <a:gd name="T70" fmla="*/ 84 w 1204"/>
                  <a:gd name="T71" fmla="*/ 588 h 1374"/>
                  <a:gd name="T72" fmla="*/ 86 w 1204"/>
                  <a:gd name="T73" fmla="*/ 543 h 1374"/>
                  <a:gd name="T74" fmla="*/ 602 w 1204"/>
                  <a:gd name="T75" fmla="*/ 46 h 1374"/>
                  <a:gd name="T76" fmla="*/ 1118 w 1204"/>
                  <a:gd name="T77" fmla="*/ 543 h 1374"/>
                  <a:gd name="T78" fmla="*/ 1118 w 1204"/>
                  <a:gd name="T79" fmla="*/ 807 h 1374"/>
                  <a:gd name="T80" fmla="*/ 1121 w 1204"/>
                  <a:gd name="T81" fmla="*/ 818 h 1374"/>
                  <a:gd name="T82" fmla="*/ 1141 w 1204"/>
                  <a:gd name="T83" fmla="*/ 830 h 1374"/>
                  <a:gd name="T84" fmla="*/ 1181 w 1204"/>
                  <a:gd name="T85" fmla="*/ 830 h 1374"/>
                  <a:gd name="T86" fmla="*/ 1204 w 1204"/>
                  <a:gd name="T87" fmla="*/ 807 h 1374"/>
                  <a:gd name="T88" fmla="*/ 1204 w 1204"/>
                  <a:gd name="T89" fmla="*/ 501 h 1374"/>
                  <a:gd name="T90" fmla="*/ 1181 w 1204"/>
                  <a:gd name="T91" fmla="*/ 478 h 1374"/>
                  <a:gd name="T92" fmla="*/ 1156 w 1204"/>
                  <a:gd name="T93" fmla="*/ 478 h 1374"/>
                  <a:gd name="T94" fmla="*/ 602 w 1204"/>
                  <a:gd name="T95" fmla="*/ 0 h 1374"/>
                  <a:gd name="T96" fmla="*/ 48 w 1204"/>
                  <a:gd name="T97" fmla="*/ 478 h 1374"/>
                  <a:gd name="T98" fmla="*/ 23 w 1204"/>
                  <a:gd name="T99" fmla="*/ 478 h 1374"/>
                  <a:gd name="T100" fmla="*/ 0 w 1204"/>
                  <a:gd name="T101" fmla="*/ 501 h 1374"/>
                  <a:gd name="T102" fmla="*/ 0 w 1204"/>
                  <a:gd name="T103" fmla="*/ 807 h 1374"/>
                  <a:gd name="T104" fmla="*/ 23 w 1204"/>
                  <a:gd name="T105" fmla="*/ 83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4" h="1374">
                    <a:moveTo>
                      <a:pt x="23" y="830"/>
                    </a:moveTo>
                    <a:cubicBezTo>
                      <a:pt x="23" y="830"/>
                      <a:pt x="23" y="830"/>
                      <a:pt x="63" y="830"/>
                    </a:cubicBezTo>
                    <a:cubicBezTo>
                      <a:pt x="72" y="830"/>
                      <a:pt x="79" y="825"/>
                      <a:pt x="83" y="818"/>
                    </a:cubicBezTo>
                    <a:cubicBezTo>
                      <a:pt x="119" y="904"/>
                      <a:pt x="173" y="980"/>
                      <a:pt x="241" y="1039"/>
                    </a:cubicBezTo>
                    <a:cubicBezTo>
                      <a:pt x="272" y="1112"/>
                      <a:pt x="311" y="1194"/>
                      <a:pt x="338" y="1228"/>
                    </a:cubicBezTo>
                    <a:cubicBezTo>
                      <a:pt x="338" y="1228"/>
                      <a:pt x="338" y="1228"/>
                      <a:pt x="338" y="1325"/>
                    </a:cubicBezTo>
                    <a:cubicBezTo>
                      <a:pt x="338" y="1325"/>
                      <a:pt x="338" y="1325"/>
                      <a:pt x="345" y="1335"/>
                    </a:cubicBezTo>
                    <a:cubicBezTo>
                      <a:pt x="347" y="1337"/>
                      <a:pt x="359" y="1353"/>
                      <a:pt x="382" y="1374"/>
                    </a:cubicBezTo>
                    <a:cubicBezTo>
                      <a:pt x="382" y="1374"/>
                      <a:pt x="382" y="1374"/>
                      <a:pt x="382" y="1265"/>
                    </a:cubicBezTo>
                    <a:cubicBezTo>
                      <a:pt x="441" y="1308"/>
                      <a:pt x="537" y="1361"/>
                      <a:pt x="602" y="1361"/>
                    </a:cubicBezTo>
                    <a:cubicBezTo>
                      <a:pt x="667" y="1361"/>
                      <a:pt x="763" y="1308"/>
                      <a:pt x="822" y="1265"/>
                    </a:cubicBezTo>
                    <a:cubicBezTo>
                      <a:pt x="822" y="1265"/>
                      <a:pt x="822" y="1265"/>
                      <a:pt x="822" y="1374"/>
                    </a:cubicBezTo>
                    <a:cubicBezTo>
                      <a:pt x="845" y="1353"/>
                      <a:pt x="857" y="1337"/>
                      <a:pt x="859" y="1335"/>
                    </a:cubicBezTo>
                    <a:cubicBezTo>
                      <a:pt x="859" y="1335"/>
                      <a:pt x="859" y="1335"/>
                      <a:pt x="866" y="1325"/>
                    </a:cubicBezTo>
                    <a:cubicBezTo>
                      <a:pt x="866" y="1325"/>
                      <a:pt x="866" y="1325"/>
                      <a:pt x="866" y="1228"/>
                    </a:cubicBezTo>
                    <a:cubicBezTo>
                      <a:pt x="911" y="1172"/>
                      <a:pt x="988" y="981"/>
                      <a:pt x="1010" y="926"/>
                    </a:cubicBezTo>
                    <a:cubicBezTo>
                      <a:pt x="1062" y="895"/>
                      <a:pt x="1076" y="839"/>
                      <a:pt x="1079" y="816"/>
                    </a:cubicBezTo>
                    <a:cubicBezTo>
                      <a:pt x="1079" y="816"/>
                      <a:pt x="1079" y="816"/>
                      <a:pt x="1079" y="815"/>
                    </a:cubicBezTo>
                    <a:cubicBezTo>
                      <a:pt x="1027" y="840"/>
                      <a:pt x="1027" y="840"/>
                      <a:pt x="1027" y="840"/>
                    </a:cubicBezTo>
                    <a:cubicBezTo>
                      <a:pt x="1020" y="858"/>
                      <a:pt x="1006" y="879"/>
                      <a:pt x="982" y="891"/>
                    </a:cubicBezTo>
                    <a:cubicBezTo>
                      <a:pt x="977" y="893"/>
                      <a:pt x="973" y="897"/>
                      <a:pt x="972" y="902"/>
                    </a:cubicBezTo>
                    <a:cubicBezTo>
                      <a:pt x="931" y="1005"/>
                      <a:pt x="856" y="1179"/>
                      <a:pt x="828" y="1204"/>
                    </a:cubicBezTo>
                    <a:cubicBezTo>
                      <a:pt x="783" y="1244"/>
                      <a:pt x="667" y="1317"/>
                      <a:pt x="602" y="1317"/>
                    </a:cubicBezTo>
                    <a:cubicBezTo>
                      <a:pt x="537" y="1317"/>
                      <a:pt x="421" y="1244"/>
                      <a:pt x="376" y="1204"/>
                    </a:cubicBezTo>
                    <a:cubicBezTo>
                      <a:pt x="363" y="1192"/>
                      <a:pt x="339" y="1148"/>
                      <a:pt x="314" y="1093"/>
                    </a:cubicBezTo>
                    <a:cubicBezTo>
                      <a:pt x="373" y="1130"/>
                      <a:pt x="439" y="1156"/>
                      <a:pt x="509" y="1168"/>
                    </a:cubicBezTo>
                    <a:cubicBezTo>
                      <a:pt x="521" y="1196"/>
                      <a:pt x="558" y="1216"/>
                      <a:pt x="602" y="1216"/>
                    </a:cubicBezTo>
                    <a:cubicBezTo>
                      <a:pt x="646" y="1216"/>
                      <a:pt x="683" y="1196"/>
                      <a:pt x="695" y="1168"/>
                    </a:cubicBezTo>
                    <a:cubicBezTo>
                      <a:pt x="698" y="1161"/>
                      <a:pt x="700" y="1154"/>
                      <a:pt x="700" y="1147"/>
                    </a:cubicBezTo>
                    <a:cubicBezTo>
                      <a:pt x="700" y="1138"/>
                      <a:pt x="698" y="1130"/>
                      <a:pt x="693" y="1122"/>
                    </a:cubicBezTo>
                    <a:cubicBezTo>
                      <a:pt x="679" y="1096"/>
                      <a:pt x="644" y="1078"/>
                      <a:pt x="602" y="1078"/>
                    </a:cubicBezTo>
                    <a:cubicBezTo>
                      <a:pt x="560" y="1078"/>
                      <a:pt x="525" y="1096"/>
                      <a:pt x="511" y="1122"/>
                    </a:cubicBezTo>
                    <a:cubicBezTo>
                      <a:pt x="423" y="1105"/>
                      <a:pt x="343" y="1066"/>
                      <a:pt x="276" y="1009"/>
                    </a:cubicBezTo>
                    <a:cubicBezTo>
                      <a:pt x="216" y="957"/>
                      <a:pt x="166" y="892"/>
                      <a:pt x="133" y="817"/>
                    </a:cubicBezTo>
                    <a:cubicBezTo>
                      <a:pt x="108" y="760"/>
                      <a:pt x="91" y="698"/>
                      <a:pt x="86" y="632"/>
                    </a:cubicBezTo>
                    <a:cubicBezTo>
                      <a:pt x="85" y="618"/>
                      <a:pt x="84" y="603"/>
                      <a:pt x="84" y="588"/>
                    </a:cubicBezTo>
                    <a:cubicBezTo>
                      <a:pt x="84" y="573"/>
                      <a:pt x="85" y="558"/>
                      <a:pt x="86" y="543"/>
                    </a:cubicBezTo>
                    <a:cubicBezTo>
                      <a:pt x="108" y="265"/>
                      <a:pt x="331" y="46"/>
                      <a:pt x="602" y="46"/>
                    </a:cubicBezTo>
                    <a:cubicBezTo>
                      <a:pt x="873" y="46"/>
                      <a:pt x="1096" y="265"/>
                      <a:pt x="1118" y="543"/>
                    </a:cubicBezTo>
                    <a:cubicBezTo>
                      <a:pt x="1119" y="558"/>
                      <a:pt x="1118" y="807"/>
                      <a:pt x="1118" y="807"/>
                    </a:cubicBezTo>
                    <a:cubicBezTo>
                      <a:pt x="1118" y="811"/>
                      <a:pt x="1119" y="814"/>
                      <a:pt x="1121" y="818"/>
                    </a:cubicBezTo>
                    <a:cubicBezTo>
                      <a:pt x="1125" y="825"/>
                      <a:pt x="1132" y="830"/>
                      <a:pt x="1141" y="830"/>
                    </a:cubicBezTo>
                    <a:cubicBezTo>
                      <a:pt x="1141" y="830"/>
                      <a:pt x="1141" y="830"/>
                      <a:pt x="1181" y="830"/>
                    </a:cubicBezTo>
                    <a:cubicBezTo>
                      <a:pt x="1193" y="830"/>
                      <a:pt x="1204" y="819"/>
                      <a:pt x="1204" y="807"/>
                    </a:cubicBezTo>
                    <a:cubicBezTo>
                      <a:pt x="1204" y="807"/>
                      <a:pt x="1204" y="807"/>
                      <a:pt x="1204" y="501"/>
                    </a:cubicBezTo>
                    <a:cubicBezTo>
                      <a:pt x="1204" y="488"/>
                      <a:pt x="1193" y="478"/>
                      <a:pt x="1181" y="478"/>
                    </a:cubicBezTo>
                    <a:cubicBezTo>
                      <a:pt x="1181" y="478"/>
                      <a:pt x="1181" y="478"/>
                      <a:pt x="1156" y="478"/>
                    </a:cubicBezTo>
                    <a:cubicBezTo>
                      <a:pt x="1106" y="206"/>
                      <a:pt x="877" y="0"/>
                      <a:pt x="602" y="0"/>
                    </a:cubicBezTo>
                    <a:cubicBezTo>
                      <a:pt x="327" y="0"/>
                      <a:pt x="98" y="206"/>
                      <a:pt x="48" y="478"/>
                    </a:cubicBezTo>
                    <a:cubicBezTo>
                      <a:pt x="48" y="478"/>
                      <a:pt x="48" y="478"/>
                      <a:pt x="23" y="478"/>
                    </a:cubicBezTo>
                    <a:cubicBezTo>
                      <a:pt x="11" y="478"/>
                      <a:pt x="0" y="488"/>
                      <a:pt x="0" y="501"/>
                    </a:cubicBezTo>
                    <a:cubicBezTo>
                      <a:pt x="0" y="501"/>
                      <a:pt x="0" y="501"/>
                      <a:pt x="0" y="807"/>
                    </a:cubicBezTo>
                    <a:cubicBezTo>
                      <a:pt x="0" y="819"/>
                      <a:pt x="11" y="830"/>
                      <a:pt x="23" y="8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2">
                <a:extLst>
                  <a:ext uri="{FF2B5EF4-FFF2-40B4-BE49-F238E27FC236}">
                    <a16:creationId xmlns:a16="http://schemas.microsoft.com/office/drawing/2014/main" id="{5CD78FAD-682C-5481-3748-7A1B8BDE15D5}"/>
                  </a:ext>
                </a:extLst>
              </p:cNvPr>
              <p:cNvSpPr>
                <a:spLocks/>
              </p:cNvSpPr>
              <p:nvPr/>
            </p:nvSpPr>
            <p:spPr bwMode="auto">
              <a:xfrm>
                <a:off x="5452534" y="2811462"/>
                <a:ext cx="1285344" cy="1196974"/>
              </a:xfrm>
              <a:custGeom>
                <a:avLst/>
                <a:gdLst>
                  <a:gd name="connsiteX0" fmla="*/ 434470 w 1285344"/>
                  <a:gd name="connsiteY0" fmla="*/ 903287 h 1196974"/>
                  <a:gd name="connsiteX1" fmla="*/ 638744 w 1285344"/>
                  <a:gd name="connsiteY1" fmla="*/ 1069781 h 1196974"/>
                  <a:gd name="connsiteX2" fmla="*/ 647315 w 1285344"/>
                  <a:gd name="connsiteY2" fmla="*/ 1069781 h 1196974"/>
                  <a:gd name="connsiteX3" fmla="*/ 851588 w 1285344"/>
                  <a:gd name="connsiteY3" fmla="*/ 903287 h 1196974"/>
                  <a:gd name="connsiteX4" fmla="*/ 1128715 w 1285344"/>
                  <a:gd name="connsiteY4" fmla="*/ 949734 h 1196974"/>
                  <a:gd name="connsiteX5" fmla="*/ 1284420 w 1285344"/>
                  <a:gd name="connsiteY5" fmla="*/ 1175537 h 1196974"/>
                  <a:gd name="connsiteX6" fmla="*/ 1269421 w 1285344"/>
                  <a:gd name="connsiteY6" fmla="*/ 1196974 h 1196974"/>
                  <a:gd name="connsiteX7" fmla="*/ 15923 w 1285344"/>
                  <a:gd name="connsiteY7" fmla="*/ 1196974 h 1196974"/>
                  <a:gd name="connsiteX8" fmla="*/ 924 w 1285344"/>
                  <a:gd name="connsiteY8" fmla="*/ 1175537 h 1196974"/>
                  <a:gd name="connsiteX9" fmla="*/ 157343 w 1285344"/>
                  <a:gd name="connsiteY9" fmla="*/ 949734 h 1196974"/>
                  <a:gd name="connsiteX10" fmla="*/ 434470 w 1285344"/>
                  <a:gd name="connsiteY10" fmla="*/ 903287 h 1196974"/>
                  <a:gd name="connsiteX11" fmla="*/ 643132 w 1285344"/>
                  <a:gd name="connsiteY11" fmla="*/ 0 h 1196974"/>
                  <a:gd name="connsiteX12" fmla="*/ 979349 w 1285344"/>
                  <a:gd name="connsiteY12" fmla="*/ 340390 h 1196974"/>
                  <a:gd name="connsiteX13" fmla="*/ 978634 w 1285344"/>
                  <a:gd name="connsiteY13" fmla="*/ 404615 h 1196974"/>
                  <a:gd name="connsiteX14" fmla="*/ 1002240 w 1285344"/>
                  <a:gd name="connsiteY14" fmla="*/ 478116 h 1196974"/>
                  <a:gd name="connsiteX15" fmla="*/ 979349 w 1285344"/>
                  <a:gd name="connsiteY15" fmla="*/ 491675 h 1196974"/>
                  <a:gd name="connsiteX16" fmla="*/ 950735 w 1285344"/>
                  <a:gd name="connsiteY16" fmla="*/ 505233 h 1196974"/>
                  <a:gd name="connsiteX17" fmla="*/ 899229 w 1285344"/>
                  <a:gd name="connsiteY17" fmla="*/ 508087 h 1196974"/>
                  <a:gd name="connsiteX18" fmla="*/ 490046 w 1285344"/>
                  <a:gd name="connsiteY18" fmla="*/ 266889 h 1196974"/>
                  <a:gd name="connsiteX19" fmla="*/ 457140 w 1285344"/>
                  <a:gd name="connsiteY19" fmla="*/ 285442 h 1196974"/>
                  <a:gd name="connsiteX20" fmla="*/ 325514 w 1285344"/>
                  <a:gd name="connsiteY20" fmla="*/ 480257 h 1196974"/>
                  <a:gd name="connsiteX21" fmla="*/ 306915 w 1285344"/>
                  <a:gd name="connsiteY21" fmla="*/ 340390 h 1196974"/>
                  <a:gd name="connsiteX22" fmla="*/ 643132 w 1285344"/>
                  <a:gd name="connsiteY22" fmla="*/ 0 h 119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5344" h="1196974">
                    <a:moveTo>
                      <a:pt x="434470" y="903287"/>
                    </a:moveTo>
                    <a:cubicBezTo>
                      <a:pt x="434470" y="903287"/>
                      <a:pt x="573033" y="1017618"/>
                      <a:pt x="638744" y="1069781"/>
                    </a:cubicBezTo>
                    <a:cubicBezTo>
                      <a:pt x="641601" y="1071925"/>
                      <a:pt x="645172" y="1071925"/>
                      <a:pt x="647315" y="1069781"/>
                    </a:cubicBezTo>
                    <a:cubicBezTo>
                      <a:pt x="736595" y="998325"/>
                      <a:pt x="851588" y="903287"/>
                      <a:pt x="851588" y="903287"/>
                    </a:cubicBezTo>
                    <a:cubicBezTo>
                      <a:pt x="851588" y="903287"/>
                      <a:pt x="1031578" y="905431"/>
                      <a:pt x="1128715" y="949734"/>
                    </a:cubicBezTo>
                    <a:cubicBezTo>
                      <a:pt x="1207282" y="985462"/>
                      <a:pt x="1264421" y="1123374"/>
                      <a:pt x="1284420" y="1175537"/>
                    </a:cubicBezTo>
                    <a:cubicBezTo>
                      <a:pt x="1287991" y="1186256"/>
                      <a:pt x="1280849" y="1196974"/>
                      <a:pt x="1269421" y="1196974"/>
                    </a:cubicBezTo>
                    <a:cubicBezTo>
                      <a:pt x="1269421" y="1196974"/>
                      <a:pt x="1269421" y="1196974"/>
                      <a:pt x="15923" y="1196974"/>
                    </a:cubicBezTo>
                    <a:cubicBezTo>
                      <a:pt x="4495" y="1196974"/>
                      <a:pt x="-2647" y="1186256"/>
                      <a:pt x="924" y="1175537"/>
                    </a:cubicBezTo>
                    <a:cubicBezTo>
                      <a:pt x="20923" y="1123374"/>
                      <a:pt x="78777" y="985462"/>
                      <a:pt x="157343" y="949734"/>
                    </a:cubicBezTo>
                    <a:cubicBezTo>
                      <a:pt x="254480" y="905431"/>
                      <a:pt x="434470" y="903287"/>
                      <a:pt x="434470" y="903287"/>
                    </a:cubicBezTo>
                    <a:close/>
                    <a:moveTo>
                      <a:pt x="643132" y="0"/>
                    </a:moveTo>
                    <a:cubicBezTo>
                      <a:pt x="833416" y="0"/>
                      <a:pt x="979349" y="151998"/>
                      <a:pt x="979349" y="340390"/>
                    </a:cubicBezTo>
                    <a:cubicBezTo>
                      <a:pt x="979349" y="362512"/>
                      <a:pt x="980064" y="383206"/>
                      <a:pt x="978634" y="404615"/>
                    </a:cubicBezTo>
                    <a:cubicBezTo>
                      <a:pt x="977203" y="422455"/>
                      <a:pt x="982926" y="450285"/>
                      <a:pt x="1002240" y="478116"/>
                    </a:cubicBezTo>
                    <a:cubicBezTo>
                      <a:pt x="1002240" y="478116"/>
                      <a:pt x="992941" y="484538"/>
                      <a:pt x="979349" y="491675"/>
                    </a:cubicBezTo>
                    <a:cubicBezTo>
                      <a:pt x="970765" y="496670"/>
                      <a:pt x="960750" y="501665"/>
                      <a:pt x="950735" y="505233"/>
                    </a:cubicBezTo>
                    <a:cubicBezTo>
                      <a:pt x="932135" y="512369"/>
                      <a:pt x="912821" y="515937"/>
                      <a:pt x="899229" y="508087"/>
                    </a:cubicBezTo>
                    <a:cubicBezTo>
                      <a:pt x="861315" y="487393"/>
                      <a:pt x="700360" y="266889"/>
                      <a:pt x="490046" y="266889"/>
                    </a:cubicBezTo>
                    <a:cubicBezTo>
                      <a:pt x="490046" y="266889"/>
                      <a:pt x="467870" y="279734"/>
                      <a:pt x="457140" y="285442"/>
                    </a:cubicBezTo>
                    <a:cubicBezTo>
                      <a:pt x="362713" y="350381"/>
                      <a:pt x="358421" y="510228"/>
                      <a:pt x="325514" y="480257"/>
                    </a:cubicBezTo>
                    <a:cubicBezTo>
                      <a:pt x="313353" y="465271"/>
                      <a:pt x="306915" y="381779"/>
                      <a:pt x="306915" y="340390"/>
                    </a:cubicBezTo>
                    <a:cubicBezTo>
                      <a:pt x="306915" y="151998"/>
                      <a:pt x="452848" y="0"/>
                      <a:pt x="643132"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109" name="Oval 20">
            <a:extLst>
              <a:ext uri="{FF2B5EF4-FFF2-40B4-BE49-F238E27FC236}">
                <a16:creationId xmlns:a16="http://schemas.microsoft.com/office/drawing/2014/main" id="{380DB1E6-6CDF-C873-331F-F8D0BE21510A}"/>
              </a:ext>
            </a:extLst>
          </p:cNvPr>
          <p:cNvSpPr>
            <a:spLocks noChangeAspect="1" noChangeArrowheads="1"/>
          </p:cNvSpPr>
          <p:nvPr/>
        </p:nvSpPr>
        <p:spPr bwMode="auto">
          <a:xfrm>
            <a:off x="4087243" y="1904192"/>
            <a:ext cx="209624" cy="209624"/>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1</a:t>
            </a:r>
          </a:p>
        </p:txBody>
      </p:sp>
      <p:sp>
        <p:nvSpPr>
          <p:cNvPr id="110" name="Oval 20">
            <a:extLst>
              <a:ext uri="{FF2B5EF4-FFF2-40B4-BE49-F238E27FC236}">
                <a16:creationId xmlns:a16="http://schemas.microsoft.com/office/drawing/2014/main" id="{E02CEA5B-55E7-BEC9-F071-26B69F3310D0}"/>
              </a:ext>
            </a:extLst>
          </p:cNvPr>
          <p:cNvSpPr>
            <a:spLocks noChangeAspect="1" noChangeArrowheads="1"/>
          </p:cNvSpPr>
          <p:nvPr/>
        </p:nvSpPr>
        <p:spPr bwMode="auto">
          <a:xfrm>
            <a:off x="4087243" y="2485217"/>
            <a:ext cx="209624" cy="209624"/>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2</a:t>
            </a:r>
          </a:p>
        </p:txBody>
      </p:sp>
      <p:sp>
        <p:nvSpPr>
          <p:cNvPr id="111" name="Oval 20">
            <a:extLst>
              <a:ext uri="{FF2B5EF4-FFF2-40B4-BE49-F238E27FC236}">
                <a16:creationId xmlns:a16="http://schemas.microsoft.com/office/drawing/2014/main" id="{53D4E824-0D05-E76F-EFA5-E69BDF20975D}"/>
              </a:ext>
            </a:extLst>
          </p:cNvPr>
          <p:cNvSpPr>
            <a:spLocks noChangeAspect="1" noChangeArrowheads="1"/>
          </p:cNvSpPr>
          <p:nvPr/>
        </p:nvSpPr>
        <p:spPr bwMode="auto">
          <a:xfrm>
            <a:off x="4087243" y="2793232"/>
            <a:ext cx="209624" cy="209624"/>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dirty="0">
                <a:solidFill>
                  <a:schemeClr val="bg1"/>
                </a:solidFill>
              </a:rPr>
              <a:t>3</a:t>
            </a:r>
          </a:p>
        </p:txBody>
      </p:sp>
      <p:sp>
        <p:nvSpPr>
          <p:cNvPr id="11" name="Rectangle: Rounded Corners 10">
            <a:extLst>
              <a:ext uri="{FF2B5EF4-FFF2-40B4-BE49-F238E27FC236}">
                <a16:creationId xmlns:a16="http://schemas.microsoft.com/office/drawing/2014/main" id="{8003CA24-4EED-56D2-D371-F43C92297908}"/>
              </a:ext>
            </a:extLst>
          </p:cNvPr>
          <p:cNvSpPr/>
          <p:nvPr>
            <p:custDataLst>
              <p:tags r:id="rId3"/>
            </p:custDataLst>
          </p:nvPr>
        </p:nvSpPr>
        <p:spPr>
          <a:xfrm>
            <a:off x="128661" y="650524"/>
            <a:ext cx="2885471" cy="5292075"/>
          </a:xfrm>
          <a:prstGeom prst="roundRect">
            <a:avLst>
              <a:gd name="adj" fmla="val 951"/>
            </a:avLst>
          </a:prstGeom>
          <a:solidFill>
            <a:schemeClr val="tx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de-DE" sz="1200" dirty="0">
              <a:solidFill>
                <a:schemeClr val="bg1"/>
              </a:solidFill>
            </a:endParaRPr>
          </a:p>
        </p:txBody>
      </p:sp>
      <p:sp>
        <p:nvSpPr>
          <p:cNvPr id="12" name="Rectangle 11">
            <a:extLst>
              <a:ext uri="{FF2B5EF4-FFF2-40B4-BE49-F238E27FC236}">
                <a16:creationId xmlns:a16="http://schemas.microsoft.com/office/drawing/2014/main" id="{25E8B7B8-DFAD-C539-A0F5-E6A65ADBAC8B}"/>
              </a:ext>
            </a:extLst>
          </p:cNvPr>
          <p:cNvSpPr/>
          <p:nvPr/>
        </p:nvSpPr>
        <p:spPr>
          <a:xfrm>
            <a:off x="259819" y="2631764"/>
            <a:ext cx="2623155" cy="1329595"/>
          </a:xfrm>
          <a:prstGeom prst="rect">
            <a:avLst/>
          </a:prstGeom>
          <a:noFill/>
          <a:ln w="12700">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90000"/>
              </a:lnSpc>
              <a:spcAft>
                <a:spcPts val="600"/>
              </a:spcAft>
            </a:pPr>
            <a:r>
              <a:rPr lang="en-US" sz="2400" dirty="0">
                <a:solidFill>
                  <a:schemeClr val="accent3"/>
                </a:solidFill>
                <a:sym typeface="Trebuchet MS" panose="020B0603020202020204" pitchFamily="34" charset="0"/>
              </a:rPr>
              <a:t>EHCPLT |</a:t>
            </a:r>
            <a:r>
              <a:rPr lang="en-US" sz="2400" dirty="0">
                <a:solidFill>
                  <a:schemeClr val="bg1"/>
                </a:solidFill>
                <a:sym typeface="Trebuchet MS" panose="020B0603020202020204" pitchFamily="34" charset="0"/>
              </a:rPr>
              <a:t> Modifications to impacted bids in Tranche-3</a:t>
            </a:r>
            <a:endParaRPr lang="de-DE" sz="2400" dirty="0">
              <a:solidFill>
                <a:schemeClr val="bg1"/>
              </a:solidFill>
              <a:sym typeface="Trebuchet MS" panose="020B0603020202020204" pitchFamily="34" charset="0"/>
            </a:endParaRPr>
          </a:p>
        </p:txBody>
      </p:sp>
      <p:grpSp>
        <p:nvGrpSpPr>
          <p:cNvPr id="14" name="bcgIcons_Prohibition">
            <a:extLst>
              <a:ext uri="{FF2B5EF4-FFF2-40B4-BE49-F238E27FC236}">
                <a16:creationId xmlns:a16="http://schemas.microsoft.com/office/drawing/2014/main" id="{BDE13A53-4BE2-8E96-2565-A6895EFFB51D}"/>
              </a:ext>
            </a:extLst>
          </p:cNvPr>
          <p:cNvGrpSpPr>
            <a:grpSpLocks noChangeAspect="1"/>
          </p:cNvGrpSpPr>
          <p:nvPr/>
        </p:nvGrpSpPr>
        <p:grpSpPr>
          <a:xfrm>
            <a:off x="3306129" y="4482547"/>
            <a:ext cx="433505" cy="433505"/>
            <a:chOff x="5273675" y="2606675"/>
            <a:chExt cx="1644650" cy="1644650"/>
          </a:xfrm>
        </p:grpSpPr>
        <p:sp>
          <p:nvSpPr>
            <p:cNvPr id="16" name="AutoShape 8">
              <a:extLst>
                <a:ext uri="{FF2B5EF4-FFF2-40B4-BE49-F238E27FC236}">
                  <a16:creationId xmlns:a16="http://schemas.microsoft.com/office/drawing/2014/main" id="{07A60D38-1632-5A8B-FAFF-A4049A6EF563}"/>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CC612CC4-3CD5-6CF0-463D-F919DA559AC4}"/>
                </a:ext>
              </a:extLst>
            </p:cNvPr>
            <p:cNvGrpSpPr/>
            <p:nvPr/>
          </p:nvGrpSpPr>
          <p:grpSpPr>
            <a:xfrm>
              <a:off x="5443538" y="2776538"/>
              <a:ext cx="1304925" cy="1304925"/>
              <a:chOff x="5443538" y="2776538"/>
              <a:chExt cx="1304925" cy="1304925"/>
            </a:xfrm>
          </p:grpSpPr>
          <p:sp>
            <p:nvSpPr>
              <p:cNvPr id="18" name="Freeform 10">
                <a:extLst>
                  <a:ext uri="{FF2B5EF4-FFF2-40B4-BE49-F238E27FC236}">
                    <a16:creationId xmlns:a16="http://schemas.microsoft.com/office/drawing/2014/main" id="{ED3785CD-DD91-F582-41BB-C100932D2877}"/>
                  </a:ext>
                </a:extLst>
              </p:cNvPr>
              <p:cNvSpPr>
                <a:spLocks noEditPoints="1"/>
              </p:cNvSpPr>
              <p:nvPr/>
            </p:nvSpPr>
            <p:spPr bwMode="auto">
              <a:xfrm>
                <a:off x="5443538" y="2776538"/>
                <a:ext cx="1304925" cy="1304925"/>
              </a:xfrm>
              <a:custGeom>
                <a:avLst/>
                <a:gdLst>
                  <a:gd name="T0" fmla="*/ 914 w 1828"/>
                  <a:gd name="T1" fmla="*/ 1828 h 1828"/>
                  <a:gd name="T2" fmla="*/ 268 w 1828"/>
                  <a:gd name="T3" fmla="*/ 1560 h 1828"/>
                  <a:gd name="T4" fmla="*/ 0 w 1828"/>
                  <a:gd name="T5" fmla="*/ 914 h 1828"/>
                  <a:gd name="T6" fmla="*/ 268 w 1828"/>
                  <a:gd name="T7" fmla="*/ 268 h 1828"/>
                  <a:gd name="T8" fmla="*/ 914 w 1828"/>
                  <a:gd name="T9" fmla="*/ 0 h 1828"/>
                  <a:gd name="T10" fmla="*/ 1560 w 1828"/>
                  <a:gd name="T11" fmla="*/ 268 h 1828"/>
                  <a:gd name="T12" fmla="*/ 1828 w 1828"/>
                  <a:gd name="T13" fmla="*/ 914 h 1828"/>
                  <a:gd name="T14" fmla="*/ 1560 w 1828"/>
                  <a:gd name="T15" fmla="*/ 1560 h 1828"/>
                  <a:gd name="T16" fmla="*/ 914 w 1828"/>
                  <a:gd name="T17" fmla="*/ 1828 h 1828"/>
                  <a:gd name="T18" fmla="*/ 914 w 1828"/>
                  <a:gd name="T19" fmla="*/ 44 h 1828"/>
                  <a:gd name="T20" fmla="*/ 44 w 1828"/>
                  <a:gd name="T21" fmla="*/ 914 h 1828"/>
                  <a:gd name="T22" fmla="*/ 914 w 1828"/>
                  <a:gd name="T23" fmla="*/ 1784 h 1828"/>
                  <a:gd name="T24" fmla="*/ 1784 w 1828"/>
                  <a:gd name="T25" fmla="*/ 914 h 1828"/>
                  <a:gd name="T26" fmla="*/ 914 w 1828"/>
                  <a:gd name="T27" fmla="*/ 44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D1697623-452F-DD8B-30BA-55903A75CA8D}"/>
                  </a:ext>
                </a:extLst>
              </p:cNvPr>
              <p:cNvSpPr>
                <a:spLocks noEditPoints="1"/>
              </p:cNvSpPr>
              <p:nvPr/>
            </p:nvSpPr>
            <p:spPr bwMode="auto">
              <a:xfrm>
                <a:off x="5507038" y="2840038"/>
                <a:ext cx="1177925" cy="1177925"/>
              </a:xfrm>
              <a:custGeom>
                <a:avLst/>
                <a:gdLst>
                  <a:gd name="T0" fmla="*/ 826 w 1652"/>
                  <a:gd name="T1" fmla="*/ 0 h 1652"/>
                  <a:gd name="T2" fmla="*/ 0 w 1652"/>
                  <a:gd name="T3" fmla="*/ 826 h 1652"/>
                  <a:gd name="T4" fmla="*/ 826 w 1652"/>
                  <a:gd name="T5" fmla="*/ 1652 h 1652"/>
                  <a:gd name="T6" fmla="*/ 1652 w 1652"/>
                  <a:gd name="T7" fmla="*/ 826 h 1652"/>
                  <a:gd name="T8" fmla="*/ 826 w 1652"/>
                  <a:gd name="T9" fmla="*/ 0 h 1652"/>
                  <a:gd name="T10" fmla="*/ 1412 w 1652"/>
                  <a:gd name="T11" fmla="*/ 826 h 1652"/>
                  <a:gd name="T12" fmla="*/ 1359 w 1652"/>
                  <a:gd name="T13" fmla="*/ 1070 h 1652"/>
                  <a:gd name="T14" fmla="*/ 432 w 1652"/>
                  <a:gd name="T15" fmla="*/ 392 h 1652"/>
                  <a:gd name="T16" fmla="*/ 826 w 1652"/>
                  <a:gd name="T17" fmla="*/ 240 h 1652"/>
                  <a:gd name="T18" fmla="*/ 1412 w 1652"/>
                  <a:gd name="T19" fmla="*/ 826 h 1652"/>
                  <a:gd name="T20" fmla="*/ 240 w 1652"/>
                  <a:gd name="T21" fmla="*/ 826 h 1652"/>
                  <a:gd name="T22" fmla="*/ 293 w 1652"/>
                  <a:gd name="T23" fmla="*/ 582 h 1652"/>
                  <a:gd name="T24" fmla="*/ 1220 w 1652"/>
                  <a:gd name="T25" fmla="*/ 1260 h 1652"/>
                  <a:gd name="T26" fmla="*/ 826 w 1652"/>
                  <a:gd name="T27" fmla="*/ 1412 h 1652"/>
                  <a:gd name="T28" fmla="*/ 240 w 1652"/>
                  <a:gd name="T29" fmla="*/ 826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2" h="1652">
                    <a:moveTo>
                      <a:pt x="826" y="0"/>
                    </a:moveTo>
                    <a:cubicBezTo>
                      <a:pt x="371" y="0"/>
                      <a:pt x="0" y="371"/>
                      <a:pt x="0" y="826"/>
                    </a:cubicBezTo>
                    <a:cubicBezTo>
                      <a:pt x="0" y="1281"/>
                      <a:pt x="371" y="1652"/>
                      <a:pt x="826" y="1652"/>
                    </a:cubicBezTo>
                    <a:cubicBezTo>
                      <a:pt x="1281" y="1652"/>
                      <a:pt x="1652" y="1281"/>
                      <a:pt x="1652" y="826"/>
                    </a:cubicBezTo>
                    <a:cubicBezTo>
                      <a:pt x="1652" y="371"/>
                      <a:pt x="1281" y="0"/>
                      <a:pt x="826" y="0"/>
                    </a:cubicBezTo>
                    <a:close/>
                    <a:moveTo>
                      <a:pt x="1412" y="826"/>
                    </a:moveTo>
                    <a:cubicBezTo>
                      <a:pt x="1412" y="913"/>
                      <a:pt x="1393" y="996"/>
                      <a:pt x="1359" y="1070"/>
                    </a:cubicBezTo>
                    <a:cubicBezTo>
                      <a:pt x="432" y="392"/>
                      <a:pt x="432" y="392"/>
                      <a:pt x="432" y="392"/>
                    </a:cubicBezTo>
                    <a:cubicBezTo>
                      <a:pt x="536" y="298"/>
                      <a:pt x="674" y="240"/>
                      <a:pt x="826" y="240"/>
                    </a:cubicBezTo>
                    <a:cubicBezTo>
                      <a:pt x="1149" y="240"/>
                      <a:pt x="1412" y="503"/>
                      <a:pt x="1412" y="826"/>
                    </a:cubicBezTo>
                    <a:close/>
                    <a:moveTo>
                      <a:pt x="240" y="826"/>
                    </a:moveTo>
                    <a:cubicBezTo>
                      <a:pt x="240" y="739"/>
                      <a:pt x="259" y="656"/>
                      <a:pt x="293" y="582"/>
                    </a:cubicBezTo>
                    <a:cubicBezTo>
                      <a:pt x="1220" y="1260"/>
                      <a:pt x="1220" y="1260"/>
                      <a:pt x="1220" y="1260"/>
                    </a:cubicBezTo>
                    <a:cubicBezTo>
                      <a:pt x="1116" y="1354"/>
                      <a:pt x="978" y="1412"/>
                      <a:pt x="826" y="1412"/>
                    </a:cubicBezTo>
                    <a:cubicBezTo>
                      <a:pt x="503" y="1412"/>
                      <a:pt x="240" y="1149"/>
                      <a:pt x="240" y="8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bcgIcons_Cut Spending ">
            <a:extLst>
              <a:ext uri="{FF2B5EF4-FFF2-40B4-BE49-F238E27FC236}">
                <a16:creationId xmlns:a16="http://schemas.microsoft.com/office/drawing/2014/main" id="{61453273-5EC5-919E-26E9-50FF3D54F03C}"/>
              </a:ext>
            </a:extLst>
          </p:cNvPr>
          <p:cNvGrpSpPr>
            <a:grpSpLocks noChangeAspect="1"/>
          </p:cNvGrpSpPr>
          <p:nvPr/>
        </p:nvGrpSpPr>
        <p:grpSpPr>
          <a:xfrm>
            <a:off x="3269259" y="3475577"/>
            <a:ext cx="433505" cy="433505"/>
            <a:chOff x="5273675" y="2606675"/>
            <a:chExt cx="1644650" cy="1644650"/>
          </a:xfrm>
        </p:grpSpPr>
        <p:sp>
          <p:nvSpPr>
            <p:cNvPr id="21" name="AutoShape 3">
              <a:extLst>
                <a:ext uri="{FF2B5EF4-FFF2-40B4-BE49-F238E27FC236}">
                  <a16:creationId xmlns:a16="http://schemas.microsoft.com/office/drawing/2014/main" id="{9C4D314E-1CE0-1C27-D764-EDEB1FCCA59C}"/>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2CB07CA3-9F2C-09E8-0930-AC58E61B9B92}"/>
                </a:ext>
              </a:extLst>
            </p:cNvPr>
            <p:cNvGrpSpPr/>
            <p:nvPr/>
          </p:nvGrpSpPr>
          <p:grpSpPr>
            <a:xfrm>
              <a:off x="5511800" y="2859088"/>
              <a:ext cx="1111250" cy="1139825"/>
              <a:chOff x="5511800" y="2859088"/>
              <a:chExt cx="1111250" cy="1139825"/>
            </a:xfrm>
          </p:grpSpPr>
          <p:sp>
            <p:nvSpPr>
              <p:cNvPr id="23" name="Freeform 13">
                <a:extLst>
                  <a:ext uri="{FF2B5EF4-FFF2-40B4-BE49-F238E27FC236}">
                    <a16:creationId xmlns:a16="http://schemas.microsoft.com/office/drawing/2014/main" id="{C78FD12C-CBF8-9856-6C1E-24295C6010D2}"/>
                  </a:ext>
                </a:extLst>
              </p:cNvPr>
              <p:cNvSpPr>
                <a:spLocks/>
              </p:cNvSpPr>
              <p:nvPr/>
            </p:nvSpPr>
            <p:spPr bwMode="auto">
              <a:xfrm>
                <a:off x="6124575" y="2928938"/>
                <a:ext cx="436563" cy="1000125"/>
              </a:xfrm>
              <a:custGeom>
                <a:avLst/>
                <a:gdLst>
                  <a:gd name="connsiteX0" fmla="*/ 436563 w 436563"/>
                  <a:gd name="connsiteY0" fmla="*/ 579437 h 1000125"/>
                  <a:gd name="connsiteX1" fmla="*/ 436563 w 436563"/>
                  <a:gd name="connsiteY1" fmla="*/ 862277 h 1000125"/>
                  <a:gd name="connsiteX2" fmla="*/ 436563 w 436563"/>
                  <a:gd name="connsiteY2" fmla="*/ 929415 h 1000125"/>
                  <a:gd name="connsiteX3" fmla="*/ 433715 w 436563"/>
                  <a:gd name="connsiteY3" fmla="*/ 930844 h 1000125"/>
                  <a:gd name="connsiteX4" fmla="*/ 418047 w 436563"/>
                  <a:gd name="connsiteY4" fmla="*/ 928701 h 1000125"/>
                  <a:gd name="connsiteX5" fmla="*/ 367482 w 436563"/>
                  <a:gd name="connsiteY5" fmla="*/ 980126 h 1000125"/>
                  <a:gd name="connsiteX6" fmla="*/ 370331 w 436563"/>
                  <a:gd name="connsiteY6" fmla="*/ 997268 h 1000125"/>
                  <a:gd name="connsiteX7" fmla="*/ 368194 w 436563"/>
                  <a:gd name="connsiteY7" fmla="*/ 1000125 h 1000125"/>
                  <a:gd name="connsiteX8" fmla="*/ 66945 w 436563"/>
                  <a:gd name="connsiteY8" fmla="*/ 1000125 h 1000125"/>
                  <a:gd name="connsiteX9" fmla="*/ 64808 w 436563"/>
                  <a:gd name="connsiteY9" fmla="*/ 997268 h 1000125"/>
                  <a:gd name="connsiteX10" fmla="*/ 68369 w 436563"/>
                  <a:gd name="connsiteY10" fmla="*/ 980126 h 1000125"/>
                  <a:gd name="connsiteX11" fmla="*/ 17092 w 436563"/>
                  <a:gd name="connsiteY11" fmla="*/ 928701 h 1000125"/>
                  <a:gd name="connsiteX12" fmla="*/ 2137 w 436563"/>
                  <a:gd name="connsiteY12" fmla="*/ 930844 h 1000125"/>
                  <a:gd name="connsiteX13" fmla="*/ 0 w 436563"/>
                  <a:gd name="connsiteY13" fmla="*/ 928701 h 1000125"/>
                  <a:gd name="connsiteX14" fmla="*/ 0 w 436563"/>
                  <a:gd name="connsiteY14" fmla="*/ 862277 h 1000125"/>
                  <a:gd name="connsiteX15" fmla="*/ 0 w 436563"/>
                  <a:gd name="connsiteY15" fmla="*/ 762283 h 1000125"/>
                  <a:gd name="connsiteX16" fmla="*/ 121070 w 436563"/>
                  <a:gd name="connsiteY16" fmla="*/ 827279 h 1000125"/>
                  <a:gd name="connsiteX17" fmla="*/ 194424 w 436563"/>
                  <a:gd name="connsiteY17" fmla="*/ 846563 h 1000125"/>
                  <a:gd name="connsiteX18" fmla="*/ 292704 w 436563"/>
                  <a:gd name="connsiteY18" fmla="*/ 802280 h 1000125"/>
                  <a:gd name="connsiteX19" fmla="*/ 324752 w 436563"/>
                  <a:gd name="connsiteY19" fmla="*/ 763711 h 1000125"/>
                  <a:gd name="connsiteX20" fmla="*/ 330449 w 436563"/>
                  <a:gd name="connsiteY20" fmla="*/ 752283 h 1000125"/>
                  <a:gd name="connsiteX21" fmla="*/ 319767 w 436563"/>
                  <a:gd name="connsiteY21" fmla="*/ 730142 h 1000125"/>
                  <a:gd name="connsiteX22" fmla="*/ 212228 w 436563"/>
                  <a:gd name="connsiteY22" fmla="*/ 666575 h 1000125"/>
                  <a:gd name="connsiteX23" fmla="*/ 217926 w 436563"/>
                  <a:gd name="connsiteY23" fmla="*/ 666575 h 1000125"/>
                  <a:gd name="connsiteX24" fmla="*/ 436563 w 436563"/>
                  <a:gd name="connsiteY24" fmla="*/ 579437 h 1000125"/>
                  <a:gd name="connsiteX25" fmla="*/ 67657 w 436563"/>
                  <a:gd name="connsiteY25" fmla="*/ 0 h 1000125"/>
                  <a:gd name="connsiteX26" fmla="*/ 367482 w 436563"/>
                  <a:gd name="connsiteY26" fmla="*/ 0 h 1000125"/>
                  <a:gd name="connsiteX27" fmla="*/ 369619 w 436563"/>
                  <a:gd name="connsiteY27" fmla="*/ 3571 h 1000125"/>
                  <a:gd name="connsiteX28" fmla="*/ 367482 w 436563"/>
                  <a:gd name="connsiteY28" fmla="*/ 19285 h 1000125"/>
                  <a:gd name="connsiteX29" fmla="*/ 418047 w 436563"/>
                  <a:gd name="connsiteY29" fmla="*/ 70710 h 1000125"/>
                  <a:gd name="connsiteX30" fmla="*/ 433715 w 436563"/>
                  <a:gd name="connsiteY30" fmla="*/ 68567 h 1000125"/>
                  <a:gd name="connsiteX31" fmla="*/ 435139 w 436563"/>
                  <a:gd name="connsiteY31" fmla="*/ 68567 h 1000125"/>
                  <a:gd name="connsiteX32" fmla="*/ 435851 w 436563"/>
                  <a:gd name="connsiteY32" fmla="*/ 68567 h 1000125"/>
                  <a:gd name="connsiteX33" fmla="*/ 436563 w 436563"/>
                  <a:gd name="connsiteY33" fmla="*/ 69282 h 1000125"/>
                  <a:gd name="connsiteX34" fmla="*/ 436563 w 436563"/>
                  <a:gd name="connsiteY34" fmla="*/ 69996 h 1000125"/>
                  <a:gd name="connsiteX35" fmla="*/ 436563 w 436563"/>
                  <a:gd name="connsiteY35" fmla="*/ 325694 h 1000125"/>
                  <a:gd name="connsiteX36" fmla="*/ 436563 w 436563"/>
                  <a:gd name="connsiteY36" fmla="*/ 420688 h 1000125"/>
                  <a:gd name="connsiteX37" fmla="*/ 229320 w 436563"/>
                  <a:gd name="connsiteY37" fmla="*/ 333551 h 1000125"/>
                  <a:gd name="connsiteX38" fmla="*/ 217926 w 436563"/>
                  <a:gd name="connsiteY38" fmla="*/ 333551 h 1000125"/>
                  <a:gd name="connsiteX39" fmla="*/ 96144 w 436563"/>
                  <a:gd name="connsiteY39" fmla="*/ 354978 h 1000125"/>
                  <a:gd name="connsiteX40" fmla="*/ 19229 w 436563"/>
                  <a:gd name="connsiteY40" fmla="*/ 399975 h 1000125"/>
                  <a:gd name="connsiteX41" fmla="*/ 0 w 436563"/>
                  <a:gd name="connsiteY41" fmla="*/ 420688 h 1000125"/>
                  <a:gd name="connsiteX42" fmla="*/ 0 w 436563"/>
                  <a:gd name="connsiteY42" fmla="*/ 411403 h 1000125"/>
                  <a:gd name="connsiteX43" fmla="*/ 0 w 436563"/>
                  <a:gd name="connsiteY43" fmla="*/ 393547 h 1000125"/>
                  <a:gd name="connsiteX44" fmla="*/ 0 w 436563"/>
                  <a:gd name="connsiteY44" fmla="*/ 374977 h 1000125"/>
                  <a:gd name="connsiteX45" fmla="*/ 0 w 436563"/>
                  <a:gd name="connsiteY45" fmla="*/ 339979 h 1000125"/>
                  <a:gd name="connsiteX46" fmla="*/ 0 w 436563"/>
                  <a:gd name="connsiteY46" fmla="*/ 325694 h 1000125"/>
                  <a:gd name="connsiteX47" fmla="*/ 0 w 436563"/>
                  <a:gd name="connsiteY47" fmla="*/ 322123 h 1000125"/>
                  <a:gd name="connsiteX48" fmla="*/ 0 w 436563"/>
                  <a:gd name="connsiteY48" fmla="*/ 304267 h 1000125"/>
                  <a:gd name="connsiteX49" fmla="*/ 0 w 436563"/>
                  <a:gd name="connsiteY49" fmla="*/ 249270 h 1000125"/>
                  <a:gd name="connsiteX50" fmla="*/ 0 w 436563"/>
                  <a:gd name="connsiteY50" fmla="*/ 70710 h 1000125"/>
                  <a:gd name="connsiteX51" fmla="*/ 2137 w 436563"/>
                  <a:gd name="connsiteY51" fmla="*/ 68567 h 1000125"/>
                  <a:gd name="connsiteX52" fmla="*/ 17092 w 436563"/>
                  <a:gd name="connsiteY52" fmla="*/ 70710 h 1000125"/>
                  <a:gd name="connsiteX53" fmla="*/ 68369 w 436563"/>
                  <a:gd name="connsiteY53" fmla="*/ 19285 h 1000125"/>
                  <a:gd name="connsiteX54" fmla="*/ 65520 w 436563"/>
                  <a:gd name="connsiteY54" fmla="*/ 3571 h 1000125"/>
                  <a:gd name="connsiteX55" fmla="*/ 67657 w 436563"/>
                  <a:gd name="connsiteY55"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6563" h="1000125">
                    <a:moveTo>
                      <a:pt x="436563" y="579437"/>
                    </a:moveTo>
                    <a:cubicBezTo>
                      <a:pt x="436563" y="579437"/>
                      <a:pt x="436563" y="579437"/>
                      <a:pt x="436563" y="862277"/>
                    </a:cubicBezTo>
                    <a:cubicBezTo>
                      <a:pt x="436563" y="882990"/>
                      <a:pt x="436563" y="905131"/>
                      <a:pt x="436563" y="929415"/>
                    </a:cubicBezTo>
                    <a:cubicBezTo>
                      <a:pt x="436563" y="930844"/>
                      <a:pt x="435851" y="931558"/>
                      <a:pt x="433715" y="930844"/>
                    </a:cubicBezTo>
                    <a:cubicBezTo>
                      <a:pt x="428729" y="929415"/>
                      <a:pt x="423744" y="928701"/>
                      <a:pt x="418047" y="928701"/>
                    </a:cubicBezTo>
                    <a:cubicBezTo>
                      <a:pt x="389560" y="928701"/>
                      <a:pt x="367482" y="951557"/>
                      <a:pt x="367482" y="980126"/>
                    </a:cubicBezTo>
                    <a:cubicBezTo>
                      <a:pt x="367482" y="985840"/>
                      <a:pt x="368194" y="992268"/>
                      <a:pt x="370331" y="997268"/>
                    </a:cubicBezTo>
                    <a:cubicBezTo>
                      <a:pt x="371043" y="998697"/>
                      <a:pt x="369619" y="1000125"/>
                      <a:pt x="368194" y="1000125"/>
                    </a:cubicBezTo>
                    <a:cubicBezTo>
                      <a:pt x="368194" y="1000125"/>
                      <a:pt x="368194" y="1000125"/>
                      <a:pt x="66945" y="1000125"/>
                    </a:cubicBezTo>
                    <a:cubicBezTo>
                      <a:pt x="65520" y="1000125"/>
                      <a:pt x="64096" y="998697"/>
                      <a:pt x="64808" y="997268"/>
                    </a:cubicBezTo>
                    <a:cubicBezTo>
                      <a:pt x="66945" y="992268"/>
                      <a:pt x="68369" y="985840"/>
                      <a:pt x="68369" y="980126"/>
                    </a:cubicBezTo>
                    <a:cubicBezTo>
                      <a:pt x="68369" y="951557"/>
                      <a:pt x="45579" y="928701"/>
                      <a:pt x="17092" y="928701"/>
                    </a:cubicBezTo>
                    <a:cubicBezTo>
                      <a:pt x="12107" y="928701"/>
                      <a:pt x="7122" y="929415"/>
                      <a:pt x="2137" y="930844"/>
                    </a:cubicBezTo>
                    <a:cubicBezTo>
                      <a:pt x="1425" y="930844"/>
                      <a:pt x="0" y="930130"/>
                      <a:pt x="0" y="928701"/>
                    </a:cubicBezTo>
                    <a:cubicBezTo>
                      <a:pt x="0" y="928701"/>
                      <a:pt x="0" y="928701"/>
                      <a:pt x="0" y="862277"/>
                    </a:cubicBezTo>
                    <a:cubicBezTo>
                      <a:pt x="0" y="862277"/>
                      <a:pt x="0" y="862277"/>
                      <a:pt x="0" y="762283"/>
                    </a:cubicBezTo>
                    <a:cubicBezTo>
                      <a:pt x="58399" y="793709"/>
                      <a:pt x="105402" y="817994"/>
                      <a:pt x="121070" y="827279"/>
                    </a:cubicBezTo>
                    <a:cubicBezTo>
                      <a:pt x="145284" y="840135"/>
                      <a:pt x="169498" y="846563"/>
                      <a:pt x="194424" y="846563"/>
                    </a:cubicBezTo>
                    <a:cubicBezTo>
                      <a:pt x="239291" y="846563"/>
                      <a:pt x="274900" y="823708"/>
                      <a:pt x="292704" y="802280"/>
                    </a:cubicBezTo>
                    <a:cubicBezTo>
                      <a:pt x="292704" y="802280"/>
                      <a:pt x="292704" y="802280"/>
                      <a:pt x="324752" y="763711"/>
                    </a:cubicBezTo>
                    <a:cubicBezTo>
                      <a:pt x="327601" y="760854"/>
                      <a:pt x="329737" y="757283"/>
                      <a:pt x="330449" y="752283"/>
                    </a:cubicBezTo>
                    <a:cubicBezTo>
                      <a:pt x="331874" y="742998"/>
                      <a:pt x="327601" y="734427"/>
                      <a:pt x="319767" y="730142"/>
                    </a:cubicBezTo>
                    <a:cubicBezTo>
                      <a:pt x="319767" y="730142"/>
                      <a:pt x="319767" y="730142"/>
                      <a:pt x="212228" y="666575"/>
                    </a:cubicBezTo>
                    <a:cubicBezTo>
                      <a:pt x="214365" y="666575"/>
                      <a:pt x="215789" y="666575"/>
                      <a:pt x="217926" y="666575"/>
                    </a:cubicBezTo>
                    <a:cubicBezTo>
                      <a:pt x="312645" y="666575"/>
                      <a:pt x="394545" y="631577"/>
                      <a:pt x="436563" y="579437"/>
                    </a:cubicBezTo>
                    <a:close/>
                    <a:moveTo>
                      <a:pt x="67657" y="0"/>
                    </a:moveTo>
                    <a:cubicBezTo>
                      <a:pt x="67657" y="0"/>
                      <a:pt x="67657" y="0"/>
                      <a:pt x="367482" y="0"/>
                    </a:cubicBezTo>
                    <a:cubicBezTo>
                      <a:pt x="369619" y="0"/>
                      <a:pt x="370331" y="1429"/>
                      <a:pt x="369619" y="3571"/>
                    </a:cubicBezTo>
                    <a:cubicBezTo>
                      <a:pt x="368194" y="7857"/>
                      <a:pt x="367482" y="13571"/>
                      <a:pt x="367482" y="19285"/>
                    </a:cubicBezTo>
                    <a:cubicBezTo>
                      <a:pt x="367482" y="47854"/>
                      <a:pt x="389560" y="70710"/>
                      <a:pt x="418047" y="70710"/>
                    </a:cubicBezTo>
                    <a:cubicBezTo>
                      <a:pt x="423744" y="70710"/>
                      <a:pt x="428729" y="69996"/>
                      <a:pt x="433715" y="68567"/>
                    </a:cubicBezTo>
                    <a:cubicBezTo>
                      <a:pt x="434427" y="68567"/>
                      <a:pt x="434427" y="68567"/>
                      <a:pt x="435139" y="68567"/>
                    </a:cubicBezTo>
                    <a:cubicBezTo>
                      <a:pt x="435851" y="68567"/>
                      <a:pt x="435851" y="68567"/>
                      <a:pt x="435851" y="68567"/>
                    </a:cubicBezTo>
                    <a:cubicBezTo>
                      <a:pt x="435851" y="68567"/>
                      <a:pt x="436563" y="68567"/>
                      <a:pt x="436563" y="69282"/>
                    </a:cubicBezTo>
                    <a:cubicBezTo>
                      <a:pt x="436563" y="69996"/>
                      <a:pt x="436563" y="69996"/>
                      <a:pt x="436563" y="69996"/>
                    </a:cubicBezTo>
                    <a:cubicBezTo>
                      <a:pt x="436563" y="69996"/>
                      <a:pt x="436563" y="69996"/>
                      <a:pt x="436563" y="325694"/>
                    </a:cubicBezTo>
                    <a:cubicBezTo>
                      <a:pt x="436563" y="354264"/>
                      <a:pt x="436563" y="385690"/>
                      <a:pt x="436563" y="420688"/>
                    </a:cubicBezTo>
                    <a:cubicBezTo>
                      <a:pt x="395969" y="370691"/>
                      <a:pt x="319054" y="336408"/>
                      <a:pt x="229320" y="333551"/>
                    </a:cubicBezTo>
                    <a:cubicBezTo>
                      <a:pt x="225760" y="333551"/>
                      <a:pt x="222199" y="333551"/>
                      <a:pt x="217926" y="333551"/>
                    </a:cubicBezTo>
                    <a:cubicBezTo>
                      <a:pt x="173771" y="333551"/>
                      <a:pt x="132465" y="341407"/>
                      <a:pt x="96144" y="354978"/>
                    </a:cubicBezTo>
                    <a:cubicBezTo>
                      <a:pt x="66232" y="366406"/>
                      <a:pt x="39882" y="381405"/>
                      <a:pt x="19229" y="399975"/>
                    </a:cubicBezTo>
                    <a:cubicBezTo>
                      <a:pt x="12107" y="406403"/>
                      <a:pt x="5698" y="413546"/>
                      <a:pt x="0" y="420688"/>
                    </a:cubicBezTo>
                    <a:cubicBezTo>
                      <a:pt x="0" y="417831"/>
                      <a:pt x="0" y="414974"/>
                      <a:pt x="0" y="411403"/>
                    </a:cubicBezTo>
                    <a:cubicBezTo>
                      <a:pt x="0" y="406403"/>
                      <a:pt x="0" y="400689"/>
                      <a:pt x="0" y="393547"/>
                    </a:cubicBezTo>
                    <a:cubicBezTo>
                      <a:pt x="0" y="387833"/>
                      <a:pt x="0" y="382119"/>
                      <a:pt x="0" y="374977"/>
                    </a:cubicBezTo>
                    <a:cubicBezTo>
                      <a:pt x="0" y="364977"/>
                      <a:pt x="0" y="353549"/>
                      <a:pt x="0" y="339979"/>
                    </a:cubicBezTo>
                    <a:cubicBezTo>
                      <a:pt x="0" y="335693"/>
                      <a:pt x="0" y="330694"/>
                      <a:pt x="0" y="325694"/>
                    </a:cubicBezTo>
                    <a:cubicBezTo>
                      <a:pt x="0" y="324266"/>
                      <a:pt x="0" y="323551"/>
                      <a:pt x="0" y="322123"/>
                    </a:cubicBezTo>
                    <a:cubicBezTo>
                      <a:pt x="0" y="316409"/>
                      <a:pt x="0" y="310695"/>
                      <a:pt x="0" y="304267"/>
                    </a:cubicBezTo>
                    <a:cubicBezTo>
                      <a:pt x="0" y="287839"/>
                      <a:pt x="0" y="269983"/>
                      <a:pt x="0" y="249270"/>
                    </a:cubicBezTo>
                    <a:cubicBezTo>
                      <a:pt x="0" y="202130"/>
                      <a:pt x="0" y="143563"/>
                      <a:pt x="0" y="70710"/>
                    </a:cubicBezTo>
                    <a:cubicBezTo>
                      <a:pt x="0" y="69282"/>
                      <a:pt x="1425" y="68567"/>
                      <a:pt x="2137" y="68567"/>
                    </a:cubicBezTo>
                    <a:cubicBezTo>
                      <a:pt x="7122" y="69996"/>
                      <a:pt x="12107" y="70710"/>
                      <a:pt x="17092" y="70710"/>
                    </a:cubicBezTo>
                    <a:cubicBezTo>
                      <a:pt x="45579" y="70710"/>
                      <a:pt x="68369" y="47854"/>
                      <a:pt x="68369" y="19285"/>
                    </a:cubicBezTo>
                    <a:cubicBezTo>
                      <a:pt x="68369" y="13571"/>
                      <a:pt x="66945" y="7857"/>
                      <a:pt x="65520" y="3571"/>
                    </a:cubicBezTo>
                    <a:cubicBezTo>
                      <a:pt x="64808" y="1429"/>
                      <a:pt x="66232" y="0"/>
                      <a:pt x="6765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14">
                <a:extLst>
                  <a:ext uri="{FF2B5EF4-FFF2-40B4-BE49-F238E27FC236}">
                    <a16:creationId xmlns:a16="http://schemas.microsoft.com/office/drawing/2014/main" id="{978CCDA0-1114-24D9-ED5A-877E6EADAB45}"/>
                  </a:ext>
                </a:extLst>
              </p:cNvPr>
              <p:cNvSpPr>
                <a:spLocks/>
              </p:cNvSpPr>
              <p:nvPr/>
            </p:nvSpPr>
            <p:spPr bwMode="auto">
              <a:xfrm>
                <a:off x="5511800" y="2859088"/>
                <a:ext cx="1111250" cy="1139825"/>
              </a:xfrm>
              <a:custGeom>
                <a:avLst/>
                <a:gdLst>
                  <a:gd name="connsiteX0" fmla="*/ 131325 w 1111250"/>
                  <a:gd name="connsiteY0" fmla="*/ 673100 h 1139825"/>
                  <a:gd name="connsiteX1" fmla="*/ 31750 w 1111250"/>
                  <a:gd name="connsiteY1" fmla="*/ 772319 h 1139825"/>
                  <a:gd name="connsiteX2" fmla="*/ 131325 w 1111250"/>
                  <a:gd name="connsiteY2" fmla="*/ 871538 h 1139825"/>
                  <a:gd name="connsiteX3" fmla="*/ 216675 w 1111250"/>
                  <a:gd name="connsiteY3" fmla="*/ 821572 h 1139825"/>
                  <a:gd name="connsiteX4" fmla="*/ 229477 w 1111250"/>
                  <a:gd name="connsiteY4" fmla="*/ 783026 h 1139825"/>
                  <a:gd name="connsiteX5" fmla="*/ 230188 w 1111250"/>
                  <a:gd name="connsiteY5" fmla="*/ 772319 h 1139825"/>
                  <a:gd name="connsiteX6" fmla="*/ 190358 w 1111250"/>
                  <a:gd name="connsiteY6" fmla="*/ 693087 h 1139825"/>
                  <a:gd name="connsiteX7" fmla="*/ 156930 w 1111250"/>
                  <a:gd name="connsiteY7" fmla="*/ 675955 h 1139825"/>
                  <a:gd name="connsiteX8" fmla="*/ 131325 w 1111250"/>
                  <a:gd name="connsiteY8" fmla="*/ 673100 h 1139825"/>
                  <a:gd name="connsiteX9" fmla="*/ 498232 w 1111250"/>
                  <a:gd name="connsiteY9" fmla="*/ 604837 h 1139825"/>
                  <a:gd name="connsiteX10" fmla="*/ 548910 w 1111250"/>
                  <a:gd name="connsiteY10" fmla="*/ 634832 h 1139825"/>
                  <a:gd name="connsiteX11" fmla="*/ 580316 w 1111250"/>
                  <a:gd name="connsiteY11" fmla="*/ 653400 h 1139825"/>
                  <a:gd name="connsiteX12" fmla="*/ 611723 w 1111250"/>
                  <a:gd name="connsiteY12" fmla="*/ 671254 h 1139825"/>
                  <a:gd name="connsiteX13" fmla="*/ 863687 w 1111250"/>
                  <a:gd name="connsiteY13" fmla="*/ 818371 h 1139825"/>
                  <a:gd name="connsiteX14" fmla="*/ 870824 w 1111250"/>
                  <a:gd name="connsiteY14" fmla="*/ 828369 h 1139825"/>
                  <a:gd name="connsiteX15" fmla="*/ 867256 w 1111250"/>
                  <a:gd name="connsiteY15" fmla="*/ 841224 h 1139825"/>
                  <a:gd name="connsiteX16" fmla="*/ 806584 w 1111250"/>
                  <a:gd name="connsiteY16" fmla="*/ 868362 h 1139825"/>
                  <a:gd name="connsiteX17" fmla="*/ 756620 w 1111250"/>
                  <a:gd name="connsiteY17" fmla="*/ 854079 h 1139825"/>
                  <a:gd name="connsiteX18" fmla="*/ 611723 w 1111250"/>
                  <a:gd name="connsiteY18" fmla="*/ 777664 h 1139825"/>
                  <a:gd name="connsiteX19" fmla="*/ 580316 w 1111250"/>
                  <a:gd name="connsiteY19" fmla="*/ 761238 h 1139825"/>
                  <a:gd name="connsiteX20" fmla="*/ 548910 w 1111250"/>
                  <a:gd name="connsiteY20" fmla="*/ 744812 h 1139825"/>
                  <a:gd name="connsiteX21" fmla="*/ 396875 w 1111250"/>
                  <a:gd name="connsiteY21" fmla="*/ 664827 h 1139825"/>
                  <a:gd name="connsiteX22" fmla="*/ 413292 w 1111250"/>
                  <a:gd name="connsiteY22" fmla="*/ 654828 h 1139825"/>
                  <a:gd name="connsiteX23" fmla="*/ 428995 w 1111250"/>
                  <a:gd name="connsiteY23" fmla="*/ 645544 h 1139825"/>
                  <a:gd name="connsiteX24" fmla="*/ 466826 w 1111250"/>
                  <a:gd name="connsiteY24" fmla="*/ 623405 h 1139825"/>
                  <a:gd name="connsiteX25" fmla="*/ 482529 w 1111250"/>
                  <a:gd name="connsiteY25" fmla="*/ 614121 h 1139825"/>
                  <a:gd name="connsiteX26" fmla="*/ 498232 w 1111250"/>
                  <a:gd name="connsiteY26" fmla="*/ 604837 h 1139825"/>
                  <a:gd name="connsiteX27" fmla="*/ 130969 w 1111250"/>
                  <a:gd name="connsiteY27" fmla="*/ 279400 h 1139825"/>
                  <a:gd name="connsiteX28" fmla="*/ 31750 w 1111250"/>
                  <a:gd name="connsiteY28" fmla="*/ 377905 h 1139825"/>
                  <a:gd name="connsiteX29" fmla="*/ 130969 w 1111250"/>
                  <a:gd name="connsiteY29" fmla="*/ 477838 h 1139825"/>
                  <a:gd name="connsiteX30" fmla="*/ 156666 w 1111250"/>
                  <a:gd name="connsiteY30" fmla="*/ 474269 h 1139825"/>
                  <a:gd name="connsiteX31" fmla="*/ 190215 w 1111250"/>
                  <a:gd name="connsiteY31" fmla="*/ 457852 h 1139825"/>
                  <a:gd name="connsiteX32" fmla="*/ 230188 w 1111250"/>
                  <a:gd name="connsiteY32" fmla="*/ 377905 h 1139825"/>
                  <a:gd name="connsiteX33" fmla="*/ 229474 w 1111250"/>
                  <a:gd name="connsiteY33" fmla="*/ 367912 h 1139825"/>
                  <a:gd name="connsiteX34" fmla="*/ 216626 w 1111250"/>
                  <a:gd name="connsiteY34" fmla="*/ 328653 h 1139825"/>
                  <a:gd name="connsiteX35" fmla="*/ 130969 w 1111250"/>
                  <a:gd name="connsiteY35" fmla="*/ 279400 h 1139825"/>
                  <a:gd name="connsiteX36" fmla="*/ 130765 w 1111250"/>
                  <a:gd name="connsiteY36" fmla="*/ 247650 h 1139825"/>
                  <a:gd name="connsiteX37" fmla="*/ 246523 w 1111250"/>
                  <a:gd name="connsiteY37" fmla="*/ 317602 h 1139825"/>
                  <a:gd name="connsiteX38" fmla="*/ 255098 w 1111250"/>
                  <a:gd name="connsiteY38" fmla="*/ 336874 h 1139825"/>
                  <a:gd name="connsiteX39" fmla="*/ 307975 w 1111250"/>
                  <a:gd name="connsiteY39" fmla="*/ 478205 h 1139825"/>
                  <a:gd name="connsiteX40" fmla="*/ 293684 w 1111250"/>
                  <a:gd name="connsiteY40" fmla="*/ 486056 h 1139825"/>
                  <a:gd name="connsiteX41" fmla="*/ 280107 w 1111250"/>
                  <a:gd name="connsiteY41" fmla="*/ 493194 h 1139825"/>
                  <a:gd name="connsiteX42" fmla="*/ 232947 w 1111250"/>
                  <a:gd name="connsiteY42" fmla="*/ 517463 h 1139825"/>
                  <a:gd name="connsiteX43" fmla="*/ 232232 w 1111250"/>
                  <a:gd name="connsiteY43" fmla="*/ 517463 h 1139825"/>
                  <a:gd name="connsiteX44" fmla="*/ 225801 w 1111250"/>
                  <a:gd name="connsiteY44" fmla="*/ 521032 h 1139825"/>
                  <a:gd name="connsiteX45" fmla="*/ 219370 w 1111250"/>
                  <a:gd name="connsiteY45" fmla="*/ 526029 h 1139825"/>
                  <a:gd name="connsiteX46" fmla="*/ 208652 w 1111250"/>
                  <a:gd name="connsiteY46" fmla="*/ 538163 h 1139825"/>
                  <a:gd name="connsiteX47" fmla="*/ 175067 w 1111250"/>
                  <a:gd name="connsiteY47" fmla="*/ 501046 h 1139825"/>
                  <a:gd name="connsiteX48" fmla="*/ 130765 w 1111250"/>
                  <a:gd name="connsiteY48" fmla="*/ 508184 h 1139825"/>
                  <a:gd name="connsiteX49" fmla="*/ 125763 w 1111250"/>
                  <a:gd name="connsiteY49" fmla="*/ 507470 h 1139825"/>
                  <a:gd name="connsiteX50" fmla="*/ 0 w 1111250"/>
                  <a:gd name="connsiteY50" fmla="*/ 377560 h 1139825"/>
                  <a:gd name="connsiteX51" fmla="*/ 130765 w 1111250"/>
                  <a:gd name="connsiteY51" fmla="*/ 247650 h 1139825"/>
                  <a:gd name="connsiteX52" fmla="*/ 564547 w 1111250"/>
                  <a:gd name="connsiteY52" fmla="*/ 0 h 1139825"/>
                  <a:gd name="connsiteX53" fmla="*/ 1095549 w 1111250"/>
                  <a:gd name="connsiteY53" fmla="*/ 0 h 1139825"/>
                  <a:gd name="connsiteX54" fmla="*/ 1111250 w 1111250"/>
                  <a:gd name="connsiteY54" fmla="*/ 15692 h 1139825"/>
                  <a:gd name="connsiteX55" fmla="*/ 1111250 w 1111250"/>
                  <a:gd name="connsiteY55" fmla="*/ 1124133 h 1139825"/>
                  <a:gd name="connsiteX56" fmla="*/ 1095549 w 1111250"/>
                  <a:gd name="connsiteY56" fmla="*/ 1139825 h 1139825"/>
                  <a:gd name="connsiteX57" fmla="*/ 564547 w 1111250"/>
                  <a:gd name="connsiteY57" fmla="*/ 1139825 h 1139825"/>
                  <a:gd name="connsiteX58" fmla="*/ 548845 w 1111250"/>
                  <a:gd name="connsiteY58" fmla="*/ 1124133 h 1139825"/>
                  <a:gd name="connsiteX59" fmla="*/ 548845 w 1111250"/>
                  <a:gd name="connsiteY59" fmla="*/ 798876 h 1139825"/>
                  <a:gd name="connsiteX60" fmla="*/ 580248 w 1111250"/>
                  <a:gd name="connsiteY60" fmla="*/ 815995 h 1139825"/>
                  <a:gd name="connsiteX61" fmla="*/ 580248 w 1111250"/>
                  <a:gd name="connsiteY61" fmla="*/ 1108441 h 1139825"/>
                  <a:gd name="connsiteX62" fmla="*/ 1079847 w 1111250"/>
                  <a:gd name="connsiteY62" fmla="*/ 1108441 h 1139825"/>
                  <a:gd name="connsiteX63" fmla="*/ 1079847 w 1111250"/>
                  <a:gd name="connsiteY63" fmla="*/ 538528 h 1139825"/>
                  <a:gd name="connsiteX64" fmla="*/ 1080561 w 1111250"/>
                  <a:gd name="connsiteY64" fmla="*/ 538528 h 1139825"/>
                  <a:gd name="connsiteX65" fmla="*/ 1080561 w 1111250"/>
                  <a:gd name="connsiteY65" fmla="*/ 507144 h 1139825"/>
                  <a:gd name="connsiteX66" fmla="*/ 1080561 w 1111250"/>
                  <a:gd name="connsiteY66" fmla="*/ 394445 h 1139825"/>
                  <a:gd name="connsiteX67" fmla="*/ 1080561 w 1111250"/>
                  <a:gd name="connsiteY67" fmla="*/ 139803 h 1139825"/>
                  <a:gd name="connsiteX68" fmla="*/ 1079847 w 1111250"/>
                  <a:gd name="connsiteY68" fmla="*/ 134810 h 1139825"/>
                  <a:gd name="connsiteX69" fmla="*/ 1079847 w 1111250"/>
                  <a:gd name="connsiteY69" fmla="*/ 31385 h 1139825"/>
                  <a:gd name="connsiteX70" fmla="*/ 580248 w 1111250"/>
                  <a:gd name="connsiteY70" fmla="*/ 31385 h 1139825"/>
                  <a:gd name="connsiteX71" fmla="*/ 580248 w 1111250"/>
                  <a:gd name="connsiteY71" fmla="*/ 135524 h 1139825"/>
                  <a:gd name="connsiteX72" fmla="*/ 580248 w 1111250"/>
                  <a:gd name="connsiteY72" fmla="*/ 334530 h 1139825"/>
                  <a:gd name="connsiteX73" fmla="*/ 580248 w 1111250"/>
                  <a:gd name="connsiteY73" fmla="*/ 389452 h 1139825"/>
                  <a:gd name="connsiteX74" fmla="*/ 580248 w 1111250"/>
                  <a:gd name="connsiteY74" fmla="*/ 407284 h 1139825"/>
                  <a:gd name="connsiteX75" fmla="*/ 580248 w 1111250"/>
                  <a:gd name="connsiteY75" fmla="*/ 425116 h 1139825"/>
                  <a:gd name="connsiteX76" fmla="*/ 580248 w 1111250"/>
                  <a:gd name="connsiteY76" fmla="*/ 462207 h 1139825"/>
                  <a:gd name="connsiteX77" fmla="*/ 580248 w 1111250"/>
                  <a:gd name="connsiteY77" fmla="*/ 480039 h 1139825"/>
                  <a:gd name="connsiteX78" fmla="*/ 580248 w 1111250"/>
                  <a:gd name="connsiteY78" fmla="*/ 498584 h 1139825"/>
                  <a:gd name="connsiteX79" fmla="*/ 580248 w 1111250"/>
                  <a:gd name="connsiteY79" fmla="*/ 538528 h 1139825"/>
                  <a:gd name="connsiteX80" fmla="*/ 580248 w 1111250"/>
                  <a:gd name="connsiteY80" fmla="*/ 554934 h 1139825"/>
                  <a:gd name="connsiteX81" fmla="*/ 580248 w 1111250"/>
                  <a:gd name="connsiteY81" fmla="*/ 575619 h 1139825"/>
                  <a:gd name="connsiteX82" fmla="*/ 580248 w 1111250"/>
                  <a:gd name="connsiteY82" fmla="*/ 594878 h 1139825"/>
                  <a:gd name="connsiteX83" fmla="*/ 548845 w 1111250"/>
                  <a:gd name="connsiteY83" fmla="*/ 576332 h 1139825"/>
                  <a:gd name="connsiteX84" fmla="*/ 548845 w 1111250"/>
                  <a:gd name="connsiteY84" fmla="*/ 575619 h 1139825"/>
                  <a:gd name="connsiteX85" fmla="*/ 548845 w 1111250"/>
                  <a:gd name="connsiteY85" fmla="*/ 573479 h 1139825"/>
                  <a:gd name="connsiteX86" fmla="*/ 548845 w 1111250"/>
                  <a:gd name="connsiteY86" fmla="*/ 517130 h 1139825"/>
                  <a:gd name="connsiteX87" fmla="*/ 498171 w 1111250"/>
                  <a:gd name="connsiteY87" fmla="*/ 546374 h 1139825"/>
                  <a:gd name="connsiteX88" fmla="*/ 449639 w 1111250"/>
                  <a:gd name="connsiteY88" fmla="*/ 574906 h 1139825"/>
                  <a:gd name="connsiteX89" fmla="*/ 433937 w 1111250"/>
                  <a:gd name="connsiteY89" fmla="*/ 584178 h 1139825"/>
                  <a:gd name="connsiteX90" fmla="*/ 418236 w 1111250"/>
                  <a:gd name="connsiteY90" fmla="*/ 593451 h 1139825"/>
                  <a:gd name="connsiteX91" fmla="*/ 377554 w 1111250"/>
                  <a:gd name="connsiteY91" fmla="*/ 617703 h 1139825"/>
                  <a:gd name="connsiteX92" fmla="*/ 361139 w 1111250"/>
                  <a:gd name="connsiteY92" fmla="*/ 626975 h 1139825"/>
                  <a:gd name="connsiteX93" fmla="*/ 345437 w 1111250"/>
                  <a:gd name="connsiteY93" fmla="*/ 636248 h 1139825"/>
                  <a:gd name="connsiteX94" fmla="*/ 315461 w 1111250"/>
                  <a:gd name="connsiteY94" fmla="*/ 654080 h 1139825"/>
                  <a:gd name="connsiteX95" fmla="*/ 308324 w 1111250"/>
                  <a:gd name="connsiteY95" fmla="*/ 671912 h 1139825"/>
                  <a:gd name="connsiteX96" fmla="*/ 255509 w 1111250"/>
                  <a:gd name="connsiteY96" fmla="*/ 813142 h 1139825"/>
                  <a:gd name="connsiteX97" fmla="*/ 246945 w 1111250"/>
                  <a:gd name="connsiteY97" fmla="*/ 833114 h 1139825"/>
                  <a:gd name="connsiteX98" fmla="*/ 131323 w 1111250"/>
                  <a:gd name="connsiteY98" fmla="*/ 903015 h 1139825"/>
                  <a:gd name="connsiteX99" fmla="*/ 0 w 1111250"/>
                  <a:gd name="connsiteY99" fmla="*/ 772485 h 1139825"/>
                  <a:gd name="connsiteX100" fmla="*/ 126327 w 1111250"/>
                  <a:gd name="connsiteY100" fmla="*/ 641954 h 1139825"/>
                  <a:gd name="connsiteX101" fmla="*/ 131323 w 1111250"/>
                  <a:gd name="connsiteY101" fmla="*/ 641954 h 1139825"/>
                  <a:gd name="connsiteX102" fmla="*/ 175573 w 1111250"/>
                  <a:gd name="connsiteY102" fmla="*/ 649800 h 1139825"/>
                  <a:gd name="connsiteX103" fmla="*/ 209118 w 1111250"/>
                  <a:gd name="connsiteY103" fmla="*/ 611996 h 1139825"/>
                  <a:gd name="connsiteX104" fmla="*/ 241949 w 1111250"/>
                  <a:gd name="connsiteY104" fmla="*/ 574906 h 1139825"/>
                  <a:gd name="connsiteX105" fmla="*/ 251227 w 1111250"/>
                  <a:gd name="connsiteY105" fmla="*/ 564920 h 1139825"/>
                  <a:gd name="connsiteX106" fmla="*/ 252654 w 1111250"/>
                  <a:gd name="connsiteY106" fmla="*/ 563493 h 1139825"/>
                  <a:gd name="connsiteX107" fmla="*/ 255509 w 1111250"/>
                  <a:gd name="connsiteY107" fmla="*/ 561353 h 1139825"/>
                  <a:gd name="connsiteX108" fmla="*/ 266929 w 1111250"/>
                  <a:gd name="connsiteY108" fmla="*/ 555647 h 1139825"/>
                  <a:gd name="connsiteX109" fmla="*/ 312606 w 1111250"/>
                  <a:gd name="connsiteY109" fmla="*/ 531395 h 1139825"/>
                  <a:gd name="connsiteX110" fmla="*/ 329022 w 1111250"/>
                  <a:gd name="connsiteY110" fmla="*/ 522836 h 1139825"/>
                  <a:gd name="connsiteX111" fmla="*/ 345437 w 1111250"/>
                  <a:gd name="connsiteY111" fmla="*/ 514277 h 1139825"/>
                  <a:gd name="connsiteX112" fmla="*/ 396111 w 1111250"/>
                  <a:gd name="connsiteY112" fmla="*/ 487172 h 1139825"/>
                  <a:gd name="connsiteX113" fmla="*/ 548845 w 1111250"/>
                  <a:gd name="connsiteY113" fmla="*/ 406571 h 1139825"/>
                  <a:gd name="connsiteX114" fmla="*/ 548845 w 1111250"/>
                  <a:gd name="connsiteY114" fmla="*/ 350935 h 1139825"/>
                  <a:gd name="connsiteX115" fmla="*/ 548845 w 1111250"/>
                  <a:gd name="connsiteY115" fmla="*/ 15692 h 1139825"/>
                  <a:gd name="connsiteX116" fmla="*/ 564547 w 1111250"/>
                  <a:gd name="connsiteY116" fmla="*/ 0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1250" h="1139825">
                    <a:moveTo>
                      <a:pt x="131325" y="673100"/>
                    </a:moveTo>
                    <a:cubicBezTo>
                      <a:pt x="76559" y="673100"/>
                      <a:pt x="31750" y="717356"/>
                      <a:pt x="31750" y="772319"/>
                    </a:cubicBezTo>
                    <a:cubicBezTo>
                      <a:pt x="31750" y="827282"/>
                      <a:pt x="76559" y="871538"/>
                      <a:pt x="131325" y="871538"/>
                    </a:cubicBezTo>
                    <a:cubicBezTo>
                      <a:pt x="167598" y="871538"/>
                      <a:pt x="199605" y="851552"/>
                      <a:pt x="216675" y="821572"/>
                    </a:cubicBezTo>
                    <a:cubicBezTo>
                      <a:pt x="223787" y="810151"/>
                      <a:pt x="228055" y="796589"/>
                      <a:pt x="229477" y="783026"/>
                    </a:cubicBezTo>
                    <a:cubicBezTo>
                      <a:pt x="230188" y="779457"/>
                      <a:pt x="230188" y="775888"/>
                      <a:pt x="230188" y="772319"/>
                    </a:cubicBezTo>
                    <a:cubicBezTo>
                      <a:pt x="230188" y="740198"/>
                      <a:pt x="214541" y="710932"/>
                      <a:pt x="190358" y="693087"/>
                    </a:cubicBezTo>
                    <a:cubicBezTo>
                      <a:pt x="180401" y="685235"/>
                      <a:pt x="169021" y="679524"/>
                      <a:pt x="156930" y="675955"/>
                    </a:cubicBezTo>
                    <a:cubicBezTo>
                      <a:pt x="148395" y="673814"/>
                      <a:pt x="139860" y="673100"/>
                      <a:pt x="131325" y="673100"/>
                    </a:cubicBezTo>
                    <a:close/>
                    <a:moveTo>
                      <a:pt x="498232" y="604837"/>
                    </a:moveTo>
                    <a:cubicBezTo>
                      <a:pt x="498232" y="604837"/>
                      <a:pt x="498232" y="604837"/>
                      <a:pt x="548910" y="634832"/>
                    </a:cubicBezTo>
                    <a:cubicBezTo>
                      <a:pt x="548910" y="634832"/>
                      <a:pt x="548910" y="634832"/>
                      <a:pt x="580316" y="653400"/>
                    </a:cubicBezTo>
                    <a:cubicBezTo>
                      <a:pt x="580316" y="653400"/>
                      <a:pt x="580316" y="653400"/>
                      <a:pt x="611723" y="671254"/>
                    </a:cubicBezTo>
                    <a:cubicBezTo>
                      <a:pt x="611723" y="671254"/>
                      <a:pt x="611723" y="671254"/>
                      <a:pt x="863687" y="818371"/>
                    </a:cubicBezTo>
                    <a:cubicBezTo>
                      <a:pt x="867256" y="819799"/>
                      <a:pt x="870111" y="824084"/>
                      <a:pt x="870824" y="828369"/>
                    </a:cubicBezTo>
                    <a:cubicBezTo>
                      <a:pt x="871538" y="833368"/>
                      <a:pt x="870824" y="837653"/>
                      <a:pt x="867256" y="841224"/>
                    </a:cubicBezTo>
                    <a:cubicBezTo>
                      <a:pt x="857976" y="853365"/>
                      <a:pt x="835849" y="868362"/>
                      <a:pt x="806584" y="868362"/>
                    </a:cubicBezTo>
                    <a:cubicBezTo>
                      <a:pt x="791595" y="868362"/>
                      <a:pt x="774464" y="864077"/>
                      <a:pt x="756620" y="854079"/>
                    </a:cubicBezTo>
                    <a:cubicBezTo>
                      <a:pt x="738062" y="844081"/>
                      <a:pt x="680959" y="814800"/>
                      <a:pt x="611723" y="777664"/>
                    </a:cubicBezTo>
                    <a:cubicBezTo>
                      <a:pt x="601016" y="772665"/>
                      <a:pt x="591023" y="766951"/>
                      <a:pt x="580316" y="761238"/>
                    </a:cubicBezTo>
                    <a:cubicBezTo>
                      <a:pt x="570324" y="755525"/>
                      <a:pt x="559617" y="750526"/>
                      <a:pt x="548910" y="744812"/>
                    </a:cubicBezTo>
                    <a:cubicBezTo>
                      <a:pt x="497518" y="716960"/>
                      <a:pt x="443271" y="689108"/>
                      <a:pt x="396875" y="664827"/>
                    </a:cubicBezTo>
                    <a:cubicBezTo>
                      <a:pt x="396875" y="664827"/>
                      <a:pt x="396875" y="664827"/>
                      <a:pt x="413292" y="654828"/>
                    </a:cubicBezTo>
                    <a:cubicBezTo>
                      <a:pt x="413292" y="654828"/>
                      <a:pt x="413292" y="654828"/>
                      <a:pt x="428995" y="645544"/>
                    </a:cubicBezTo>
                    <a:cubicBezTo>
                      <a:pt x="428995" y="645544"/>
                      <a:pt x="428995" y="645544"/>
                      <a:pt x="466826" y="623405"/>
                    </a:cubicBezTo>
                    <a:cubicBezTo>
                      <a:pt x="466826" y="623405"/>
                      <a:pt x="466826" y="623405"/>
                      <a:pt x="482529" y="614121"/>
                    </a:cubicBezTo>
                    <a:cubicBezTo>
                      <a:pt x="482529" y="614121"/>
                      <a:pt x="482529" y="614121"/>
                      <a:pt x="498232" y="604837"/>
                    </a:cubicBezTo>
                    <a:close/>
                    <a:moveTo>
                      <a:pt x="130969" y="279400"/>
                    </a:moveTo>
                    <a:cubicBezTo>
                      <a:pt x="76720" y="279400"/>
                      <a:pt x="31750" y="323656"/>
                      <a:pt x="31750" y="377905"/>
                    </a:cubicBezTo>
                    <a:cubicBezTo>
                      <a:pt x="31750" y="432868"/>
                      <a:pt x="76720" y="477838"/>
                      <a:pt x="130969" y="477838"/>
                    </a:cubicBezTo>
                    <a:cubicBezTo>
                      <a:pt x="139535" y="477838"/>
                      <a:pt x="148101" y="476411"/>
                      <a:pt x="156666" y="474269"/>
                    </a:cubicBezTo>
                    <a:cubicBezTo>
                      <a:pt x="168801" y="470700"/>
                      <a:pt x="180222" y="464990"/>
                      <a:pt x="190215" y="457852"/>
                    </a:cubicBezTo>
                    <a:cubicBezTo>
                      <a:pt x="214485" y="439293"/>
                      <a:pt x="230188" y="410740"/>
                      <a:pt x="230188" y="377905"/>
                    </a:cubicBezTo>
                    <a:cubicBezTo>
                      <a:pt x="230188" y="374336"/>
                      <a:pt x="230188" y="371481"/>
                      <a:pt x="229474" y="367912"/>
                    </a:cubicBezTo>
                    <a:cubicBezTo>
                      <a:pt x="228047" y="353636"/>
                      <a:pt x="223764" y="340787"/>
                      <a:pt x="216626" y="328653"/>
                    </a:cubicBezTo>
                    <a:cubicBezTo>
                      <a:pt x="199495" y="299387"/>
                      <a:pt x="167373" y="279400"/>
                      <a:pt x="130969" y="279400"/>
                    </a:cubicBezTo>
                    <a:close/>
                    <a:moveTo>
                      <a:pt x="130765" y="247650"/>
                    </a:moveTo>
                    <a:cubicBezTo>
                      <a:pt x="180784" y="247650"/>
                      <a:pt x="224372" y="276202"/>
                      <a:pt x="246523" y="317602"/>
                    </a:cubicBezTo>
                    <a:cubicBezTo>
                      <a:pt x="250096" y="323312"/>
                      <a:pt x="252240" y="330450"/>
                      <a:pt x="255098" y="336874"/>
                    </a:cubicBezTo>
                    <a:cubicBezTo>
                      <a:pt x="255098" y="336874"/>
                      <a:pt x="255098" y="336874"/>
                      <a:pt x="307975" y="478205"/>
                    </a:cubicBezTo>
                    <a:cubicBezTo>
                      <a:pt x="302973" y="481060"/>
                      <a:pt x="298686" y="483201"/>
                      <a:pt x="293684" y="486056"/>
                    </a:cubicBezTo>
                    <a:cubicBezTo>
                      <a:pt x="289397" y="488198"/>
                      <a:pt x="284395" y="491053"/>
                      <a:pt x="280107" y="493194"/>
                    </a:cubicBezTo>
                    <a:cubicBezTo>
                      <a:pt x="253669" y="506756"/>
                      <a:pt x="236519" y="515322"/>
                      <a:pt x="232947" y="517463"/>
                    </a:cubicBezTo>
                    <a:cubicBezTo>
                      <a:pt x="232947" y="517463"/>
                      <a:pt x="232947" y="517463"/>
                      <a:pt x="232232" y="517463"/>
                    </a:cubicBezTo>
                    <a:cubicBezTo>
                      <a:pt x="232232" y="517463"/>
                      <a:pt x="232232" y="517463"/>
                      <a:pt x="225801" y="521032"/>
                    </a:cubicBezTo>
                    <a:cubicBezTo>
                      <a:pt x="223657" y="522460"/>
                      <a:pt x="221514" y="523887"/>
                      <a:pt x="219370" y="526029"/>
                    </a:cubicBezTo>
                    <a:cubicBezTo>
                      <a:pt x="219370" y="526029"/>
                      <a:pt x="219370" y="526029"/>
                      <a:pt x="208652" y="538163"/>
                    </a:cubicBezTo>
                    <a:cubicBezTo>
                      <a:pt x="208652" y="538163"/>
                      <a:pt x="208652" y="538163"/>
                      <a:pt x="175067" y="501046"/>
                    </a:cubicBezTo>
                    <a:cubicBezTo>
                      <a:pt x="161491" y="506043"/>
                      <a:pt x="146485" y="508184"/>
                      <a:pt x="130765" y="508184"/>
                    </a:cubicBezTo>
                    <a:cubicBezTo>
                      <a:pt x="128621" y="508184"/>
                      <a:pt x="127192" y="508184"/>
                      <a:pt x="125763" y="507470"/>
                    </a:cubicBezTo>
                    <a:cubicBezTo>
                      <a:pt x="56450" y="506043"/>
                      <a:pt x="0" y="448225"/>
                      <a:pt x="0" y="377560"/>
                    </a:cubicBezTo>
                    <a:cubicBezTo>
                      <a:pt x="0" y="306181"/>
                      <a:pt x="59309" y="247650"/>
                      <a:pt x="130765" y="247650"/>
                    </a:cubicBezTo>
                    <a:close/>
                    <a:moveTo>
                      <a:pt x="564547" y="0"/>
                    </a:moveTo>
                    <a:cubicBezTo>
                      <a:pt x="564547" y="0"/>
                      <a:pt x="564547" y="0"/>
                      <a:pt x="1095549" y="0"/>
                    </a:cubicBezTo>
                    <a:cubicBezTo>
                      <a:pt x="1104827" y="0"/>
                      <a:pt x="1111250" y="7133"/>
                      <a:pt x="1111250" y="15692"/>
                    </a:cubicBezTo>
                    <a:cubicBezTo>
                      <a:pt x="1111250" y="15692"/>
                      <a:pt x="1111250" y="15692"/>
                      <a:pt x="1111250" y="1124133"/>
                    </a:cubicBezTo>
                    <a:cubicBezTo>
                      <a:pt x="1111250" y="1132692"/>
                      <a:pt x="1104827" y="1139825"/>
                      <a:pt x="1095549" y="1139825"/>
                    </a:cubicBezTo>
                    <a:cubicBezTo>
                      <a:pt x="1095549" y="1139825"/>
                      <a:pt x="1095549" y="1139825"/>
                      <a:pt x="564547" y="1139825"/>
                    </a:cubicBezTo>
                    <a:cubicBezTo>
                      <a:pt x="555982" y="1139825"/>
                      <a:pt x="548845" y="1132692"/>
                      <a:pt x="548845" y="1124133"/>
                    </a:cubicBezTo>
                    <a:cubicBezTo>
                      <a:pt x="548845" y="1124133"/>
                      <a:pt x="548845" y="1124133"/>
                      <a:pt x="548845" y="798876"/>
                    </a:cubicBezTo>
                    <a:cubicBezTo>
                      <a:pt x="559551" y="804583"/>
                      <a:pt x="570256" y="810289"/>
                      <a:pt x="580248" y="815995"/>
                    </a:cubicBezTo>
                    <a:cubicBezTo>
                      <a:pt x="580248" y="815995"/>
                      <a:pt x="580248" y="815995"/>
                      <a:pt x="580248" y="1108441"/>
                    </a:cubicBezTo>
                    <a:cubicBezTo>
                      <a:pt x="580248" y="1108441"/>
                      <a:pt x="580248" y="1108441"/>
                      <a:pt x="1079847" y="1108441"/>
                    </a:cubicBezTo>
                    <a:cubicBezTo>
                      <a:pt x="1079847" y="1108441"/>
                      <a:pt x="1079847" y="1108441"/>
                      <a:pt x="1079847" y="538528"/>
                    </a:cubicBezTo>
                    <a:cubicBezTo>
                      <a:pt x="1079847" y="538528"/>
                      <a:pt x="1079847" y="538528"/>
                      <a:pt x="1080561" y="538528"/>
                    </a:cubicBezTo>
                    <a:cubicBezTo>
                      <a:pt x="1080561" y="538528"/>
                      <a:pt x="1080561" y="538528"/>
                      <a:pt x="1080561" y="507144"/>
                    </a:cubicBezTo>
                    <a:cubicBezTo>
                      <a:pt x="1080561" y="507144"/>
                      <a:pt x="1080561" y="507144"/>
                      <a:pt x="1080561" y="394445"/>
                    </a:cubicBezTo>
                    <a:cubicBezTo>
                      <a:pt x="1080561" y="394445"/>
                      <a:pt x="1080561" y="394445"/>
                      <a:pt x="1080561" y="139803"/>
                    </a:cubicBezTo>
                    <a:cubicBezTo>
                      <a:pt x="1080561" y="137664"/>
                      <a:pt x="1080561" y="136237"/>
                      <a:pt x="1079847" y="134810"/>
                    </a:cubicBezTo>
                    <a:cubicBezTo>
                      <a:pt x="1079847" y="134810"/>
                      <a:pt x="1079847" y="134810"/>
                      <a:pt x="1079847" y="31385"/>
                    </a:cubicBezTo>
                    <a:cubicBezTo>
                      <a:pt x="1079847" y="31385"/>
                      <a:pt x="1079847" y="31385"/>
                      <a:pt x="580248" y="31385"/>
                    </a:cubicBezTo>
                    <a:cubicBezTo>
                      <a:pt x="580248" y="31385"/>
                      <a:pt x="580248" y="31385"/>
                      <a:pt x="580248" y="135524"/>
                    </a:cubicBezTo>
                    <a:cubicBezTo>
                      <a:pt x="580248" y="135524"/>
                      <a:pt x="580248" y="135524"/>
                      <a:pt x="580248" y="334530"/>
                    </a:cubicBezTo>
                    <a:cubicBezTo>
                      <a:pt x="580248" y="334530"/>
                      <a:pt x="580248" y="334530"/>
                      <a:pt x="580248" y="389452"/>
                    </a:cubicBezTo>
                    <a:cubicBezTo>
                      <a:pt x="580248" y="389452"/>
                      <a:pt x="580248" y="389452"/>
                      <a:pt x="580248" y="407284"/>
                    </a:cubicBezTo>
                    <a:cubicBezTo>
                      <a:pt x="580248" y="407284"/>
                      <a:pt x="580248" y="407284"/>
                      <a:pt x="580248" y="425116"/>
                    </a:cubicBezTo>
                    <a:cubicBezTo>
                      <a:pt x="580248" y="425116"/>
                      <a:pt x="580248" y="425116"/>
                      <a:pt x="580248" y="462207"/>
                    </a:cubicBezTo>
                    <a:cubicBezTo>
                      <a:pt x="580248" y="462207"/>
                      <a:pt x="580248" y="462207"/>
                      <a:pt x="580248" y="480039"/>
                    </a:cubicBezTo>
                    <a:cubicBezTo>
                      <a:pt x="580248" y="480039"/>
                      <a:pt x="580248" y="480039"/>
                      <a:pt x="580248" y="498584"/>
                    </a:cubicBezTo>
                    <a:cubicBezTo>
                      <a:pt x="580248" y="498584"/>
                      <a:pt x="580248" y="498584"/>
                      <a:pt x="580248" y="538528"/>
                    </a:cubicBezTo>
                    <a:cubicBezTo>
                      <a:pt x="580248" y="538528"/>
                      <a:pt x="580248" y="538528"/>
                      <a:pt x="580248" y="554934"/>
                    </a:cubicBezTo>
                    <a:cubicBezTo>
                      <a:pt x="580248" y="554934"/>
                      <a:pt x="580248" y="554934"/>
                      <a:pt x="580248" y="575619"/>
                    </a:cubicBezTo>
                    <a:cubicBezTo>
                      <a:pt x="580248" y="575619"/>
                      <a:pt x="580248" y="575619"/>
                      <a:pt x="580248" y="594878"/>
                    </a:cubicBezTo>
                    <a:cubicBezTo>
                      <a:pt x="580248" y="594878"/>
                      <a:pt x="580248" y="594878"/>
                      <a:pt x="548845" y="576332"/>
                    </a:cubicBezTo>
                    <a:cubicBezTo>
                      <a:pt x="548845" y="576332"/>
                      <a:pt x="548845" y="576332"/>
                      <a:pt x="548845" y="575619"/>
                    </a:cubicBezTo>
                    <a:cubicBezTo>
                      <a:pt x="548845" y="575619"/>
                      <a:pt x="548845" y="575619"/>
                      <a:pt x="548845" y="573479"/>
                    </a:cubicBezTo>
                    <a:cubicBezTo>
                      <a:pt x="548845" y="573479"/>
                      <a:pt x="548845" y="573479"/>
                      <a:pt x="548845" y="517130"/>
                    </a:cubicBezTo>
                    <a:cubicBezTo>
                      <a:pt x="548845" y="517130"/>
                      <a:pt x="548845" y="517130"/>
                      <a:pt x="498171" y="546374"/>
                    </a:cubicBezTo>
                    <a:cubicBezTo>
                      <a:pt x="498171" y="546374"/>
                      <a:pt x="498171" y="546374"/>
                      <a:pt x="449639" y="574906"/>
                    </a:cubicBezTo>
                    <a:cubicBezTo>
                      <a:pt x="449639" y="574906"/>
                      <a:pt x="449639" y="574906"/>
                      <a:pt x="433937" y="584178"/>
                    </a:cubicBezTo>
                    <a:cubicBezTo>
                      <a:pt x="433937" y="584178"/>
                      <a:pt x="433937" y="584178"/>
                      <a:pt x="418236" y="593451"/>
                    </a:cubicBezTo>
                    <a:cubicBezTo>
                      <a:pt x="418236" y="593451"/>
                      <a:pt x="418236" y="593451"/>
                      <a:pt x="377554" y="617703"/>
                    </a:cubicBezTo>
                    <a:cubicBezTo>
                      <a:pt x="377554" y="617703"/>
                      <a:pt x="377554" y="617703"/>
                      <a:pt x="361139" y="626975"/>
                    </a:cubicBezTo>
                    <a:cubicBezTo>
                      <a:pt x="361139" y="626975"/>
                      <a:pt x="361139" y="626975"/>
                      <a:pt x="345437" y="636248"/>
                    </a:cubicBezTo>
                    <a:cubicBezTo>
                      <a:pt x="345437" y="636248"/>
                      <a:pt x="345437" y="636248"/>
                      <a:pt x="315461" y="654080"/>
                    </a:cubicBezTo>
                    <a:cubicBezTo>
                      <a:pt x="315461" y="654080"/>
                      <a:pt x="315461" y="654080"/>
                      <a:pt x="308324" y="671912"/>
                    </a:cubicBezTo>
                    <a:cubicBezTo>
                      <a:pt x="308324" y="671912"/>
                      <a:pt x="308324" y="671912"/>
                      <a:pt x="255509" y="813142"/>
                    </a:cubicBezTo>
                    <a:cubicBezTo>
                      <a:pt x="253368" y="820275"/>
                      <a:pt x="250513" y="826694"/>
                      <a:pt x="246945" y="833114"/>
                    </a:cubicBezTo>
                    <a:cubicBezTo>
                      <a:pt x="224820" y="874484"/>
                      <a:pt x="181283" y="903015"/>
                      <a:pt x="131323" y="903015"/>
                    </a:cubicBezTo>
                    <a:cubicBezTo>
                      <a:pt x="59238" y="903015"/>
                      <a:pt x="0" y="844526"/>
                      <a:pt x="0" y="772485"/>
                    </a:cubicBezTo>
                    <a:cubicBezTo>
                      <a:pt x="0" y="701870"/>
                      <a:pt x="56384" y="644094"/>
                      <a:pt x="126327" y="641954"/>
                    </a:cubicBezTo>
                    <a:cubicBezTo>
                      <a:pt x="127755" y="641954"/>
                      <a:pt x="129182" y="641954"/>
                      <a:pt x="131323" y="641954"/>
                    </a:cubicBezTo>
                    <a:cubicBezTo>
                      <a:pt x="147025" y="641954"/>
                      <a:pt x="162013" y="644807"/>
                      <a:pt x="175573" y="649800"/>
                    </a:cubicBezTo>
                    <a:cubicBezTo>
                      <a:pt x="175573" y="649800"/>
                      <a:pt x="175573" y="649800"/>
                      <a:pt x="209118" y="611996"/>
                    </a:cubicBezTo>
                    <a:cubicBezTo>
                      <a:pt x="209118" y="611996"/>
                      <a:pt x="209118" y="611996"/>
                      <a:pt x="241949" y="574906"/>
                    </a:cubicBezTo>
                    <a:cubicBezTo>
                      <a:pt x="241949" y="574906"/>
                      <a:pt x="241949" y="574906"/>
                      <a:pt x="251227" y="564920"/>
                    </a:cubicBezTo>
                    <a:cubicBezTo>
                      <a:pt x="251941" y="564206"/>
                      <a:pt x="252654" y="563493"/>
                      <a:pt x="252654" y="563493"/>
                    </a:cubicBezTo>
                    <a:cubicBezTo>
                      <a:pt x="254082" y="562780"/>
                      <a:pt x="254796" y="562067"/>
                      <a:pt x="255509" y="561353"/>
                    </a:cubicBezTo>
                    <a:cubicBezTo>
                      <a:pt x="256223" y="561353"/>
                      <a:pt x="259792" y="559213"/>
                      <a:pt x="266929" y="555647"/>
                    </a:cubicBezTo>
                    <a:cubicBezTo>
                      <a:pt x="276921" y="550654"/>
                      <a:pt x="292622" y="542095"/>
                      <a:pt x="312606" y="531395"/>
                    </a:cubicBezTo>
                    <a:cubicBezTo>
                      <a:pt x="317602" y="528542"/>
                      <a:pt x="323312" y="525689"/>
                      <a:pt x="329022" y="522836"/>
                    </a:cubicBezTo>
                    <a:cubicBezTo>
                      <a:pt x="334018" y="519983"/>
                      <a:pt x="339727" y="517130"/>
                      <a:pt x="345437" y="514277"/>
                    </a:cubicBezTo>
                    <a:cubicBezTo>
                      <a:pt x="361139" y="505717"/>
                      <a:pt x="378268" y="496445"/>
                      <a:pt x="396111" y="487172"/>
                    </a:cubicBezTo>
                    <a:cubicBezTo>
                      <a:pt x="443216" y="462207"/>
                      <a:pt x="497458" y="433676"/>
                      <a:pt x="548845" y="406571"/>
                    </a:cubicBezTo>
                    <a:cubicBezTo>
                      <a:pt x="548845" y="406571"/>
                      <a:pt x="548845" y="406571"/>
                      <a:pt x="548845" y="350935"/>
                    </a:cubicBezTo>
                    <a:cubicBezTo>
                      <a:pt x="548845" y="350935"/>
                      <a:pt x="548845" y="350935"/>
                      <a:pt x="548845" y="15692"/>
                    </a:cubicBezTo>
                    <a:cubicBezTo>
                      <a:pt x="548845" y="7133"/>
                      <a:pt x="555982" y="0"/>
                      <a:pt x="56454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aphicFrame>
        <p:nvGraphicFramePr>
          <p:cNvPr id="27" name="think-cell data - do not delete" hidden="1">
            <a:extLst>
              <a:ext uri="{FF2B5EF4-FFF2-40B4-BE49-F238E27FC236}">
                <a16:creationId xmlns:a16="http://schemas.microsoft.com/office/drawing/2014/main" id="{D16B5AA7-E188-4243-5F6A-D7BF3B2DFB2A}"/>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89" imgH="396" progId="TCLayout.ActiveDocument.1">
                  <p:embed/>
                </p:oleObj>
              </mc:Choice>
              <mc:Fallback>
                <p:oleObj name="think-cell Slide" r:id="rId10" imgW="389" imgH="396" progId="TCLayout.ActiveDocument.1">
                  <p:embed/>
                  <p:pic>
                    <p:nvPicPr>
                      <p:cNvPr id="27" name="think-cell data - do not delete" hidden="1">
                        <a:extLst>
                          <a:ext uri="{FF2B5EF4-FFF2-40B4-BE49-F238E27FC236}">
                            <a16:creationId xmlns:a16="http://schemas.microsoft.com/office/drawing/2014/main" id="{D16B5AA7-E188-4243-5F6A-D7BF3B2DFB2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29364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C500BDB-05F8-49F7-29C6-1F13115C89D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5C500BDB-05F8-49F7-29C6-1F13115C89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01B1F1-7049-F053-F45B-F1511DD084BF}"/>
              </a:ext>
            </a:extLst>
          </p:cNvPr>
          <p:cNvSpPr>
            <a:spLocks noGrp="1"/>
          </p:cNvSpPr>
          <p:nvPr>
            <p:ph type="title"/>
          </p:nvPr>
        </p:nvSpPr>
        <p:spPr/>
        <p:txBody>
          <a:bodyPr vert="horz"/>
          <a:lstStyle/>
          <a:p>
            <a:r>
              <a:rPr lang="en-US" sz="3200" dirty="0" err="1">
                <a:solidFill>
                  <a:schemeClr val="accent3"/>
                </a:solidFill>
              </a:rPr>
              <a:t>EHCPLT</a:t>
            </a:r>
            <a:r>
              <a:rPr lang="en-US" sz="3200" dirty="0">
                <a:solidFill>
                  <a:schemeClr val="accent3"/>
                </a:solidFill>
              </a:rPr>
              <a:t> | </a:t>
            </a:r>
            <a:r>
              <a:rPr lang="en-US" sz="3200" dirty="0"/>
              <a:t>Four options to modify Tranche-3 bids impacted by the </a:t>
            </a:r>
            <a:r>
              <a:rPr lang="en-US" sz="3200" dirty="0" err="1"/>
              <a:t>EHCPLT</a:t>
            </a:r>
            <a:endParaRPr lang="en-US" sz="3200" dirty="0"/>
          </a:p>
        </p:txBody>
      </p:sp>
      <p:graphicFrame>
        <p:nvGraphicFramePr>
          <p:cNvPr id="7" name="Table 6">
            <a:extLst>
              <a:ext uri="{FF2B5EF4-FFF2-40B4-BE49-F238E27FC236}">
                <a16:creationId xmlns:a16="http://schemas.microsoft.com/office/drawing/2014/main" id="{E6088852-F067-4424-DA31-D3780185ADF3}"/>
              </a:ext>
            </a:extLst>
          </p:cNvPr>
          <p:cNvGraphicFramePr>
            <a:graphicFrameLocks noGrp="1"/>
          </p:cNvGraphicFramePr>
          <p:nvPr/>
        </p:nvGraphicFramePr>
        <p:xfrm>
          <a:off x="4217159" y="1646766"/>
          <a:ext cx="7568441" cy="3564468"/>
        </p:xfrm>
        <a:graphic>
          <a:graphicData uri="http://schemas.openxmlformats.org/drawingml/2006/table">
            <a:tbl>
              <a:tblPr firstRow="1" bandRow="1">
                <a:tableStyleId>{2D5ABB26-0587-4C30-8999-92F81FD0307C}</a:tableStyleId>
              </a:tblPr>
              <a:tblGrid>
                <a:gridCol w="629161">
                  <a:extLst>
                    <a:ext uri="{9D8B030D-6E8A-4147-A177-3AD203B41FA5}">
                      <a16:colId xmlns:a16="http://schemas.microsoft.com/office/drawing/2014/main" val="1595278481"/>
                    </a:ext>
                  </a:extLst>
                </a:gridCol>
                <a:gridCol w="6939280">
                  <a:extLst>
                    <a:ext uri="{9D8B030D-6E8A-4147-A177-3AD203B41FA5}">
                      <a16:colId xmlns:a16="http://schemas.microsoft.com/office/drawing/2014/main" val="3600590071"/>
                    </a:ext>
                  </a:extLst>
                </a:gridCol>
              </a:tblGrid>
              <a:tr h="891117">
                <a:tc>
                  <a:txBody>
                    <a:bodyPr/>
                    <a:lstStyle/>
                    <a:p>
                      <a:endParaRPr lang="en-US" sz="2400">
                        <a:solidFill>
                          <a:schemeClr val="tx1"/>
                        </a:solidFill>
                      </a:endParaRPr>
                    </a:p>
                  </a:txBody>
                  <a:tcPr marL="45720" marR="4572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Lower requested subsidy only</a:t>
                      </a:r>
                    </a:p>
                  </a:txBody>
                  <a:tcPr marL="0" marR="0" marT="0" marB="0" anchor="ct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52426616"/>
                  </a:ext>
                </a:extLst>
              </a:tr>
              <a:tr h="891117">
                <a:tc>
                  <a:txBody>
                    <a:bodyPr/>
                    <a:lstStyle/>
                    <a:p>
                      <a:endParaRPr lang="en-US" sz="240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Lower requested subsidy and carve out locations</a:t>
                      </a:r>
                    </a:p>
                  </a:txBody>
                  <a:tcPr marL="0" marR="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96486391"/>
                  </a:ext>
                </a:extLst>
              </a:tr>
              <a:tr h="891117">
                <a:tc>
                  <a:txBody>
                    <a:bodyPr/>
                    <a:lstStyle/>
                    <a:p>
                      <a:endParaRPr lang="en-US" sz="240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Lower requested subsidy and change tech type</a:t>
                      </a:r>
                    </a:p>
                  </a:txBody>
                  <a:tcPr marL="0" marR="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67299202"/>
                  </a:ext>
                </a:extLst>
              </a:tr>
              <a:tr h="891117">
                <a:tc>
                  <a:txBody>
                    <a:bodyPr/>
                    <a:lstStyle/>
                    <a:p>
                      <a:endParaRPr lang="en-US" sz="2400" dirty="0">
                        <a:solidFill>
                          <a:schemeClr val="tx1"/>
                        </a:solidFill>
                      </a:endParaRPr>
                    </a:p>
                  </a:txBody>
                  <a:tcPr marL="45720" marR="4572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Bef>
                          <a:spcPts val="600"/>
                        </a:spcBef>
                        <a:spcAft>
                          <a:spcPts val="300"/>
                        </a:spcAft>
                      </a:pPr>
                      <a:r>
                        <a:rPr lang="en-US" sz="2000" dirty="0">
                          <a:solidFill>
                            <a:schemeClr val="tx1"/>
                          </a:solidFill>
                        </a:rPr>
                        <a:t>Lower requested subsidy, carve out locations, and change tech type</a:t>
                      </a:r>
                    </a:p>
                  </a:txBody>
                  <a:tcPr marL="0" marR="0" marT="0" marB="0" anchor="ct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10281326"/>
                  </a:ext>
                </a:extLst>
              </a:tr>
            </a:tbl>
          </a:graphicData>
        </a:graphic>
      </p:graphicFrame>
      <p:sp>
        <p:nvSpPr>
          <p:cNvPr id="8" name="Oval 20">
            <a:extLst>
              <a:ext uri="{FF2B5EF4-FFF2-40B4-BE49-F238E27FC236}">
                <a16:creationId xmlns:a16="http://schemas.microsoft.com/office/drawing/2014/main" id="{2F3C63F6-4EE5-D8B5-1A7A-063B6989756A}"/>
              </a:ext>
            </a:extLst>
          </p:cNvPr>
          <p:cNvSpPr>
            <a:spLocks noChangeAspect="1" noChangeArrowheads="1"/>
          </p:cNvSpPr>
          <p:nvPr/>
        </p:nvSpPr>
        <p:spPr bwMode="auto">
          <a:xfrm>
            <a:off x="4392234" y="1952819"/>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1</a:t>
            </a:r>
          </a:p>
        </p:txBody>
      </p:sp>
      <p:sp>
        <p:nvSpPr>
          <p:cNvPr id="9" name="Oval 20">
            <a:extLst>
              <a:ext uri="{FF2B5EF4-FFF2-40B4-BE49-F238E27FC236}">
                <a16:creationId xmlns:a16="http://schemas.microsoft.com/office/drawing/2014/main" id="{0154CF34-D585-8893-D070-B22A67BB3A9D}"/>
              </a:ext>
            </a:extLst>
          </p:cNvPr>
          <p:cNvSpPr>
            <a:spLocks noChangeAspect="1" noChangeArrowheads="1"/>
          </p:cNvSpPr>
          <p:nvPr/>
        </p:nvSpPr>
        <p:spPr bwMode="auto">
          <a:xfrm>
            <a:off x="4392234" y="2843936"/>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2</a:t>
            </a:r>
          </a:p>
        </p:txBody>
      </p:sp>
      <p:sp>
        <p:nvSpPr>
          <p:cNvPr id="3" name="Oval 20">
            <a:extLst>
              <a:ext uri="{FF2B5EF4-FFF2-40B4-BE49-F238E27FC236}">
                <a16:creationId xmlns:a16="http://schemas.microsoft.com/office/drawing/2014/main" id="{2E077CE1-12FA-FFA1-FDF7-53EF78AB5E83}"/>
              </a:ext>
            </a:extLst>
          </p:cNvPr>
          <p:cNvSpPr>
            <a:spLocks noChangeAspect="1" noChangeArrowheads="1"/>
          </p:cNvSpPr>
          <p:nvPr/>
        </p:nvSpPr>
        <p:spPr bwMode="auto">
          <a:xfrm>
            <a:off x="4392234" y="3735053"/>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3</a:t>
            </a:r>
          </a:p>
        </p:txBody>
      </p:sp>
      <p:sp>
        <p:nvSpPr>
          <p:cNvPr id="17" name="Oval 20">
            <a:extLst>
              <a:ext uri="{FF2B5EF4-FFF2-40B4-BE49-F238E27FC236}">
                <a16:creationId xmlns:a16="http://schemas.microsoft.com/office/drawing/2014/main" id="{18B193D6-731B-FFAA-13A4-8D372AA35039}"/>
              </a:ext>
            </a:extLst>
          </p:cNvPr>
          <p:cNvSpPr>
            <a:spLocks noChangeAspect="1" noChangeArrowheads="1"/>
          </p:cNvSpPr>
          <p:nvPr/>
        </p:nvSpPr>
        <p:spPr bwMode="auto">
          <a:xfrm>
            <a:off x="4392234" y="4626170"/>
            <a:ext cx="279010" cy="279010"/>
          </a:xfrm>
          <a:prstGeom prst="ellipse">
            <a:avLst/>
          </a:prstGeom>
          <a:solidFill>
            <a:schemeClr val="tx2"/>
          </a:solidFill>
          <a:ln>
            <a:solidFill>
              <a:schemeClr val="tx2"/>
            </a:solid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latin typeface="Roboto Medium" panose="02000000000000000000" pitchFamily="2" charset="0"/>
              </a:rPr>
              <a:t>4</a:t>
            </a:r>
          </a:p>
        </p:txBody>
      </p:sp>
    </p:spTree>
    <p:extLst>
      <p:ext uri="{BB962C8B-B14F-4D97-AF65-F5344CB8AC3E}">
        <p14:creationId xmlns:p14="http://schemas.microsoft.com/office/powerpoint/2010/main" val="2067957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qEZ7KgOk"/>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NMGfGGufz3TsLBIM6HRXh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kbw_7hxESyCc8C1YLQofA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93.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R Connect Grid 16:9 - 22209">
  <a:themeElements>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5BA7"/>
        </a:solidFill>
        <a:ln w="9525" cap="rnd" cmpd="sng" algn="ctr">
          <a:solidFill>
            <a:srgbClr val="1A5BA7"/>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2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0.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1.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2.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3.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4.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5.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6.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7.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8.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9.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0.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1.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2.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3.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4.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5.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6.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7.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8.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9.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3.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30.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31.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32.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4.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5.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6.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7.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8.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9.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E44BBFEE55374C8A5AB0EA53ED154B" ma:contentTypeVersion="6" ma:contentTypeDescription="Create a new document." ma:contentTypeScope="" ma:versionID="e4c9fc2919ac8ef8faad2cc414dd0cce">
  <xsd:schema xmlns:xsd="http://www.w3.org/2001/XMLSchema" xmlns:xs="http://www.w3.org/2001/XMLSchema" xmlns:p="http://schemas.microsoft.com/office/2006/metadata/properties" xmlns:ns2="2c7955f9-1c3b-40f9-ae89-c02ea7ec4bb2" xmlns:ns3="7627ecdc-1ee0-474f-8748-8f2677614092" targetNamespace="http://schemas.microsoft.com/office/2006/metadata/properties" ma:root="true" ma:fieldsID="fb6da9faa626e1cd8e0f98822306ac74" ns2:_="" ns3:_="">
    <xsd:import namespace="2c7955f9-1c3b-40f9-ae89-c02ea7ec4bb2"/>
    <xsd:import namespace="7627ecdc-1ee0-474f-8748-8f26776140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955f9-1c3b-40f9-ae89-c02ea7ec4b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7ecdc-1ee0-474f-8748-8f26776140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514A65-BA0C-4931-A70A-D3015C4981D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F758730-1A62-4824-B67B-0DE69241A7AB}">
  <ds:schemaRefs>
    <ds:schemaRef ds:uri="2c7955f9-1c3b-40f9-ae89-c02ea7ec4bb2"/>
    <ds:schemaRef ds:uri="7627ecdc-1ee0-474f-8748-8f26776140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3F3A2F-0E91-40C0-A3DB-8E6249E94A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TotalTime>
  <Words>2540</Words>
  <Application>Microsoft Office PowerPoint</Application>
  <PresentationFormat>Widescreen</PresentationFormat>
  <Paragraphs>283</Paragraphs>
  <Slides>11</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Aptos</vt:lpstr>
      <vt:lpstr>Arial</vt:lpstr>
      <vt:lpstr>Roboto Medium</vt:lpstr>
      <vt:lpstr>Trebuchet MS</vt:lpstr>
      <vt:lpstr>AR Connect Grid 16:9 - 22209</vt:lpstr>
      <vt:lpstr>think-cell Slide</vt:lpstr>
      <vt:lpstr>The Arkansas  BEAD Program</vt:lpstr>
      <vt:lpstr>Key questions to answer in today's session</vt:lpstr>
      <vt:lpstr>Key questions to answer in today's session</vt:lpstr>
      <vt:lpstr>EHCPLT | ARConnect is setting an ECHPLT at 97th percentile of preliminarily selected locations</vt:lpstr>
      <vt:lpstr>Key questions to answer in today's session</vt:lpstr>
      <vt:lpstr>EHCPLT | The EHCPLT will be applied in a two-step process: At the bid level and, if needed, at the provider level</vt:lpstr>
      <vt:lpstr>Key questions to answer in today's session</vt:lpstr>
      <vt:lpstr>PowerPoint Presentation</vt:lpstr>
      <vt:lpstr>EHCPLT | Four options to modify Tranche-3 bids impacted by the EHCPLT</vt:lpstr>
      <vt:lpstr>EHCPLT | Options to modify Tranche-3 bids impacted by the EHCPLT (I/II)</vt:lpstr>
      <vt:lpstr>EHCPLT | Options to modify Tranche-3 bids impacted by the EHCPLT (I/II)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Hock</dc:creator>
  <cp:lastModifiedBy>Joseph, Tyler</cp:lastModifiedBy>
  <cp:revision>4</cp:revision>
  <dcterms:created xsi:type="dcterms:W3CDTF">2024-07-23T19:28:19Z</dcterms:created>
  <dcterms:modified xsi:type="dcterms:W3CDTF">2025-05-22T15:24:54Z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97ea9d-daff-4c91-a4f1-55d953dbb0fc_Enabled">
    <vt:lpwstr>true</vt:lpwstr>
  </property>
  <property fmtid="{D5CDD505-2E9C-101B-9397-08002B2CF9AE}" pid="3" name="MSIP_Label_7f97ea9d-daff-4c91-a4f1-55d953dbb0fc_SetDate">
    <vt:lpwstr>2024-07-23T19:28:30Z</vt:lpwstr>
  </property>
  <property fmtid="{D5CDD505-2E9C-101B-9397-08002B2CF9AE}" pid="4" name="MSIP_Label_7f97ea9d-daff-4c91-a4f1-55d953dbb0fc_Method">
    <vt:lpwstr>Standard</vt:lpwstr>
  </property>
  <property fmtid="{D5CDD505-2E9C-101B-9397-08002B2CF9AE}" pid="5" name="MSIP_Label_7f97ea9d-daff-4c91-a4f1-55d953dbb0fc_Name">
    <vt:lpwstr>Public</vt:lpwstr>
  </property>
  <property fmtid="{D5CDD505-2E9C-101B-9397-08002B2CF9AE}" pid="6" name="MSIP_Label_7f97ea9d-daff-4c91-a4f1-55d953dbb0fc_SiteId">
    <vt:lpwstr>58196b33-812d-4eb0-ad27-fc2dd9de53eb</vt:lpwstr>
  </property>
  <property fmtid="{D5CDD505-2E9C-101B-9397-08002B2CF9AE}" pid="7" name="MSIP_Label_7f97ea9d-daff-4c91-a4f1-55d953dbb0fc_ActionId">
    <vt:lpwstr>b5323118-9c7d-4736-b4be-75e5366fb950</vt:lpwstr>
  </property>
  <property fmtid="{D5CDD505-2E9C-101B-9397-08002B2CF9AE}" pid="8" name="MSIP_Label_7f97ea9d-daff-4c91-a4f1-55d953dbb0fc_ContentBits">
    <vt:lpwstr>0</vt:lpwstr>
  </property>
  <property fmtid="{D5CDD505-2E9C-101B-9397-08002B2CF9AE}" pid="9" name="MSIP_Label_b0d5c4f4-7a29-4385-b7a5-afbe2154ae6f_Enabled">
    <vt:lpwstr>true</vt:lpwstr>
  </property>
  <property fmtid="{D5CDD505-2E9C-101B-9397-08002B2CF9AE}" pid="10" name="MSIP_Label_b0d5c4f4-7a29-4385-b7a5-afbe2154ae6f_SetDate">
    <vt:lpwstr>2024-12-05T18:10:56Z</vt:lpwstr>
  </property>
  <property fmtid="{D5CDD505-2E9C-101B-9397-08002B2CF9AE}" pid="11" name="MSIP_Label_b0d5c4f4-7a29-4385-b7a5-afbe2154ae6f_Method">
    <vt:lpwstr>Standard</vt:lpwstr>
  </property>
  <property fmtid="{D5CDD505-2E9C-101B-9397-08002B2CF9AE}" pid="12" name="MSIP_Label_b0d5c4f4-7a29-4385-b7a5-afbe2154ae6f_Name">
    <vt:lpwstr>Confidential</vt:lpwstr>
  </property>
  <property fmtid="{D5CDD505-2E9C-101B-9397-08002B2CF9AE}" pid="13" name="MSIP_Label_b0d5c4f4-7a29-4385-b7a5-afbe2154ae6f_SiteId">
    <vt:lpwstr>2dfb2f0b-4d21-4268-9559-72926144c918</vt:lpwstr>
  </property>
  <property fmtid="{D5CDD505-2E9C-101B-9397-08002B2CF9AE}" pid="14" name="MSIP_Label_b0d5c4f4-7a29-4385-b7a5-afbe2154ae6f_ActionId">
    <vt:lpwstr>fa3f0815-86bb-4bcf-9ca1-7bfd0e14b159</vt:lpwstr>
  </property>
  <property fmtid="{D5CDD505-2E9C-101B-9397-08002B2CF9AE}" pid="15" name="MSIP_Label_b0d5c4f4-7a29-4385-b7a5-afbe2154ae6f_ContentBits">
    <vt:lpwstr>0</vt:lpwstr>
  </property>
  <property fmtid="{D5CDD505-2E9C-101B-9397-08002B2CF9AE}" pid="16" name="ContentTypeId">
    <vt:lpwstr>0x0101001EE44BBFEE55374C8A5AB0EA53ED154B</vt:lpwstr>
  </property>
</Properties>
</file>